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24" r:id="rId2"/>
    <p:sldId id="325" r:id="rId3"/>
    <p:sldId id="326" r:id="rId4"/>
    <p:sldId id="327" r:id="rId5"/>
    <p:sldId id="256" r:id="rId6"/>
    <p:sldId id="323" r:id="rId7"/>
    <p:sldId id="257" r:id="rId8"/>
    <p:sldId id="258" r:id="rId9"/>
    <p:sldId id="319" r:id="rId10"/>
    <p:sldId id="259" r:id="rId11"/>
    <p:sldId id="320" r:id="rId12"/>
    <p:sldId id="260" r:id="rId13"/>
    <p:sldId id="261" r:id="rId14"/>
    <p:sldId id="321" r:id="rId15"/>
    <p:sldId id="262" r:id="rId16"/>
    <p:sldId id="282" r:id="rId17"/>
    <p:sldId id="283" r:id="rId18"/>
    <p:sldId id="292" r:id="rId19"/>
    <p:sldId id="284" r:id="rId20"/>
    <p:sldId id="285" r:id="rId21"/>
    <p:sldId id="286" r:id="rId22"/>
    <p:sldId id="287" r:id="rId23"/>
    <p:sldId id="288" r:id="rId24"/>
    <p:sldId id="289" r:id="rId25"/>
    <p:sldId id="290" r:id="rId26"/>
    <p:sldId id="291" r:id="rId27"/>
    <p:sldId id="293" r:id="rId28"/>
    <p:sldId id="294" r:id="rId29"/>
    <p:sldId id="295" r:id="rId30"/>
    <p:sldId id="296" r:id="rId31"/>
    <p:sldId id="298" r:id="rId32"/>
    <p:sldId id="299" r:id="rId33"/>
    <p:sldId id="300" r:id="rId34"/>
    <p:sldId id="301" r:id="rId35"/>
    <p:sldId id="302" r:id="rId36"/>
    <p:sldId id="303" r:id="rId37"/>
    <p:sldId id="304" r:id="rId38"/>
    <p:sldId id="305" r:id="rId39"/>
    <p:sldId id="322" r:id="rId40"/>
    <p:sldId id="306" r:id="rId41"/>
    <p:sldId id="307" r:id="rId42"/>
    <p:sldId id="308" r:id="rId43"/>
    <p:sldId id="309" r:id="rId44"/>
    <p:sldId id="310" r:id="rId45"/>
    <p:sldId id="311" r:id="rId46"/>
    <p:sldId id="312" r:id="rId47"/>
    <p:sldId id="313" r:id="rId48"/>
    <p:sldId id="314" r:id="rId49"/>
    <p:sldId id="263" r:id="rId50"/>
    <p:sldId id="264" r:id="rId51"/>
    <p:sldId id="315" r:id="rId52"/>
    <p:sldId id="265" r:id="rId53"/>
    <p:sldId id="266" r:id="rId54"/>
    <p:sldId id="316" r:id="rId55"/>
    <p:sldId id="268" r:id="rId56"/>
    <p:sldId id="269" r:id="rId57"/>
    <p:sldId id="270" r:id="rId58"/>
    <p:sldId id="271" r:id="rId59"/>
    <p:sldId id="272" r:id="rId60"/>
    <p:sldId id="273" r:id="rId61"/>
    <p:sldId id="274" r:id="rId62"/>
    <p:sldId id="275" r:id="rId63"/>
    <p:sldId id="276" r:id="rId64"/>
    <p:sldId id="277" r:id="rId65"/>
    <p:sldId id="278" r:id="rId66"/>
    <p:sldId id="279" r:id="rId67"/>
    <p:sldId id="280" r:id="rId6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271D1-90C9-4E5C-A522-3E1E6E3CAD70}" type="datetimeFigureOut">
              <a:rPr lang="en-US" smtClean="0"/>
              <a:pPr/>
              <a:t>12/21/2011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0E13C7A-C952-4AE7-A95D-77CADCCDC14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271D1-90C9-4E5C-A522-3E1E6E3CAD70}" type="datetimeFigureOut">
              <a:rPr lang="en-US" smtClean="0"/>
              <a:pPr/>
              <a:t>12/21/2011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13C7A-C952-4AE7-A95D-77CADCCDC1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E0E13C7A-C952-4AE7-A95D-77CADCCDC14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271D1-90C9-4E5C-A522-3E1E6E3CAD70}" type="datetimeFigureOut">
              <a:rPr lang="en-US" smtClean="0"/>
              <a:pPr/>
              <a:t>12/21/2011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271D1-90C9-4E5C-A522-3E1E6E3CAD70}" type="datetimeFigureOut">
              <a:rPr lang="en-US" smtClean="0"/>
              <a:pPr/>
              <a:t>12/21/2011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E0E13C7A-C952-4AE7-A95D-77CADCCDC14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271D1-90C9-4E5C-A522-3E1E6E3CAD70}" type="datetimeFigureOut">
              <a:rPr lang="en-US" smtClean="0"/>
              <a:pPr/>
              <a:t>12/21/2011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0E13C7A-C952-4AE7-A95D-77CADCCDC14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0BA271D1-90C9-4E5C-A522-3E1E6E3CAD70}" type="datetimeFigureOut">
              <a:rPr lang="en-US" smtClean="0"/>
              <a:pPr/>
              <a:t>12/21/2011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13C7A-C952-4AE7-A95D-77CADCCDC14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271D1-90C9-4E5C-A522-3E1E6E3CAD70}" type="datetimeFigureOut">
              <a:rPr lang="en-US" smtClean="0"/>
              <a:pPr/>
              <a:t>12/21/2011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E0E13C7A-C952-4AE7-A95D-77CADCCDC14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271D1-90C9-4E5C-A522-3E1E6E3CAD70}" type="datetimeFigureOut">
              <a:rPr lang="en-US" smtClean="0"/>
              <a:pPr/>
              <a:t>12/21/2011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E0E13C7A-C952-4AE7-A95D-77CADCCDC1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271D1-90C9-4E5C-A522-3E1E6E3CAD70}" type="datetimeFigureOut">
              <a:rPr lang="en-US" smtClean="0"/>
              <a:pPr/>
              <a:t>12/21/2011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0E13C7A-C952-4AE7-A95D-77CADCCDC1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0E13C7A-C952-4AE7-A95D-77CADCCDC14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271D1-90C9-4E5C-A522-3E1E6E3CAD70}" type="datetimeFigureOut">
              <a:rPr lang="en-US" smtClean="0"/>
              <a:pPr/>
              <a:t>12/21/2011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E0E13C7A-C952-4AE7-A95D-77CADCCDC14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0BA271D1-90C9-4E5C-A522-3E1E6E3CAD70}" type="datetimeFigureOut">
              <a:rPr lang="en-US" smtClean="0"/>
              <a:pPr/>
              <a:t>12/21/2011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0BA271D1-90C9-4E5C-A522-3E1E6E3CAD70}" type="datetimeFigureOut">
              <a:rPr lang="en-US" smtClean="0"/>
              <a:pPr/>
              <a:t>12/21/2011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0E13C7A-C952-4AE7-A95D-77CADCCDC14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1447800"/>
            <a:ext cx="8915400" cy="1295400"/>
          </a:xfrm>
        </p:spPr>
        <p:txBody>
          <a:bodyPr>
            <a:normAutofit fontScale="90000"/>
          </a:bodyPr>
          <a:lstStyle/>
          <a:p>
            <a:r>
              <a:rPr lang="en-US" sz="4900" b="1" dirty="0" smtClean="0">
                <a:solidFill>
                  <a:schemeClr val="bg1"/>
                </a:solidFill>
                <a:latin typeface="Tempus Sans ITC" pitchFamily="82" charset="0"/>
              </a:rPr>
              <a:t>Para el </a:t>
            </a:r>
            <a:r>
              <a:rPr lang="en-US" sz="4900" b="1" dirty="0" err="1" smtClean="0">
                <a:solidFill>
                  <a:schemeClr val="bg1"/>
                </a:solidFill>
                <a:latin typeface="Tempus Sans ITC" pitchFamily="82" charset="0"/>
              </a:rPr>
              <a:t>afirmativo</a:t>
            </a:r>
            <a:r>
              <a:rPr lang="en-US" sz="4900" b="1" dirty="0" smtClean="0">
                <a:solidFill>
                  <a:schemeClr val="bg1"/>
                </a:solidFill>
                <a:latin typeface="Tempus Sans ITC" pitchFamily="82" charset="0"/>
              </a:rPr>
              <a:t> de </a:t>
            </a:r>
            <a:r>
              <a:rPr lang="en-US" sz="4900" b="1" dirty="0" err="1" smtClean="0">
                <a:solidFill>
                  <a:schemeClr val="bg1"/>
                </a:solidFill>
                <a:latin typeface="Tempus Sans ITC" pitchFamily="82" charset="0"/>
              </a:rPr>
              <a:t>tú</a:t>
            </a:r>
            <a:r>
              <a:rPr lang="en-US" sz="4900" b="1" dirty="0" smtClean="0">
                <a:solidFill>
                  <a:schemeClr val="bg1"/>
                </a:solidFill>
                <a:latin typeface="Tempus Sans ITC" pitchFamily="82" charset="0"/>
              </a:rPr>
              <a:t>, </a:t>
            </a:r>
            <a:r>
              <a:rPr lang="en-US" sz="4900" b="1" dirty="0" err="1" smtClean="0">
                <a:solidFill>
                  <a:schemeClr val="bg1"/>
                </a:solidFill>
                <a:latin typeface="Tempus Sans ITC" pitchFamily="82" charset="0"/>
              </a:rPr>
              <a:t>usa</a:t>
            </a:r>
            <a:r>
              <a:rPr lang="en-US" sz="4900" b="1" dirty="0" smtClean="0">
                <a:solidFill>
                  <a:schemeClr val="bg1"/>
                </a:solidFill>
                <a:latin typeface="Tempus Sans ITC" pitchFamily="82" charset="0"/>
              </a:rPr>
              <a:t> la forma de  </a:t>
            </a:r>
            <a:r>
              <a:rPr lang="en-US" sz="4900" b="1" dirty="0" err="1" smtClean="0">
                <a:solidFill>
                  <a:schemeClr val="bg1"/>
                </a:solidFill>
                <a:latin typeface="Tempus Sans ITC" pitchFamily="82" charset="0"/>
              </a:rPr>
              <a:t>él</a:t>
            </a:r>
            <a:r>
              <a:rPr lang="en-US" sz="4900" b="1" dirty="0" smtClean="0">
                <a:solidFill>
                  <a:schemeClr val="bg1"/>
                </a:solidFill>
                <a:latin typeface="Tempus Sans ITC" pitchFamily="82" charset="0"/>
              </a:rPr>
              <a:t>/</a:t>
            </a:r>
            <a:r>
              <a:rPr lang="en-US" sz="4900" b="1" dirty="0" err="1" smtClean="0">
                <a:solidFill>
                  <a:schemeClr val="bg1"/>
                </a:solidFill>
                <a:latin typeface="Tempus Sans ITC" pitchFamily="82" charset="0"/>
              </a:rPr>
              <a:t>ella</a:t>
            </a:r>
            <a:r>
              <a:rPr lang="en-US" sz="4900" b="1" dirty="0" smtClean="0">
                <a:solidFill>
                  <a:schemeClr val="bg1"/>
                </a:solidFill>
                <a:latin typeface="Tempus Sans ITC" pitchFamily="82" charset="0"/>
              </a:rPr>
              <a:t> del </a:t>
            </a:r>
            <a:r>
              <a:rPr lang="en-US" sz="4900" b="1" dirty="0" err="1" smtClean="0">
                <a:solidFill>
                  <a:schemeClr val="bg1"/>
                </a:solidFill>
                <a:latin typeface="Tempus Sans ITC" pitchFamily="82" charset="0"/>
              </a:rPr>
              <a:t>tiempo</a:t>
            </a:r>
            <a:r>
              <a:rPr lang="en-US" sz="4900" b="1" dirty="0" smtClean="0">
                <a:solidFill>
                  <a:schemeClr val="bg1"/>
                </a:solidFill>
                <a:latin typeface="Tempus Sans ITC" pitchFamily="82" charset="0"/>
              </a:rPr>
              <a:t> </a:t>
            </a:r>
            <a:r>
              <a:rPr lang="en-US" sz="4900" b="1" dirty="0" err="1" smtClean="0">
                <a:solidFill>
                  <a:schemeClr val="bg1"/>
                </a:solidFill>
                <a:latin typeface="Tempus Sans ITC" pitchFamily="82" charset="0"/>
              </a:rPr>
              <a:t>presente</a:t>
            </a:r>
            <a:r>
              <a:rPr lang="en-US" sz="4900" b="1" dirty="0" smtClean="0">
                <a:solidFill>
                  <a:schemeClr val="bg1"/>
                </a:solidFill>
                <a:latin typeface="Tempus Sans ITC" pitchFamily="82" charset="0"/>
              </a:rPr>
              <a:t>.</a:t>
            </a:r>
            <a:endParaRPr lang="en-US" b="1" dirty="0">
              <a:solidFill>
                <a:schemeClr val="bg1"/>
              </a:solidFill>
              <a:latin typeface="Tempus Sans ITC" pitchFamily="82" charset="0"/>
            </a:endParaRPr>
          </a:p>
        </p:txBody>
      </p:sp>
      <p:graphicFrame>
        <p:nvGraphicFramePr>
          <p:cNvPr id="3160" name="Group 88"/>
          <p:cNvGraphicFramePr>
            <a:graphicFrameLocks noGrp="1"/>
          </p:cNvGraphicFramePr>
          <p:nvPr/>
        </p:nvGraphicFramePr>
        <p:xfrm>
          <a:off x="457200" y="2862076"/>
          <a:ext cx="8686800" cy="3462523"/>
        </p:xfrm>
        <a:graphic>
          <a:graphicData uri="http://schemas.openxmlformats.org/drawingml/2006/table">
            <a:tbl>
              <a:tblPr/>
              <a:tblGrid>
                <a:gridCol w="4343400"/>
                <a:gridCol w="4343400"/>
              </a:tblGrid>
              <a:tr h="7911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empus Sans ITC" pitchFamily="82" charset="0"/>
                        </a:rPr>
                        <a:t>-</a:t>
                      </a:r>
                      <a:r>
                        <a:rPr kumimoji="0" lang="en-US" sz="40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empus Sans ITC" pitchFamily="82" charset="0"/>
                        </a:rPr>
                        <a:t>AR</a:t>
                      </a:r>
                      <a:r>
                        <a:rPr kumimoji="0" lang="en-US" sz="40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empus Sans ITC" pitchFamily="82" charset="0"/>
                        </a:rPr>
                        <a:t> verbs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00CC66"/>
                        </a:gs>
                        <a:gs pos="100000">
                          <a:schemeClr val="accent2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1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empus Sans ITC" pitchFamily="82" charset="0"/>
                        </a:rPr>
                        <a:t>-ER/IR verbs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009900"/>
                        </a:gs>
                        <a:gs pos="100000">
                          <a:srgbClr val="0000FF"/>
                        </a:gs>
                      </a:gsLst>
                      <a:lin ang="5400000" scaled="1"/>
                    </a:gradFill>
                  </a:tcPr>
                </a:tc>
              </a:tr>
              <a:tr h="26713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empus Sans ITC" pitchFamily="82" charset="0"/>
                        </a:rPr>
                        <a:t>crear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empus Sans ITC" pitchFamily="82" charset="0"/>
                        </a:rPr>
                        <a:t>        </a:t>
                      </a: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empus Sans ITC" pitchFamily="82" charset="0"/>
                        </a:rPr>
                        <a:t>crea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empus Sans ITC" pitchFamily="82" charset="0"/>
                        </a:rPr>
                        <a:t>       create!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empus Sans ITC" pitchFamily="82" charset="0"/>
                        </a:rPr>
                        <a:t>preservar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empus Sans ITC" pitchFamily="82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empus Sans ITC" pitchFamily="82" charset="0"/>
                        </a:rPr>
                        <a:t>preserva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empus Sans ITC" pitchFamily="82" charset="0"/>
                        </a:rPr>
                        <a:t> preserve!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empus Sans ITC" pitchFamily="82" charset="0"/>
                        </a:rPr>
                        <a:t>navegar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empus Sans ITC" pitchFamily="82" charset="0"/>
                        </a:rPr>
                        <a:t>   </a:t>
                      </a: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empus Sans ITC" pitchFamily="82" charset="0"/>
                        </a:rPr>
                        <a:t>navega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empus Sans ITC" pitchFamily="82" charset="0"/>
                        </a:rPr>
                        <a:t>   navigate !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empus Sans ITC" pitchFamily="82" charset="0"/>
                        </a:rPr>
                        <a:t>leer          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empus Sans ITC" pitchFamily="82" charset="0"/>
                        </a:rPr>
                        <a:t>lee 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empus Sans ITC" pitchFamily="82" charset="0"/>
                        </a:rPr>
                        <a:t>         read!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empus Sans ITC" pitchFamily="82" charset="0"/>
                        </a:rPr>
                        <a:t>escribir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empus Sans ITC" pitchFamily="82" charset="0"/>
                        </a:rPr>
                        <a:t>    </a:t>
                      </a: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empus Sans ITC" pitchFamily="82" charset="0"/>
                        </a:rPr>
                        <a:t>escribe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empus Sans ITC" pitchFamily="82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empus Sans ITC" pitchFamily="82" charset="0"/>
                        </a:rPr>
                        <a:t>   write!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empus Sans ITC" pitchFamily="82" charset="0"/>
                        </a:rPr>
                        <a:t>repetir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empus Sans ITC" pitchFamily="82" charset="0"/>
                        </a:rPr>
                        <a:t>     </a:t>
                      </a: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empus Sans ITC" pitchFamily="82" charset="0"/>
                        </a:rPr>
                        <a:t>repite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empus Sans ITC" pitchFamily="82" charset="0"/>
                        </a:rPr>
                        <a:t>     repeat!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04800" y="381000"/>
            <a:ext cx="8458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dirty="0" smtClean="0"/>
              <a:t>La </a:t>
            </a:r>
            <a:r>
              <a:rPr lang="es-MX" sz="3600" dirty="0" smtClean="0"/>
              <a:t>formación de mandatos </a:t>
            </a:r>
            <a:r>
              <a:rPr lang="es-MX" sz="3600" dirty="0" err="1" smtClean="0"/>
              <a:t>afimativos</a:t>
            </a:r>
            <a:r>
              <a:rPr lang="es-MX" sz="3600" dirty="0" smtClean="0"/>
              <a:t> con  verbos regulares…Use la forma de él o ella del presente del indicativo  </a:t>
            </a:r>
            <a:endParaRPr lang="en-US" sz="3600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>
                <a:latin typeface="Arial Black" pitchFamily="34" charset="0"/>
                <a:cs typeface="Andalus" pitchFamily="2" charset="-78"/>
              </a:rPr>
              <a:t>C</a:t>
            </a:r>
            <a:r>
              <a:rPr lang="es-MX" dirty="0" smtClean="0">
                <a:latin typeface="Arial Black" pitchFamily="34" charset="0"/>
                <a:cs typeface="Andalus" pitchFamily="2" charset="-78"/>
              </a:rPr>
              <a:t>onocer México.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MX" dirty="0" smtClean="0"/>
              <a:t>Tú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latin typeface="Arial Black" pitchFamily="34" charset="0"/>
                <a:cs typeface="Andalus" pitchFamily="2" charset="-78"/>
              </a:rPr>
              <a:t> 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  <a:cs typeface="Andalus" pitchFamily="2" charset="-78"/>
              </a:rPr>
              <a:t>Conoce</a:t>
            </a:r>
            <a:r>
              <a:rPr lang="es-MX" dirty="0" smtClean="0">
                <a:latin typeface="Arial Black" pitchFamily="34" charset="0"/>
                <a:cs typeface="Andalus" pitchFamily="2" charset="-78"/>
              </a:rPr>
              <a:t> México.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latin typeface="Arial Black" pitchFamily="34" charset="0"/>
                <a:cs typeface="Andalus" pitchFamily="2" charset="-78"/>
              </a:rPr>
              <a:t>No 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  <a:cs typeface="Andalus" pitchFamily="2" charset="-78"/>
              </a:rPr>
              <a:t>conozcas</a:t>
            </a:r>
            <a:r>
              <a:rPr lang="es-MX" dirty="0" smtClean="0">
                <a:latin typeface="Arial Black" pitchFamily="34" charset="0"/>
                <a:cs typeface="Andalus" pitchFamily="2" charset="-78"/>
              </a:rPr>
              <a:t> México.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s-MX" sz="3200" dirty="0" err="1" smtClean="0">
                <a:latin typeface="Arial Black" pitchFamily="34" charset="0"/>
              </a:rPr>
              <a:t>Go</a:t>
            </a:r>
            <a:r>
              <a:rPr lang="es-MX" sz="3200" dirty="0" smtClean="0">
                <a:latin typeface="Arial Black" pitchFamily="34" charset="0"/>
              </a:rPr>
              <a:t> </a:t>
            </a:r>
            <a:r>
              <a:rPr lang="es-MX" sz="3200" dirty="0" err="1" smtClean="0">
                <a:latin typeface="Arial Black" pitchFamily="34" charset="0"/>
              </a:rPr>
              <a:t>to</a:t>
            </a:r>
            <a:r>
              <a:rPr lang="es-MX" sz="3200" dirty="0" smtClean="0">
                <a:latin typeface="Arial Black" pitchFamily="34" charset="0"/>
              </a:rPr>
              <a:t> yo</a:t>
            </a:r>
          </a:p>
          <a:p>
            <a:r>
              <a:rPr lang="es-MX" sz="3200" dirty="0" err="1" smtClean="0">
                <a:latin typeface="Arial Black" pitchFamily="34" charset="0"/>
              </a:rPr>
              <a:t>Drop</a:t>
            </a:r>
            <a:r>
              <a:rPr lang="es-MX" sz="3200" dirty="0" smtClean="0">
                <a:latin typeface="Arial Black" pitchFamily="34" charset="0"/>
              </a:rPr>
              <a:t> </a:t>
            </a:r>
            <a:r>
              <a:rPr lang="es-MX" sz="3200" dirty="0" err="1" smtClean="0">
                <a:latin typeface="Arial Black" pitchFamily="34" charset="0"/>
              </a:rPr>
              <a:t>the</a:t>
            </a:r>
            <a:r>
              <a:rPr lang="es-MX" sz="3200" dirty="0" smtClean="0">
                <a:latin typeface="Arial Black" pitchFamily="34" charset="0"/>
              </a:rPr>
              <a:t> O</a:t>
            </a:r>
          </a:p>
          <a:p>
            <a:r>
              <a:rPr lang="es-MX" sz="3200" dirty="0" err="1" smtClean="0">
                <a:latin typeface="Arial Black" pitchFamily="34" charset="0"/>
              </a:rPr>
              <a:t>Opposite</a:t>
            </a:r>
            <a:r>
              <a:rPr lang="es-MX" sz="3200" dirty="0" smtClean="0">
                <a:latin typeface="Arial Black" pitchFamily="34" charset="0"/>
              </a:rPr>
              <a:t> </a:t>
            </a:r>
            <a:r>
              <a:rPr lang="es-MX" sz="3200" dirty="0" err="1" smtClean="0">
                <a:latin typeface="Arial Black" pitchFamily="34" charset="0"/>
              </a:rPr>
              <a:t>endings</a:t>
            </a:r>
            <a:endParaRPr lang="en-US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>
                <a:latin typeface="Arial Black" pitchFamily="34" charset="0"/>
                <a:cs typeface="Andalus" pitchFamily="2" charset="-78"/>
              </a:rPr>
              <a:t>P</a:t>
            </a:r>
            <a:r>
              <a:rPr lang="es-MX" dirty="0" smtClean="0">
                <a:latin typeface="Arial Black" pitchFamily="34" charset="0"/>
                <a:cs typeface="Andalus" pitchFamily="2" charset="-78"/>
              </a:rPr>
              <a:t>edir la langosta.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MX" dirty="0" smtClean="0"/>
              <a:t>Tú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latin typeface="Arial Black" pitchFamily="34" charset="0"/>
                <a:cs typeface="Andalus" pitchFamily="2" charset="-78"/>
              </a:rPr>
              <a:t>Pid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  <a:cs typeface="Andalus" pitchFamily="2" charset="-78"/>
              </a:rPr>
              <a:t>e </a:t>
            </a:r>
            <a:r>
              <a:rPr lang="es-MX" dirty="0" smtClean="0">
                <a:latin typeface="Arial Black" pitchFamily="34" charset="0"/>
                <a:cs typeface="Andalus" pitchFamily="2" charset="-78"/>
              </a:rPr>
              <a:t>la langosta.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latin typeface="Arial Black" pitchFamily="34" charset="0"/>
                <a:cs typeface="Andalus" pitchFamily="2" charset="-78"/>
              </a:rPr>
              <a:t>No pid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  <a:cs typeface="Andalus" pitchFamily="2" charset="-78"/>
              </a:rPr>
              <a:t>as</a:t>
            </a:r>
            <a:r>
              <a:rPr lang="es-MX" dirty="0" smtClean="0">
                <a:latin typeface="Arial Black" pitchFamily="34" charset="0"/>
                <a:cs typeface="Andalus" pitchFamily="2" charset="-78"/>
              </a:rPr>
              <a:t> la langosta.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MX" dirty="0" err="1" smtClean="0"/>
              <a:t>Go</a:t>
            </a:r>
            <a:r>
              <a:rPr lang="es-MX" dirty="0" smtClean="0"/>
              <a:t> </a:t>
            </a:r>
            <a:r>
              <a:rPr lang="es-MX" dirty="0" err="1" smtClean="0"/>
              <a:t>to</a:t>
            </a:r>
            <a:r>
              <a:rPr lang="es-MX" dirty="0" smtClean="0"/>
              <a:t> yo</a:t>
            </a:r>
          </a:p>
          <a:p>
            <a:r>
              <a:rPr lang="es-MX" dirty="0" err="1" smtClean="0"/>
              <a:t>Drop</a:t>
            </a:r>
            <a:r>
              <a:rPr lang="es-MX" dirty="0" smtClean="0"/>
              <a:t> </a:t>
            </a:r>
            <a:r>
              <a:rPr lang="es-MX" dirty="0" err="1" smtClean="0"/>
              <a:t>the</a:t>
            </a:r>
            <a:r>
              <a:rPr lang="es-MX" dirty="0" smtClean="0"/>
              <a:t> O</a:t>
            </a:r>
          </a:p>
          <a:p>
            <a:r>
              <a:rPr lang="es-MX" dirty="0" err="1" smtClean="0"/>
              <a:t>Opposite</a:t>
            </a:r>
            <a:r>
              <a:rPr lang="es-MX" dirty="0" smtClean="0"/>
              <a:t> </a:t>
            </a:r>
            <a:r>
              <a:rPr lang="es-MX" dirty="0" err="1" smtClean="0"/>
              <a:t>endings</a:t>
            </a:r>
            <a:r>
              <a:rPr lang="es-MX" dirty="0" smtClean="0"/>
              <a:t> </a:t>
            </a:r>
            <a:r>
              <a:rPr lang="es-MX" dirty="0" err="1" smtClean="0"/>
              <a:t>cha</a:t>
            </a:r>
            <a:r>
              <a:rPr lang="es-MX" dirty="0" smtClean="0"/>
              <a:t> </a:t>
            </a:r>
            <a:r>
              <a:rPr lang="es-MX" dirty="0" err="1" smtClean="0"/>
              <a:t>cha</a:t>
            </a:r>
            <a:r>
              <a:rPr lang="es-MX" dirty="0" smtClean="0"/>
              <a:t> </a:t>
            </a:r>
            <a:r>
              <a:rPr lang="es-MX" dirty="0" err="1" smtClean="0"/>
              <a:t>cha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sz="6000" dirty="0" smtClean="0">
                <a:latin typeface="Arial Black" pitchFamily="34" charset="0"/>
              </a:rPr>
              <a:t>Dar un paseo.</a:t>
            </a:r>
            <a:endParaRPr lang="en-US" sz="60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Da</a:t>
            </a:r>
            <a:r>
              <a:rPr lang="es-MX" dirty="0" smtClean="0">
                <a:latin typeface="Arial Black" pitchFamily="34" charset="0"/>
              </a:rPr>
              <a:t> un paseo.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dirty="0" smtClean="0">
                <a:latin typeface="Arial Black" pitchFamily="34" charset="0"/>
                <a:cs typeface="Andalus" pitchFamily="2" charset="-78"/>
              </a:rPr>
              <a:t>No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  <a:cs typeface="Andalus" pitchFamily="2" charset="-78"/>
              </a:rPr>
              <a:t> des </a:t>
            </a:r>
            <a:r>
              <a:rPr lang="es-MX" dirty="0" smtClean="0">
                <a:latin typeface="Arial Black" pitchFamily="34" charset="0"/>
                <a:cs typeface="Andalus" pitchFamily="2" charset="-78"/>
              </a:rPr>
              <a:t>un paseo.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sz="6000" dirty="0" smtClean="0">
                <a:latin typeface="Arial Black" pitchFamily="34" charset="0"/>
              </a:rPr>
              <a:t>Poner la mesa.</a:t>
            </a:r>
            <a:endParaRPr lang="en-US" sz="60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en-US" sz="3600" b="1" u="sng" dirty="0" smtClean="0">
                <a:solidFill>
                  <a:schemeClr val="tx1"/>
                </a:solidFill>
                <a:latin typeface="Tempus Sans ITC" pitchFamily="82" charset="0"/>
              </a:rPr>
              <a:t> MANDATOS AFIRMATIVOS</a:t>
            </a:r>
            <a:br>
              <a:rPr lang="en-US" sz="3600" b="1" u="sng" dirty="0" smtClean="0">
                <a:solidFill>
                  <a:schemeClr val="tx1"/>
                </a:solidFill>
                <a:latin typeface="Tempus Sans ITC" pitchFamily="82" charset="0"/>
              </a:rPr>
            </a:br>
            <a:r>
              <a:rPr lang="en-US" sz="3600" b="1" u="sng" dirty="0" smtClean="0">
                <a:solidFill>
                  <a:schemeClr val="tx1"/>
                </a:solidFill>
                <a:latin typeface="Tempus Sans ITC" pitchFamily="82" charset="0"/>
              </a:rPr>
              <a:t>…los </a:t>
            </a:r>
            <a:r>
              <a:rPr lang="en-US" sz="3600" b="1" u="sng" dirty="0" err="1" smtClean="0">
                <a:solidFill>
                  <a:schemeClr val="tx1"/>
                </a:solidFill>
                <a:latin typeface="Tempus Sans ITC" pitchFamily="82" charset="0"/>
              </a:rPr>
              <a:t>irregulares</a:t>
            </a:r>
            <a:r>
              <a:rPr lang="en-US" sz="3600" b="1" u="sng" dirty="0" smtClean="0">
                <a:solidFill>
                  <a:schemeClr val="tx1"/>
                </a:solidFill>
                <a:latin typeface="Tempus Sans ITC" pitchFamily="82" charset="0"/>
              </a:rPr>
              <a:t> de </a:t>
            </a:r>
            <a:r>
              <a:rPr lang="en-US" sz="3600" b="1" u="sng" dirty="0" err="1" smtClean="0">
                <a:solidFill>
                  <a:schemeClr val="tx1"/>
                </a:solidFill>
                <a:latin typeface="Tempus Sans ITC" pitchFamily="82" charset="0"/>
              </a:rPr>
              <a:t>tú</a:t>
            </a:r>
            <a:r>
              <a:rPr lang="en-US" sz="3600" b="1" u="sng" dirty="0" smtClean="0">
                <a:solidFill>
                  <a:schemeClr val="tx1"/>
                </a:solidFill>
                <a:latin typeface="Tempus Sans ITC" pitchFamily="82" charset="0"/>
              </a:rPr>
              <a:t> 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6238" name="Group 94"/>
          <p:cNvGraphicFramePr>
            <a:graphicFrameLocks noGrp="1"/>
          </p:cNvGraphicFramePr>
          <p:nvPr/>
        </p:nvGraphicFramePr>
        <p:xfrm>
          <a:off x="762000" y="1066800"/>
          <a:ext cx="7162800" cy="5200653"/>
        </p:xfrm>
        <a:graphic>
          <a:graphicData uri="http://schemas.openxmlformats.org/drawingml/2006/table">
            <a:tbl>
              <a:tblPr/>
              <a:tblGrid>
                <a:gridCol w="7162800"/>
              </a:tblGrid>
              <a:tr h="636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Tempus Sans ITC" pitchFamily="82" charset="0"/>
                        </a:rPr>
                        <a:t>decir</a:t>
                      </a:r>
                      <a:r>
                        <a:rPr kumimoji="0" lang="en-US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Tempus Sans ITC" pitchFamily="82" charset="0"/>
                        </a:rPr>
                        <a:t>                       ¡</a:t>
                      </a:r>
                      <a:r>
                        <a:rPr kumimoji="0" lang="en-US" sz="2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Tempus Sans ITC" pitchFamily="82" charset="0"/>
                        </a:rPr>
                        <a:t>di</a:t>
                      </a:r>
                      <a:r>
                        <a:rPr kumimoji="0" lang="en-US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Tempus Sans ITC" pitchFamily="82" charset="0"/>
                        </a:rPr>
                        <a:t>!                    say! tell!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644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Tempus Sans ITC" pitchFamily="82" charset="0"/>
                        </a:rPr>
                        <a:t>hacer</a:t>
                      </a:r>
                      <a:r>
                        <a:rPr kumimoji="0" lang="en-US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Tempus Sans ITC" pitchFamily="82" charset="0"/>
                        </a:rPr>
                        <a:t>                      ¡</a:t>
                      </a:r>
                      <a:r>
                        <a:rPr kumimoji="0" lang="en-US" sz="2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Tempus Sans ITC" pitchFamily="82" charset="0"/>
                        </a:rPr>
                        <a:t>haz</a:t>
                      </a:r>
                      <a:r>
                        <a:rPr kumimoji="0" lang="en-US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Tempus Sans ITC" pitchFamily="82" charset="0"/>
                        </a:rPr>
                        <a:t>!                  do! make!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623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Tempus Sans ITC" pitchFamily="82" charset="0"/>
                        </a:rPr>
                        <a:t>poner</a:t>
                      </a:r>
                      <a:r>
                        <a:rPr kumimoji="0" lang="en-US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Tempus Sans ITC" pitchFamily="82" charset="0"/>
                        </a:rPr>
                        <a:t>                     ¡</a:t>
                      </a:r>
                      <a:r>
                        <a:rPr kumimoji="0" lang="en-US" sz="2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Tempus Sans ITC" pitchFamily="82" charset="0"/>
                        </a:rPr>
                        <a:t>pon</a:t>
                      </a:r>
                      <a:r>
                        <a:rPr kumimoji="0" lang="en-US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Tempus Sans ITC" pitchFamily="82" charset="0"/>
                        </a:rPr>
                        <a:t>!             </a:t>
                      </a:r>
                      <a:r>
                        <a:rPr kumimoji="0" lang="en-US" sz="2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Tempus Sans ITC" pitchFamily="82" charset="0"/>
                        </a:rPr>
                        <a:t>put,place,set</a:t>
                      </a:r>
                      <a:r>
                        <a:rPr kumimoji="0" lang="en-US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Tempus Sans ITC" pitchFamily="82" charset="0"/>
                        </a:rPr>
                        <a:t>!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749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Tempus Sans ITC" pitchFamily="82" charset="0"/>
                        </a:rPr>
                        <a:t>tener</a:t>
                      </a:r>
                      <a:r>
                        <a:rPr kumimoji="0" lang="en-US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Tempus Sans ITC" pitchFamily="82" charset="0"/>
                        </a:rPr>
                        <a:t>                      ¡ten!                  have!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636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Tempus Sans ITC" pitchFamily="82" charset="0"/>
                        </a:rPr>
                        <a:t>salir</a:t>
                      </a:r>
                      <a:r>
                        <a:rPr kumimoji="0" lang="en-US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Tempus Sans ITC" pitchFamily="82" charset="0"/>
                        </a:rPr>
                        <a:t>                        ¡</a:t>
                      </a:r>
                      <a:r>
                        <a:rPr kumimoji="0" lang="en-US" sz="2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Tempus Sans ITC" pitchFamily="82" charset="0"/>
                        </a:rPr>
                        <a:t>sal</a:t>
                      </a:r>
                      <a:r>
                        <a:rPr kumimoji="0" lang="en-US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Tempus Sans ITC" pitchFamily="82" charset="0"/>
                        </a:rPr>
                        <a:t>!                    leave!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636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Tempus Sans ITC" pitchFamily="82" charset="0"/>
                        </a:rPr>
                        <a:t>ser                          ¡</a:t>
                      </a:r>
                      <a:r>
                        <a:rPr kumimoji="0" lang="en-US" sz="2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Tempus Sans ITC" pitchFamily="82" charset="0"/>
                        </a:rPr>
                        <a:t>sé</a:t>
                      </a:r>
                      <a:r>
                        <a:rPr kumimoji="0" lang="en-US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Tempus Sans ITC" pitchFamily="82" charset="0"/>
                        </a:rPr>
                        <a:t>!                      be!               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636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Tempus Sans ITC" pitchFamily="82" charset="0"/>
                        </a:rPr>
                        <a:t>ir</a:t>
                      </a:r>
                      <a:r>
                        <a:rPr kumimoji="0" lang="en-US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Tempus Sans ITC" pitchFamily="82" charset="0"/>
                        </a:rPr>
                        <a:t>                            ¡</a:t>
                      </a:r>
                      <a:r>
                        <a:rPr kumimoji="0" lang="en-US" sz="2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Tempus Sans ITC" pitchFamily="82" charset="0"/>
                        </a:rPr>
                        <a:t>ve</a:t>
                      </a:r>
                      <a:r>
                        <a:rPr kumimoji="0" lang="en-US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Tempus Sans ITC" pitchFamily="82" charset="0"/>
                        </a:rPr>
                        <a:t>!                      go!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636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Tempus Sans ITC" pitchFamily="82" charset="0"/>
                        </a:rPr>
                        <a:t>venir</a:t>
                      </a:r>
                      <a:r>
                        <a:rPr kumimoji="0" lang="en-US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Tempus Sans ITC" pitchFamily="82" charset="0"/>
                        </a:rPr>
                        <a:t>                       ¡</a:t>
                      </a:r>
                      <a:r>
                        <a:rPr kumimoji="0" lang="en-US" sz="2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Tempus Sans ITC" pitchFamily="82" charset="0"/>
                        </a:rPr>
                        <a:t>ven</a:t>
                      </a:r>
                      <a:r>
                        <a:rPr kumimoji="0" lang="en-US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Tempus Sans ITC" pitchFamily="82" charset="0"/>
                        </a:rPr>
                        <a:t>!                   come!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sp>
        <p:nvSpPr>
          <p:cNvPr id="6222" name="Line 78"/>
          <p:cNvSpPr>
            <a:spLocks noChangeShapeType="1"/>
          </p:cNvSpPr>
          <p:nvPr/>
        </p:nvSpPr>
        <p:spPr bwMode="auto">
          <a:xfrm flipV="1">
            <a:off x="2819400" y="1371600"/>
            <a:ext cx="0" cy="518160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225" name="Line 81"/>
          <p:cNvSpPr>
            <a:spLocks noChangeShapeType="1"/>
          </p:cNvSpPr>
          <p:nvPr/>
        </p:nvSpPr>
        <p:spPr bwMode="auto">
          <a:xfrm>
            <a:off x="5715000" y="1371600"/>
            <a:ext cx="0" cy="525780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6" name="Picture 5" descr="AG00291_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00659" y="228600"/>
            <a:ext cx="1743341" cy="160020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dirty="0" smtClean="0">
                <a:solidFill>
                  <a:srgbClr val="FF0000"/>
                </a:solidFill>
                <a:latin typeface="Arial Black" pitchFamily="34" charset="0"/>
                <a:cs typeface="Andalus" pitchFamily="2" charset="-78"/>
              </a:rPr>
              <a:t>Pon</a:t>
            </a:r>
            <a:r>
              <a:rPr lang="es-MX" dirty="0" smtClean="0">
                <a:latin typeface="Arial Black" pitchFamily="34" charset="0"/>
                <a:cs typeface="Andalus" pitchFamily="2" charset="-78"/>
              </a:rPr>
              <a:t> el papel en la mesa.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dirty="0" smtClean="0">
                <a:latin typeface="Arial Black" pitchFamily="34" charset="0"/>
                <a:cs typeface="Andalus" pitchFamily="2" charset="-78"/>
              </a:rPr>
              <a:t>No 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  <a:cs typeface="Andalus" pitchFamily="2" charset="-78"/>
              </a:rPr>
              <a:t>pongas</a:t>
            </a:r>
            <a:r>
              <a:rPr lang="es-MX" dirty="0" smtClean="0">
                <a:latin typeface="Arial Black" pitchFamily="34" charset="0"/>
                <a:cs typeface="Andalus" pitchFamily="2" charset="-78"/>
              </a:rPr>
              <a:t> el papel en la mesa.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sz="6000" dirty="0" smtClean="0">
                <a:latin typeface="Arial Black" pitchFamily="34" charset="0"/>
              </a:rPr>
              <a:t>Venir a la escuela.</a:t>
            </a:r>
            <a:endParaRPr lang="en-US" sz="60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Ven</a:t>
            </a:r>
            <a:r>
              <a:rPr lang="es-MX" dirty="0" smtClean="0">
                <a:latin typeface="Arial Black" pitchFamily="34" charset="0"/>
              </a:rPr>
              <a:t> a la escuela.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latin typeface="Arial Black" pitchFamily="34" charset="0"/>
              </a:rPr>
              <a:t>No 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vengas</a:t>
            </a:r>
            <a:r>
              <a:rPr lang="es-MX" dirty="0" smtClean="0">
                <a:latin typeface="Arial Black" pitchFamily="34" charset="0"/>
              </a:rPr>
              <a:t> a la escuela.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latin typeface="Arial Black" pitchFamily="34" charset="0"/>
              </a:rPr>
              <a:t>Salir a tiempo.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Sal</a:t>
            </a:r>
            <a:r>
              <a:rPr lang="es-MX" dirty="0" smtClean="0">
                <a:latin typeface="Arial Black" pitchFamily="34" charset="0"/>
              </a:rPr>
              <a:t> a tiempo.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latin typeface="Arial Black" pitchFamily="34" charset="0"/>
              </a:rPr>
              <a:t>No 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salgas</a:t>
            </a:r>
            <a:r>
              <a:rPr lang="es-MX" dirty="0" smtClean="0">
                <a:latin typeface="Arial Black" pitchFamily="34" charset="0"/>
              </a:rPr>
              <a:t> a tiempo.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latin typeface="Arial Black" pitchFamily="34" charset="0"/>
              </a:rPr>
              <a:t>Tener un buen día.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Ten</a:t>
            </a:r>
            <a:r>
              <a:rPr lang="es-MX" dirty="0" smtClean="0">
                <a:latin typeface="Arial Black" pitchFamily="34" charset="0"/>
              </a:rPr>
              <a:t> un buen día.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74638"/>
            <a:ext cx="8305800" cy="1143000"/>
          </a:xfrm>
        </p:spPr>
        <p:txBody>
          <a:bodyPr>
            <a:normAutofit fontScale="90000"/>
          </a:bodyPr>
          <a:lstStyle/>
          <a:p>
            <a:r>
              <a:rPr lang="en-US" sz="4800" b="1" dirty="0">
                <a:latin typeface="Comic Sans MS" pitchFamily="66" charset="0"/>
              </a:rPr>
              <a:t>La </a:t>
            </a:r>
            <a:r>
              <a:rPr lang="en-US" sz="4800" b="1" dirty="0" err="1" smtClean="0">
                <a:latin typeface="Comic Sans MS" pitchFamily="66" charset="0"/>
              </a:rPr>
              <a:t>formación</a:t>
            </a:r>
            <a:r>
              <a:rPr lang="en-US" sz="4800" b="1" dirty="0" smtClean="0">
                <a:latin typeface="Comic Sans MS" pitchFamily="66" charset="0"/>
              </a:rPr>
              <a:t> de los </a:t>
            </a:r>
            <a:r>
              <a:rPr lang="en-US" sz="4800" b="1" dirty="0" err="1" smtClean="0">
                <a:latin typeface="Comic Sans MS" pitchFamily="66" charset="0"/>
              </a:rPr>
              <a:t>mandatos</a:t>
            </a:r>
            <a:r>
              <a:rPr lang="en-US" sz="4800" b="1" dirty="0" smtClean="0">
                <a:latin typeface="Comic Sans MS" pitchFamily="66" charset="0"/>
              </a:rPr>
              <a:t> </a:t>
            </a:r>
            <a:r>
              <a:rPr lang="en-US" sz="4800" b="1" dirty="0" err="1" smtClean="0">
                <a:latin typeface="Comic Sans MS" pitchFamily="66" charset="0"/>
              </a:rPr>
              <a:t>negativos</a:t>
            </a:r>
            <a:r>
              <a:rPr lang="en-US" sz="4800" b="1" dirty="0" smtClean="0">
                <a:latin typeface="Comic Sans MS" pitchFamily="66" charset="0"/>
              </a:rPr>
              <a:t> de </a:t>
            </a:r>
            <a:r>
              <a:rPr lang="en-US" sz="4800" b="1" dirty="0" err="1" smtClean="0">
                <a:latin typeface="Comic Sans MS" pitchFamily="66" charset="0"/>
              </a:rPr>
              <a:t>tú</a:t>
            </a:r>
            <a:r>
              <a:rPr lang="en-US" sz="4800" b="1" dirty="0" smtClean="0">
                <a:latin typeface="Comic Sans MS" pitchFamily="66" charset="0"/>
              </a:rPr>
              <a:t> 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228600" y="4267200"/>
            <a:ext cx="8686800" cy="1969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1" dirty="0" smtClean="0"/>
              <a:t>La vocal </a:t>
            </a:r>
            <a:r>
              <a:rPr lang="en-US" sz="2400" b="1" dirty="0" err="1" smtClean="0"/>
              <a:t>opuesta</a:t>
            </a:r>
            <a:r>
              <a:rPr lang="en-US" sz="2400" b="1" dirty="0" smtClean="0"/>
              <a:t> de un </a:t>
            </a:r>
            <a:r>
              <a:rPr lang="en-US" sz="2400" b="1" dirty="0" err="1" smtClean="0"/>
              <a:t>verbo</a:t>
            </a:r>
            <a:r>
              <a:rPr lang="en-US" sz="2400" b="1" dirty="0" smtClean="0"/>
              <a:t> de –</a:t>
            </a:r>
            <a:r>
              <a:rPr lang="en-US" sz="2400" b="1" dirty="0" err="1" smtClean="0"/>
              <a:t>ar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es</a:t>
            </a:r>
            <a:r>
              <a:rPr lang="en-US" sz="2400" b="1" dirty="0" smtClean="0"/>
              <a:t> “</a:t>
            </a:r>
            <a:r>
              <a:rPr lang="en-US" sz="2400" b="1" dirty="0" smtClean="0">
                <a:solidFill>
                  <a:srgbClr val="7030A0"/>
                </a:solidFill>
              </a:rPr>
              <a:t>E</a:t>
            </a:r>
            <a:r>
              <a:rPr lang="en-US" sz="2400" b="1" dirty="0" smtClean="0"/>
              <a:t>”.</a:t>
            </a:r>
          </a:p>
          <a:p>
            <a:r>
              <a:rPr lang="en-US" sz="2400" b="1" dirty="0" smtClean="0"/>
              <a:t>La vocal </a:t>
            </a:r>
            <a:r>
              <a:rPr lang="en-US" sz="2400" b="1" dirty="0" err="1" smtClean="0"/>
              <a:t>opuesta</a:t>
            </a:r>
            <a:r>
              <a:rPr lang="en-US" sz="2400" b="1" dirty="0" smtClean="0"/>
              <a:t> de un </a:t>
            </a:r>
            <a:r>
              <a:rPr lang="en-US" sz="2400" b="1" dirty="0" err="1" smtClean="0"/>
              <a:t>verbo</a:t>
            </a:r>
            <a:r>
              <a:rPr lang="en-US" sz="2400" b="1" dirty="0" smtClean="0"/>
              <a:t> de –</a:t>
            </a:r>
            <a:r>
              <a:rPr lang="en-US" sz="2400" b="1" dirty="0" err="1" smtClean="0"/>
              <a:t>er</a:t>
            </a:r>
            <a:r>
              <a:rPr lang="en-US" sz="2400" b="1" dirty="0" smtClean="0"/>
              <a:t> o -</a:t>
            </a:r>
            <a:r>
              <a:rPr lang="en-US" sz="2400" b="1" dirty="0" err="1" smtClean="0"/>
              <a:t>ir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es</a:t>
            </a:r>
            <a:r>
              <a:rPr lang="en-US" sz="2400" b="1" dirty="0" smtClean="0"/>
              <a:t> “</a:t>
            </a:r>
            <a:r>
              <a:rPr lang="en-US" sz="2400" b="1" dirty="0" smtClean="0">
                <a:solidFill>
                  <a:srgbClr val="7030A0"/>
                </a:solidFill>
              </a:rPr>
              <a:t>A</a:t>
            </a:r>
            <a:r>
              <a:rPr lang="en-US" sz="2400" b="1" dirty="0" smtClean="0"/>
              <a:t>”.</a:t>
            </a:r>
          </a:p>
          <a:p>
            <a:endParaRPr lang="en-US" sz="2800" b="1" u="sng" dirty="0"/>
          </a:p>
          <a:p>
            <a:pPr>
              <a:buFontTx/>
              <a:buChar char="•"/>
            </a:pPr>
            <a:r>
              <a:rPr lang="en-US" sz="2800" dirty="0" err="1">
                <a:solidFill>
                  <a:schemeClr val="bg1"/>
                </a:solidFill>
              </a:rPr>
              <a:t>Yo</a:t>
            </a:r>
            <a:r>
              <a:rPr lang="en-US" sz="2800" dirty="0">
                <a:solidFill>
                  <a:schemeClr val="bg1"/>
                </a:solidFill>
              </a:rPr>
              <a:t> form of the present</a:t>
            </a:r>
          </a:p>
          <a:p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990600" y="1219200"/>
            <a:ext cx="6781800" cy="304698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3200" b="1" u="sng" dirty="0" err="1" smtClean="0">
                <a:solidFill>
                  <a:srgbClr val="0070C0"/>
                </a:solidFill>
              </a:rPr>
              <a:t>Primero</a:t>
            </a:r>
            <a:r>
              <a:rPr lang="en-US" sz="3200" b="1" u="sng" dirty="0" smtClean="0">
                <a:solidFill>
                  <a:srgbClr val="0070C0"/>
                </a:solidFill>
              </a:rPr>
              <a:t>:</a:t>
            </a:r>
            <a:r>
              <a:rPr lang="en-US" sz="3200" b="1" dirty="0" smtClean="0">
                <a:solidFill>
                  <a:srgbClr val="0070C0"/>
                </a:solidFill>
              </a:rPr>
              <a:t> la forma de </a:t>
            </a:r>
            <a:r>
              <a:rPr lang="en-US" sz="3200" b="1" dirty="0" err="1" smtClean="0">
                <a:solidFill>
                  <a:srgbClr val="0070C0"/>
                </a:solidFill>
              </a:rPr>
              <a:t>yo</a:t>
            </a:r>
            <a:r>
              <a:rPr lang="en-US" sz="3200" b="1" dirty="0" smtClean="0">
                <a:solidFill>
                  <a:srgbClr val="0070C0"/>
                </a:solidFill>
              </a:rPr>
              <a:t> del </a:t>
            </a:r>
            <a:r>
              <a:rPr lang="en-US" sz="3200" b="1" dirty="0" err="1" smtClean="0">
                <a:solidFill>
                  <a:srgbClr val="0070C0"/>
                </a:solidFill>
              </a:rPr>
              <a:t>tiempo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presente</a:t>
            </a:r>
            <a:endParaRPr lang="en-US" sz="3200" b="1" dirty="0" smtClean="0">
              <a:solidFill>
                <a:srgbClr val="0070C0"/>
              </a:solidFill>
            </a:endParaRPr>
          </a:p>
          <a:p>
            <a:endParaRPr lang="en-US" sz="3200" b="1" dirty="0"/>
          </a:p>
          <a:p>
            <a:r>
              <a:rPr lang="en-US" sz="3200" b="1" u="sng" dirty="0" smtClean="0">
                <a:solidFill>
                  <a:srgbClr val="0070C0"/>
                </a:solidFill>
              </a:rPr>
              <a:t>Segundo: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quitar</a:t>
            </a:r>
            <a:r>
              <a:rPr lang="en-US" sz="3200" b="1" dirty="0" smtClean="0">
                <a:solidFill>
                  <a:srgbClr val="0070C0"/>
                </a:solidFill>
              </a:rPr>
              <a:t> la “o”</a:t>
            </a:r>
          </a:p>
          <a:p>
            <a:endParaRPr lang="en-US" sz="3200" b="1" dirty="0" smtClean="0">
              <a:solidFill>
                <a:srgbClr val="0070C0"/>
              </a:solidFill>
            </a:endParaRPr>
          </a:p>
          <a:p>
            <a:r>
              <a:rPr lang="en-US" sz="3200" b="1" u="sng" dirty="0" err="1" smtClean="0">
                <a:solidFill>
                  <a:srgbClr val="0070C0"/>
                </a:solidFill>
              </a:rPr>
              <a:t>Tercero</a:t>
            </a:r>
            <a:r>
              <a:rPr lang="en-US" sz="3200" b="1" u="sng" dirty="0" smtClean="0">
                <a:solidFill>
                  <a:srgbClr val="0070C0"/>
                </a:solidFill>
              </a:rPr>
              <a:t>: </a:t>
            </a:r>
            <a:r>
              <a:rPr lang="en-US" sz="3200" b="1" dirty="0" smtClean="0">
                <a:solidFill>
                  <a:srgbClr val="0070C0"/>
                </a:solidFill>
              </a:rPr>
              <a:t>vocal </a:t>
            </a:r>
            <a:r>
              <a:rPr lang="en-US" sz="3200" b="1" dirty="0" err="1" smtClean="0">
                <a:solidFill>
                  <a:srgbClr val="0070C0"/>
                </a:solidFill>
              </a:rPr>
              <a:t>opuesta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más</a:t>
            </a:r>
            <a:r>
              <a:rPr lang="en-US" sz="3200" b="1" dirty="0" smtClean="0">
                <a:solidFill>
                  <a:srgbClr val="0070C0"/>
                </a:solidFill>
              </a:rPr>
              <a:t> “s” </a:t>
            </a:r>
            <a:endParaRPr lang="en-US" sz="32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3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3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utoUpdateAnimBg="0"/>
      <p:bldP spid="13315" grpId="0" build="p" autoUpdateAnimBg="0"/>
      <p:bldP spid="13316" grpId="0" build="p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latin typeface="Arial Black" pitchFamily="34" charset="0"/>
              </a:rPr>
              <a:t>No 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tengas</a:t>
            </a:r>
            <a:r>
              <a:rPr lang="es-MX" dirty="0" smtClean="0">
                <a:latin typeface="Arial Black" pitchFamily="34" charset="0"/>
              </a:rPr>
              <a:t> un buen día.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latin typeface="Arial Black" pitchFamily="34" charset="0"/>
              </a:rPr>
              <a:t>Decir la verdad.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Di</a:t>
            </a:r>
            <a:r>
              <a:rPr lang="es-MX" dirty="0" smtClean="0">
                <a:latin typeface="Arial Black" pitchFamily="34" charset="0"/>
              </a:rPr>
              <a:t> la verdad.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latin typeface="Arial Black" pitchFamily="34" charset="0"/>
              </a:rPr>
              <a:t>No 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digas</a:t>
            </a:r>
            <a:r>
              <a:rPr lang="es-MX" dirty="0" smtClean="0">
                <a:latin typeface="Arial Black" pitchFamily="34" charset="0"/>
              </a:rPr>
              <a:t> la verdad.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latin typeface="Arial Black" pitchFamily="34" charset="0"/>
              </a:rPr>
              <a:t>Hacer la tarea.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Haz</a:t>
            </a:r>
            <a:r>
              <a:rPr lang="es-MX" dirty="0" smtClean="0">
                <a:latin typeface="Arial Black" pitchFamily="34" charset="0"/>
              </a:rPr>
              <a:t> la tarea.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latin typeface="Arial Black" pitchFamily="34" charset="0"/>
              </a:rPr>
              <a:t>No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 hagas </a:t>
            </a:r>
            <a:r>
              <a:rPr lang="es-MX" dirty="0" smtClean="0">
                <a:latin typeface="Arial Black" pitchFamily="34" charset="0"/>
              </a:rPr>
              <a:t>la tarea.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latin typeface="Arial Black" pitchFamily="34" charset="0"/>
              </a:rPr>
              <a:t>Ser bueno.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Sé</a:t>
            </a:r>
            <a:r>
              <a:rPr lang="es-MX" dirty="0" smtClean="0">
                <a:latin typeface="Arial Black" pitchFamily="34" charset="0"/>
              </a:rPr>
              <a:t> bueno.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5400" dirty="0" smtClean="0">
                <a:latin typeface="Arial Black" pitchFamily="34" charset="0"/>
              </a:rPr>
              <a:t>No </a:t>
            </a:r>
            <a:r>
              <a:rPr lang="en-US" sz="5400" dirty="0" smtClean="0">
                <a:solidFill>
                  <a:srgbClr val="FF0000"/>
                </a:solidFill>
                <a:latin typeface="Arial Black" pitchFamily="34" charset="0"/>
              </a:rPr>
              <a:t>seas</a:t>
            </a:r>
            <a:r>
              <a:rPr lang="en-US" sz="5400" dirty="0" smtClean="0">
                <a:latin typeface="Arial Black" pitchFamily="34" charset="0"/>
              </a:rPr>
              <a:t> </a:t>
            </a:r>
            <a:r>
              <a:rPr lang="en-US" sz="5400" dirty="0" err="1" smtClean="0">
                <a:latin typeface="Arial Black" pitchFamily="34" charset="0"/>
              </a:rPr>
              <a:t>bueno</a:t>
            </a:r>
            <a:r>
              <a:rPr lang="en-US" sz="5400" dirty="0" smtClean="0">
                <a:latin typeface="Arial Black" pitchFamily="34" charset="0"/>
              </a:rPr>
              <a:t>.</a:t>
            </a:r>
            <a:endParaRPr lang="en-US" sz="54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74638"/>
            <a:ext cx="8305800" cy="1143000"/>
          </a:xfrm>
        </p:spPr>
        <p:txBody>
          <a:bodyPr>
            <a:normAutofit fontScale="90000"/>
          </a:bodyPr>
          <a:lstStyle/>
          <a:p>
            <a:r>
              <a:rPr lang="en-US" sz="4800" b="1" dirty="0" smtClean="0">
                <a:latin typeface="Comic Sans MS" pitchFamily="66" charset="0"/>
              </a:rPr>
              <a:t>Un </a:t>
            </a:r>
            <a:r>
              <a:rPr lang="en-US" sz="4800" b="1" dirty="0" err="1" smtClean="0">
                <a:latin typeface="Comic Sans MS" pitchFamily="66" charset="0"/>
              </a:rPr>
              <a:t>ejemplo</a:t>
            </a:r>
            <a:r>
              <a:rPr lang="en-US" sz="4800" b="1" dirty="0" smtClean="0">
                <a:latin typeface="Comic Sans MS" pitchFamily="66" charset="0"/>
              </a:rPr>
              <a:t> de un </a:t>
            </a:r>
            <a:r>
              <a:rPr lang="en-US" sz="4800" b="1" dirty="0" err="1" smtClean="0">
                <a:latin typeface="Comic Sans MS" pitchFamily="66" charset="0"/>
              </a:rPr>
              <a:t>mandato</a:t>
            </a:r>
            <a:r>
              <a:rPr lang="en-US" sz="4800" b="1" dirty="0" smtClean="0">
                <a:latin typeface="Comic Sans MS" pitchFamily="66" charset="0"/>
              </a:rPr>
              <a:t> </a:t>
            </a:r>
            <a:r>
              <a:rPr lang="en-US" sz="4800" b="1" dirty="0" err="1" smtClean="0">
                <a:latin typeface="Comic Sans MS" pitchFamily="66" charset="0"/>
              </a:rPr>
              <a:t>negativo</a:t>
            </a:r>
            <a:r>
              <a:rPr lang="en-US" sz="4800" b="1" dirty="0" smtClean="0">
                <a:latin typeface="Comic Sans MS" pitchFamily="66" charset="0"/>
              </a:rPr>
              <a:t> de </a:t>
            </a:r>
            <a:r>
              <a:rPr lang="en-US" sz="4800" b="1" dirty="0" err="1" smtClean="0">
                <a:latin typeface="Comic Sans MS" pitchFamily="66" charset="0"/>
              </a:rPr>
              <a:t>tú</a:t>
            </a:r>
            <a:r>
              <a:rPr lang="en-US" sz="4800" b="1" dirty="0" smtClean="0">
                <a:latin typeface="Comic Sans MS" pitchFamily="66" charset="0"/>
              </a:rPr>
              <a:t> 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685800" y="1404938"/>
            <a:ext cx="3672800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 u="sng" dirty="0">
                <a:solidFill>
                  <a:schemeClr val="bg1"/>
                </a:solidFill>
              </a:rPr>
              <a:t>Step 1</a:t>
            </a:r>
          </a:p>
          <a:p>
            <a:pPr>
              <a:buFontTx/>
              <a:buChar char="•"/>
            </a:pPr>
            <a:r>
              <a:rPr lang="en-US" sz="3200" dirty="0" err="1">
                <a:solidFill>
                  <a:schemeClr val="bg1"/>
                </a:solidFill>
              </a:rPr>
              <a:t>Yo</a:t>
            </a:r>
            <a:r>
              <a:rPr lang="en-US" sz="3200" dirty="0">
                <a:solidFill>
                  <a:schemeClr val="bg1"/>
                </a:solidFill>
              </a:rPr>
              <a:t> form of the present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sz="3200" b="1" u="sng" dirty="0">
                <a:solidFill>
                  <a:schemeClr val="bg1"/>
                </a:solidFill>
              </a:rPr>
              <a:t>Step 2</a:t>
            </a:r>
          </a:p>
          <a:p>
            <a:pPr>
              <a:buFontTx/>
              <a:buChar char="•"/>
            </a:pPr>
            <a:r>
              <a:rPr lang="en-US" sz="3200" dirty="0">
                <a:solidFill>
                  <a:schemeClr val="bg1"/>
                </a:solidFill>
              </a:rPr>
              <a:t>Drop –o</a:t>
            </a:r>
          </a:p>
          <a:p>
            <a:endParaRPr lang="en-US" sz="3200" dirty="0">
              <a:solidFill>
                <a:schemeClr val="bg1"/>
              </a:solidFill>
            </a:endParaRPr>
          </a:p>
          <a:p>
            <a:r>
              <a:rPr lang="en-US" sz="3200" b="1" u="sng" dirty="0">
                <a:solidFill>
                  <a:schemeClr val="bg1"/>
                </a:solidFill>
              </a:rPr>
              <a:t>Step 3</a:t>
            </a:r>
          </a:p>
          <a:p>
            <a:pPr>
              <a:buFontTx/>
              <a:buChar char="•"/>
            </a:pPr>
            <a:r>
              <a:rPr lang="en-US" sz="3200" dirty="0">
                <a:solidFill>
                  <a:schemeClr val="bg1"/>
                </a:solidFill>
              </a:rPr>
              <a:t>Add opposite endings</a:t>
            </a:r>
          </a:p>
          <a:p>
            <a:r>
              <a:rPr lang="en-US" sz="3200" dirty="0">
                <a:solidFill>
                  <a:schemeClr val="bg1"/>
                </a:solidFill>
              </a:rPr>
              <a:t> AR verbs       </a:t>
            </a:r>
            <a:r>
              <a:rPr lang="en-US" sz="3200" i="1" dirty="0">
                <a:solidFill>
                  <a:schemeClr val="bg1"/>
                </a:solidFill>
              </a:rPr>
              <a:t>-</a:t>
            </a:r>
            <a:r>
              <a:rPr lang="en-US" sz="3200" i="1" dirty="0" err="1">
                <a:solidFill>
                  <a:schemeClr val="bg1"/>
                </a:solidFill>
              </a:rPr>
              <a:t>es</a:t>
            </a:r>
            <a:endParaRPr lang="en-US" sz="3200" i="1" dirty="0">
              <a:solidFill>
                <a:schemeClr val="bg1"/>
              </a:solidFill>
            </a:endParaRPr>
          </a:p>
          <a:p>
            <a:r>
              <a:rPr lang="en-US" sz="3200" dirty="0">
                <a:solidFill>
                  <a:schemeClr val="bg1"/>
                </a:solidFill>
              </a:rPr>
              <a:t> ER/IR verbs  </a:t>
            </a:r>
            <a:r>
              <a:rPr lang="en-US" sz="3200" i="1" dirty="0">
                <a:solidFill>
                  <a:schemeClr val="bg1"/>
                </a:solidFill>
              </a:rPr>
              <a:t>-as</a:t>
            </a: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3962400" y="1371600"/>
            <a:ext cx="5029200" cy="5078313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4400" b="1" u="sng" dirty="0" err="1" smtClean="0">
                <a:solidFill>
                  <a:srgbClr val="0070C0"/>
                </a:solidFill>
              </a:rPr>
              <a:t>fumar</a:t>
            </a:r>
            <a:endParaRPr lang="en-US" sz="4400" b="1" u="sng" dirty="0">
              <a:solidFill>
                <a:srgbClr val="0070C0"/>
              </a:solidFill>
            </a:endParaRPr>
          </a:p>
          <a:p>
            <a:r>
              <a:rPr lang="en-US" sz="4000" b="1" u="sng" dirty="0" smtClean="0">
                <a:solidFill>
                  <a:srgbClr val="0070C0"/>
                </a:solidFill>
              </a:rPr>
              <a:t>1.</a:t>
            </a:r>
            <a:r>
              <a:rPr lang="en-US" sz="4000" b="1" dirty="0" smtClean="0">
                <a:solidFill>
                  <a:srgbClr val="0070C0"/>
                </a:solidFill>
              </a:rPr>
              <a:t> (la forma de </a:t>
            </a:r>
            <a:r>
              <a:rPr lang="en-US" sz="4000" b="1" dirty="0" err="1" smtClean="0">
                <a:solidFill>
                  <a:srgbClr val="0070C0"/>
                </a:solidFill>
              </a:rPr>
              <a:t>yo</a:t>
            </a:r>
            <a:r>
              <a:rPr lang="en-US" sz="4000" b="1" dirty="0" smtClean="0">
                <a:solidFill>
                  <a:srgbClr val="0070C0"/>
                </a:solidFill>
              </a:rPr>
              <a:t> del </a:t>
            </a:r>
            <a:r>
              <a:rPr lang="en-US" sz="4000" b="1" dirty="0" err="1" smtClean="0">
                <a:solidFill>
                  <a:srgbClr val="0070C0"/>
                </a:solidFill>
              </a:rPr>
              <a:t>tiempo</a:t>
            </a:r>
            <a:r>
              <a:rPr lang="en-US" sz="4000" b="1" dirty="0" smtClean="0">
                <a:solidFill>
                  <a:srgbClr val="0070C0"/>
                </a:solidFill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</a:rPr>
              <a:t>presente</a:t>
            </a:r>
            <a:r>
              <a:rPr lang="en-US" sz="4000" b="1" dirty="0" smtClean="0">
                <a:solidFill>
                  <a:srgbClr val="0070C0"/>
                </a:solidFill>
              </a:rPr>
              <a:t>) </a:t>
            </a:r>
            <a:r>
              <a:rPr lang="en-US" sz="4000" b="1" dirty="0" err="1" smtClean="0"/>
              <a:t>fumo</a:t>
            </a:r>
            <a:endParaRPr lang="en-US" sz="4000" b="1" dirty="0"/>
          </a:p>
          <a:p>
            <a:r>
              <a:rPr lang="en-US" sz="4000" b="1" u="sng" dirty="0" smtClean="0">
                <a:solidFill>
                  <a:srgbClr val="0070C0"/>
                </a:solidFill>
              </a:rPr>
              <a:t>2.</a:t>
            </a:r>
            <a:r>
              <a:rPr lang="en-US" sz="4000" b="1" dirty="0" smtClean="0">
                <a:solidFill>
                  <a:srgbClr val="0070C0"/>
                </a:solidFill>
              </a:rPr>
              <a:t> (</a:t>
            </a:r>
            <a:r>
              <a:rPr lang="en-US" sz="4000" b="1" dirty="0" err="1" smtClean="0">
                <a:solidFill>
                  <a:srgbClr val="0070C0"/>
                </a:solidFill>
              </a:rPr>
              <a:t>quitar</a:t>
            </a:r>
            <a:r>
              <a:rPr lang="en-US" sz="4000" b="1" dirty="0" smtClean="0">
                <a:solidFill>
                  <a:srgbClr val="0070C0"/>
                </a:solidFill>
              </a:rPr>
              <a:t> la “o”)</a:t>
            </a:r>
          </a:p>
          <a:p>
            <a:r>
              <a:rPr lang="en-US" sz="4000" b="1" dirty="0" err="1" smtClean="0"/>
              <a:t>fum</a:t>
            </a:r>
            <a:r>
              <a:rPr lang="en-US" sz="4000" b="1" dirty="0" smtClean="0"/>
              <a:t>-</a:t>
            </a:r>
            <a:endParaRPr lang="en-US" sz="4000" b="1" dirty="0"/>
          </a:p>
          <a:p>
            <a:r>
              <a:rPr lang="en-US" sz="4000" b="1" u="sng" dirty="0" smtClean="0">
                <a:solidFill>
                  <a:srgbClr val="0070C0"/>
                </a:solidFill>
              </a:rPr>
              <a:t>3</a:t>
            </a:r>
            <a:r>
              <a:rPr lang="en-US" sz="4000" b="1" dirty="0" smtClean="0">
                <a:solidFill>
                  <a:srgbClr val="0070C0"/>
                </a:solidFill>
              </a:rPr>
              <a:t>.(vocal </a:t>
            </a:r>
            <a:r>
              <a:rPr lang="en-US" sz="4000" b="1" dirty="0" err="1" smtClean="0">
                <a:solidFill>
                  <a:srgbClr val="0070C0"/>
                </a:solidFill>
              </a:rPr>
              <a:t>opuesta</a:t>
            </a:r>
            <a:r>
              <a:rPr lang="en-US" sz="4000" b="1" dirty="0" smtClean="0">
                <a:solidFill>
                  <a:srgbClr val="0070C0"/>
                </a:solidFill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</a:rPr>
              <a:t>más</a:t>
            </a:r>
            <a:r>
              <a:rPr lang="en-US" sz="4000" b="1" dirty="0" smtClean="0">
                <a:solidFill>
                  <a:srgbClr val="0070C0"/>
                </a:solidFill>
              </a:rPr>
              <a:t> “s”)- </a:t>
            </a:r>
            <a:r>
              <a:rPr lang="en-US" sz="3200" b="1" i="1" dirty="0">
                <a:cs typeface="Times New Roman" pitchFamily="18" charset="0"/>
              </a:rPr>
              <a:t>¡</a:t>
            </a:r>
            <a:r>
              <a:rPr lang="en-US" sz="3200" b="1" i="1" dirty="0"/>
              <a:t>No </a:t>
            </a:r>
            <a:r>
              <a:rPr lang="en-US" sz="3200" b="1" i="1" dirty="0" smtClean="0"/>
              <a:t>fumes!</a:t>
            </a:r>
            <a:endParaRPr lang="en-US" sz="4000" b="1" dirty="0">
              <a:solidFill>
                <a:srgbClr val="0070C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2514600" cy="4572000"/>
          </a:xfrm>
        </p:spPr>
        <p:txBody>
          <a:bodyPr/>
          <a:lstStyle/>
          <a:p>
            <a:pPr>
              <a:buNone/>
            </a:pPr>
            <a:endParaRPr lang="en-US" dirty="0"/>
          </a:p>
        </p:txBody>
      </p:sp>
      <p:pic>
        <p:nvPicPr>
          <p:cNvPr id="3075" name="Picture 3" descr="C:\Users\Jen\AppData\Local\Microsoft\Windows\Temporary Internet Files\Content.IE5\70WYHK4I\MC900447082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399" y="2362200"/>
            <a:ext cx="3129083" cy="3124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3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3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33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33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utoUpdateAnimBg="0"/>
      <p:bldP spid="13315" grpId="0" build="p" autoUpdateAnimBg="0"/>
      <p:bldP spid="13316" grpId="0" build="p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latin typeface="Arial Black" pitchFamily="34" charset="0"/>
              </a:rPr>
              <a:t>Estar aquí a las seis.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Está</a:t>
            </a:r>
            <a:r>
              <a:rPr lang="es-MX" dirty="0" smtClean="0">
                <a:latin typeface="Arial Black" pitchFamily="34" charset="0"/>
              </a:rPr>
              <a:t> aquí a las seis.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latin typeface="Arial Black" pitchFamily="34" charset="0"/>
              </a:rPr>
              <a:t>No est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és</a:t>
            </a:r>
            <a:r>
              <a:rPr lang="es-MX" dirty="0" smtClean="0">
                <a:latin typeface="Arial Black" pitchFamily="34" charset="0"/>
              </a:rPr>
              <a:t> aquí a las seis.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latin typeface="Arial Black" pitchFamily="34" charset="0"/>
              </a:rPr>
              <a:t>Saber los verbos.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Sabe</a:t>
            </a:r>
            <a:r>
              <a:rPr lang="es-MX" dirty="0" smtClean="0">
                <a:latin typeface="Arial Black" pitchFamily="34" charset="0"/>
              </a:rPr>
              <a:t> los verbos.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latin typeface="Arial Black" pitchFamily="34" charset="0"/>
              </a:rPr>
              <a:t>No 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sepas</a:t>
            </a:r>
            <a:r>
              <a:rPr lang="es-MX" dirty="0" smtClean="0">
                <a:latin typeface="Arial Black" pitchFamily="34" charset="0"/>
              </a:rPr>
              <a:t> los verbos.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latin typeface="Arial Black" pitchFamily="34" charset="0"/>
              </a:rPr>
              <a:t>Ir al cine.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Ve</a:t>
            </a:r>
            <a:r>
              <a:rPr lang="es-MX" dirty="0" smtClean="0">
                <a:latin typeface="Arial Black" pitchFamily="34" charset="0"/>
              </a:rPr>
              <a:t> al cine.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latin typeface="Arial Black" pitchFamily="34" charset="0"/>
              </a:rPr>
              <a:t>No 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vayas</a:t>
            </a:r>
            <a:r>
              <a:rPr lang="es-MX" dirty="0" smtClean="0">
                <a:latin typeface="Arial Black" pitchFamily="34" charset="0"/>
              </a:rPr>
              <a:t> al cine.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dirty="0" smtClean="0">
                <a:latin typeface="Arial Black" pitchFamily="34" charset="0"/>
                <a:cs typeface="Andalus" pitchFamily="2" charset="-78"/>
              </a:rPr>
              <a:t>Alojarse en el Hotel Prisma.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MX" dirty="0" smtClean="0"/>
              <a:t>Tú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3200" dirty="0" smtClean="0"/>
              <a:t>Write or say the informal commands. </a:t>
            </a:r>
          </a:p>
          <a:p>
            <a:r>
              <a:rPr lang="en-US" sz="3200" dirty="0" smtClean="0"/>
              <a:t>Click the next slide to see </a:t>
            </a:r>
            <a:r>
              <a:rPr lang="en-US" sz="3200" dirty="0" err="1" smtClean="0"/>
              <a:t>thE</a:t>
            </a:r>
            <a:r>
              <a:rPr lang="en-US" sz="3200" dirty="0" smtClean="0"/>
              <a:t> answer.</a:t>
            </a:r>
            <a:endParaRPr lang="en-US" sz="32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6000" dirty="0" smtClean="0">
                <a:latin typeface="Arial Black" pitchFamily="34" charset="0"/>
                <a:cs typeface="Andalus" pitchFamily="2" charset="-78"/>
              </a:rPr>
              <a:t>Los </a:t>
            </a:r>
            <a:r>
              <a:rPr lang="en-US" sz="6000" dirty="0" err="1" smtClean="0">
                <a:latin typeface="Arial Black" pitchFamily="34" charset="0"/>
                <a:cs typeface="Andalus" pitchFamily="2" charset="-78"/>
              </a:rPr>
              <a:t>mandatos</a:t>
            </a:r>
            <a:r>
              <a:rPr lang="en-US" sz="6000" dirty="0" smtClean="0">
                <a:latin typeface="Arial Black" pitchFamily="34" charset="0"/>
                <a:cs typeface="Andalus" pitchFamily="2" charset="-78"/>
              </a:rPr>
              <a:t> </a:t>
            </a:r>
            <a:r>
              <a:rPr lang="en-US" sz="6000" dirty="0" err="1" smtClean="0">
                <a:latin typeface="Arial Black" pitchFamily="34" charset="0"/>
                <a:cs typeface="Andalus" pitchFamily="2" charset="-78"/>
              </a:rPr>
              <a:t>informales</a:t>
            </a:r>
            <a:r>
              <a:rPr lang="en-US" sz="6000" dirty="0" smtClean="0">
                <a:latin typeface="Arial Black" pitchFamily="34" charset="0"/>
                <a:cs typeface="Andalus" pitchFamily="2" charset="-78"/>
              </a:rPr>
              <a:t> *t</a:t>
            </a:r>
            <a:r>
              <a:rPr lang="es-MX" sz="6000" dirty="0" smtClean="0">
                <a:latin typeface="Arial Black" pitchFamily="34" charset="0"/>
                <a:cs typeface="Andalus" pitchFamily="2" charset="-78"/>
              </a:rPr>
              <a:t>ú</a:t>
            </a:r>
            <a:endParaRPr lang="en-US" sz="6000" dirty="0">
              <a:latin typeface="Arial Black" pitchFamily="34" charset="0"/>
              <a:cs typeface="Andalu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dirty="0" smtClean="0">
                <a:latin typeface="Arial Black" pitchFamily="34" charset="0"/>
                <a:cs typeface="Andalus" pitchFamily="2" charset="-78"/>
              </a:rPr>
              <a:t>Alój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  <a:cs typeface="Andalus" pitchFamily="2" charset="-78"/>
              </a:rPr>
              <a:t>a</a:t>
            </a:r>
            <a:r>
              <a:rPr lang="es-MX" dirty="0" smtClean="0">
                <a:solidFill>
                  <a:srgbClr val="002060"/>
                </a:solidFill>
                <a:latin typeface="Arial Black" pitchFamily="34" charset="0"/>
                <a:cs typeface="Andalus" pitchFamily="2" charset="-78"/>
              </a:rPr>
              <a:t>te</a:t>
            </a:r>
            <a:r>
              <a:rPr lang="es-MX" dirty="0" smtClean="0">
                <a:latin typeface="Arial Black" pitchFamily="34" charset="0"/>
                <a:cs typeface="Andalus" pitchFamily="2" charset="-78"/>
              </a:rPr>
              <a:t> en el Hotel Prisma.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MX" dirty="0" smtClean="0"/>
              <a:t>A.A.A. (</a:t>
            </a:r>
            <a:r>
              <a:rPr lang="es-MX" dirty="0" err="1" smtClean="0"/>
              <a:t>Always</a:t>
            </a:r>
            <a:r>
              <a:rPr lang="es-MX" dirty="0" smtClean="0"/>
              <a:t> </a:t>
            </a:r>
            <a:r>
              <a:rPr lang="es-MX" dirty="0" err="1" smtClean="0"/>
              <a:t>attach</a:t>
            </a:r>
            <a:r>
              <a:rPr lang="es-MX" dirty="0" smtClean="0"/>
              <a:t> </a:t>
            </a:r>
            <a:r>
              <a:rPr lang="es-MX" dirty="0" err="1" smtClean="0"/>
              <a:t>affirmative</a:t>
            </a:r>
            <a:r>
              <a:rPr lang="es-MX" dirty="0" smtClean="0"/>
              <a:t>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latin typeface="Arial Black" pitchFamily="34" charset="0"/>
                <a:cs typeface="Andalus" pitchFamily="2" charset="-78"/>
              </a:rPr>
              <a:t>No </a:t>
            </a:r>
            <a:r>
              <a:rPr lang="es-MX" dirty="0" smtClean="0">
                <a:solidFill>
                  <a:srgbClr val="002060"/>
                </a:solidFill>
                <a:latin typeface="Arial Black" pitchFamily="34" charset="0"/>
                <a:cs typeface="Andalus" pitchFamily="2" charset="-78"/>
              </a:rPr>
              <a:t>te</a:t>
            </a:r>
            <a:r>
              <a:rPr lang="es-MX" dirty="0" smtClean="0">
                <a:latin typeface="Arial Black" pitchFamily="34" charset="0"/>
                <a:cs typeface="Andalus" pitchFamily="2" charset="-78"/>
              </a:rPr>
              <a:t> aloj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  <a:cs typeface="Andalus" pitchFamily="2" charset="-78"/>
              </a:rPr>
              <a:t>es</a:t>
            </a:r>
            <a:r>
              <a:rPr lang="es-MX" dirty="0" smtClean="0">
                <a:latin typeface="Arial Black" pitchFamily="34" charset="0"/>
                <a:cs typeface="Andalus" pitchFamily="2" charset="-78"/>
              </a:rPr>
              <a:t>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latin typeface="Arial Black" pitchFamily="34" charset="0"/>
                <a:cs typeface="Andalus" pitchFamily="2" charset="-78"/>
              </a:rPr>
              <a:t>Dormirse rápidamente.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MX" dirty="0" smtClean="0"/>
              <a:t>Tú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solidFill>
                  <a:srgbClr val="FF0000"/>
                </a:solidFill>
                <a:latin typeface="Arial Black" pitchFamily="34" charset="0"/>
                <a:cs typeface="Andalus" pitchFamily="2" charset="-78"/>
              </a:rPr>
              <a:t>Duérme</a:t>
            </a:r>
            <a:r>
              <a:rPr lang="es-MX" dirty="0" smtClean="0">
                <a:solidFill>
                  <a:srgbClr val="002060"/>
                </a:solidFill>
                <a:latin typeface="Arial Black" pitchFamily="34" charset="0"/>
                <a:cs typeface="Andalus" pitchFamily="2" charset="-78"/>
              </a:rPr>
              <a:t>te</a:t>
            </a:r>
            <a:r>
              <a:rPr lang="es-MX" dirty="0" smtClean="0">
                <a:latin typeface="Arial Black" pitchFamily="34" charset="0"/>
                <a:cs typeface="Andalus" pitchFamily="2" charset="-78"/>
              </a:rPr>
              <a:t> rápidamente.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MX" dirty="0" smtClean="0"/>
              <a:t>A.A.A (</a:t>
            </a:r>
            <a:r>
              <a:rPr lang="es-MX" dirty="0" err="1" smtClean="0"/>
              <a:t>Always</a:t>
            </a:r>
            <a:r>
              <a:rPr lang="es-MX" dirty="0" smtClean="0"/>
              <a:t> </a:t>
            </a:r>
            <a:r>
              <a:rPr lang="es-MX" dirty="0" err="1" smtClean="0"/>
              <a:t>attach</a:t>
            </a:r>
            <a:r>
              <a:rPr lang="es-MX" dirty="0" smtClean="0"/>
              <a:t> </a:t>
            </a:r>
            <a:r>
              <a:rPr lang="es-MX" dirty="0" err="1" smtClean="0"/>
              <a:t>affirmative</a:t>
            </a:r>
            <a:r>
              <a:rPr lang="es-MX" dirty="0" smtClean="0"/>
              <a:t>)</a:t>
            </a:r>
            <a:endParaRPr lang="en-US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dirty="0" smtClean="0">
                <a:latin typeface="Arial Black" pitchFamily="34" charset="0"/>
                <a:cs typeface="Andalus" pitchFamily="2" charset="-78"/>
              </a:rPr>
              <a:t>No</a:t>
            </a:r>
            <a:r>
              <a:rPr lang="es-MX" dirty="0" smtClean="0">
                <a:solidFill>
                  <a:srgbClr val="002060"/>
                </a:solidFill>
                <a:latin typeface="Arial Black" pitchFamily="34" charset="0"/>
                <a:cs typeface="Andalus" pitchFamily="2" charset="-78"/>
              </a:rPr>
              <a:t> te</a:t>
            </a:r>
            <a:r>
              <a:rPr lang="es-MX" dirty="0" smtClean="0">
                <a:latin typeface="Arial Black" pitchFamily="34" charset="0"/>
                <a:cs typeface="Andalus" pitchFamily="2" charset="-78"/>
              </a:rPr>
              <a:t> 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  <a:cs typeface="Andalus" pitchFamily="2" charset="-78"/>
              </a:rPr>
              <a:t>duermas</a:t>
            </a:r>
            <a:r>
              <a:rPr lang="es-MX" dirty="0" smtClean="0">
                <a:latin typeface="Arial Black" pitchFamily="34" charset="0"/>
                <a:cs typeface="Andalus" pitchFamily="2" charset="-78"/>
              </a:rPr>
              <a:t> rápidamente.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>
                <a:latin typeface="Arial Black" pitchFamily="34" charset="0"/>
                <a:cs typeface="Andalus" pitchFamily="2" charset="-78"/>
              </a:rPr>
              <a:t>Mandarselo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MX" dirty="0" err="1" smtClean="0"/>
              <a:t>Send</a:t>
            </a:r>
            <a:r>
              <a:rPr lang="es-MX" dirty="0" smtClean="0"/>
              <a:t> </a:t>
            </a:r>
            <a:r>
              <a:rPr lang="es-MX" dirty="0" err="1" smtClean="0"/>
              <a:t>it</a:t>
            </a:r>
            <a:r>
              <a:rPr lang="es-MX" dirty="0" smtClean="0"/>
              <a:t> </a:t>
            </a:r>
            <a:r>
              <a:rPr lang="es-MX" dirty="0" err="1" smtClean="0"/>
              <a:t>to</a:t>
            </a:r>
            <a:r>
              <a:rPr lang="es-MX" dirty="0" smtClean="0"/>
              <a:t> </a:t>
            </a:r>
            <a:r>
              <a:rPr lang="es-MX" dirty="0" err="1" smtClean="0"/>
              <a:t>him</a:t>
            </a:r>
            <a:r>
              <a:rPr lang="es-MX" dirty="0" smtClean="0"/>
              <a:t>.</a:t>
            </a:r>
          </a:p>
          <a:p>
            <a:r>
              <a:rPr lang="es-MX" dirty="0" smtClean="0"/>
              <a:t>Do </a:t>
            </a:r>
            <a:r>
              <a:rPr lang="es-MX" dirty="0" err="1" smtClean="0"/>
              <a:t>not</a:t>
            </a:r>
            <a:r>
              <a:rPr lang="es-MX" dirty="0" smtClean="0"/>
              <a:t> </a:t>
            </a:r>
            <a:r>
              <a:rPr lang="es-MX" dirty="0" err="1" smtClean="0"/>
              <a:t>send</a:t>
            </a:r>
            <a:r>
              <a:rPr lang="es-MX" dirty="0" smtClean="0"/>
              <a:t> </a:t>
            </a:r>
            <a:r>
              <a:rPr lang="es-MX" dirty="0" err="1" smtClean="0"/>
              <a:t>it</a:t>
            </a:r>
            <a:r>
              <a:rPr lang="es-MX" dirty="0" smtClean="0"/>
              <a:t> </a:t>
            </a:r>
            <a:r>
              <a:rPr lang="es-MX" dirty="0" err="1" smtClean="0"/>
              <a:t>to</a:t>
            </a:r>
            <a:r>
              <a:rPr lang="es-MX" dirty="0" smtClean="0"/>
              <a:t> </a:t>
            </a:r>
            <a:r>
              <a:rPr lang="es-MX" dirty="0" err="1" smtClean="0"/>
              <a:t>him</a:t>
            </a:r>
            <a:r>
              <a:rPr lang="es-MX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solidFill>
                  <a:srgbClr val="FF0000"/>
                </a:solidFill>
                <a:latin typeface="Arial Black" pitchFamily="34" charset="0"/>
                <a:cs typeface="Andalus" pitchFamily="2" charset="-78"/>
              </a:rPr>
              <a:t>Mánda</a:t>
            </a:r>
            <a:r>
              <a:rPr lang="es-MX" dirty="0" smtClean="0">
                <a:solidFill>
                  <a:srgbClr val="002060"/>
                </a:solidFill>
                <a:latin typeface="Arial Black" pitchFamily="34" charset="0"/>
                <a:cs typeface="Andalus" pitchFamily="2" charset="-78"/>
              </a:rPr>
              <a:t>se</a:t>
            </a:r>
            <a:r>
              <a:rPr lang="es-MX" dirty="0" smtClean="0">
                <a:solidFill>
                  <a:srgbClr val="00FF00"/>
                </a:solidFill>
                <a:latin typeface="Arial Black" pitchFamily="34" charset="0"/>
                <a:cs typeface="Andalus" pitchFamily="2" charset="-78"/>
              </a:rPr>
              <a:t>lo.</a:t>
            </a:r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latin typeface="Arial Black" pitchFamily="34" charset="0"/>
                <a:cs typeface="Andalus" pitchFamily="2" charset="-78"/>
              </a:rPr>
              <a:t>No </a:t>
            </a:r>
            <a:r>
              <a:rPr lang="es-MX" dirty="0" smtClean="0">
                <a:solidFill>
                  <a:srgbClr val="002060"/>
                </a:solidFill>
                <a:latin typeface="Arial Black" pitchFamily="34" charset="0"/>
                <a:cs typeface="Andalus" pitchFamily="2" charset="-78"/>
              </a:rPr>
              <a:t>se</a:t>
            </a:r>
            <a:r>
              <a:rPr lang="es-MX" dirty="0" smtClean="0">
                <a:latin typeface="Arial Black" pitchFamily="34" charset="0"/>
                <a:cs typeface="Andalus" pitchFamily="2" charset="-78"/>
              </a:rPr>
              <a:t> </a:t>
            </a:r>
            <a:r>
              <a:rPr lang="es-MX" dirty="0" smtClean="0">
                <a:solidFill>
                  <a:srgbClr val="00FF00"/>
                </a:solidFill>
                <a:latin typeface="Arial Black" pitchFamily="34" charset="0"/>
                <a:cs typeface="Andalus" pitchFamily="2" charset="-78"/>
              </a:rPr>
              <a:t>lo</a:t>
            </a:r>
            <a:r>
              <a:rPr lang="es-MX" dirty="0" smtClean="0">
                <a:latin typeface="Arial Black" pitchFamily="34" charset="0"/>
                <a:cs typeface="Andalus" pitchFamily="2" charset="-78"/>
              </a:rPr>
              <a:t> 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  <a:cs typeface="Andalus" pitchFamily="2" charset="-78"/>
              </a:rPr>
              <a:t>mandes</a:t>
            </a:r>
            <a:r>
              <a:rPr lang="es-MX" dirty="0" smtClean="0">
                <a:latin typeface="Arial Black" pitchFamily="34" charset="0"/>
                <a:cs typeface="Andalus" pitchFamily="2" charset="-78"/>
              </a:rPr>
              <a:t>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>
                <a:latin typeface="Arial Black" pitchFamily="34" charset="0"/>
                <a:cs typeface="Andalus" pitchFamily="2" charset="-78"/>
              </a:rPr>
              <a:t>Comprarmelos</a:t>
            </a:r>
            <a:r>
              <a:rPr lang="es-MX" dirty="0" smtClean="0">
                <a:latin typeface="Arial Black" pitchFamily="34" charset="0"/>
                <a:cs typeface="Andalus" pitchFamily="2" charset="-78"/>
              </a:rPr>
              <a:t>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MX" dirty="0" err="1" smtClean="0"/>
              <a:t>Buy</a:t>
            </a:r>
            <a:r>
              <a:rPr lang="es-MX" dirty="0" smtClean="0"/>
              <a:t> </a:t>
            </a:r>
            <a:r>
              <a:rPr lang="es-MX" dirty="0" err="1" smtClean="0"/>
              <a:t>them</a:t>
            </a:r>
            <a:r>
              <a:rPr lang="es-MX" dirty="0" smtClean="0"/>
              <a:t> </a:t>
            </a:r>
            <a:r>
              <a:rPr lang="es-MX" dirty="0" err="1" smtClean="0"/>
              <a:t>for</a:t>
            </a:r>
            <a:r>
              <a:rPr lang="es-MX" dirty="0" smtClean="0"/>
              <a:t> me.</a:t>
            </a:r>
          </a:p>
          <a:p>
            <a:r>
              <a:rPr lang="es-MX" dirty="0" smtClean="0"/>
              <a:t>Do </a:t>
            </a:r>
            <a:r>
              <a:rPr lang="es-MX" dirty="0" err="1" smtClean="0"/>
              <a:t>not</a:t>
            </a:r>
            <a:r>
              <a:rPr lang="es-MX" dirty="0" smtClean="0"/>
              <a:t> </a:t>
            </a:r>
            <a:r>
              <a:rPr lang="es-MX" dirty="0" err="1" smtClean="0"/>
              <a:t>buy</a:t>
            </a:r>
            <a:r>
              <a:rPr lang="es-MX" dirty="0" smtClean="0"/>
              <a:t> </a:t>
            </a:r>
            <a:r>
              <a:rPr lang="es-MX" dirty="0" err="1" smtClean="0"/>
              <a:t>them</a:t>
            </a:r>
            <a:r>
              <a:rPr lang="es-MX" dirty="0" smtClean="0"/>
              <a:t> </a:t>
            </a:r>
            <a:r>
              <a:rPr lang="es-MX" dirty="0" err="1" smtClean="0"/>
              <a:t>for</a:t>
            </a:r>
            <a:r>
              <a:rPr lang="es-MX" dirty="0" smtClean="0"/>
              <a:t> me.</a:t>
            </a:r>
            <a:endParaRPr lang="en-US" dirty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solidFill>
                  <a:srgbClr val="FF0000"/>
                </a:solidFill>
                <a:latin typeface="Arial Black" pitchFamily="34" charset="0"/>
                <a:cs typeface="Andalus" pitchFamily="2" charset="-78"/>
              </a:rPr>
              <a:t>Cómpra</a:t>
            </a:r>
            <a:r>
              <a:rPr lang="es-MX" dirty="0" smtClean="0">
                <a:solidFill>
                  <a:srgbClr val="002060"/>
                </a:solidFill>
                <a:latin typeface="Arial Black" pitchFamily="34" charset="0"/>
                <a:cs typeface="Andalus" pitchFamily="2" charset="-78"/>
              </a:rPr>
              <a:t>me</a:t>
            </a:r>
            <a:r>
              <a:rPr lang="es-MX" dirty="0" smtClean="0">
                <a:solidFill>
                  <a:srgbClr val="00FF00"/>
                </a:solidFill>
                <a:latin typeface="Arial Black" pitchFamily="34" charset="0"/>
                <a:cs typeface="Andalus" pitchFamily="2" charset="-78"/>
              </a:rPr>
              <a:t>los</a:t>
            </a:r>
            <a:r>
              <a:rPr lang="es-MX" dirty="0" smtClean="0">
                <a:latin typeface="Arial Black" pitchFamily="34" charset="0"/>
                <a:cs typeface="Andalus" pitchFamily="2" charset="-78"/>
              </a:rPr>
              <a:t>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Afirmative</a:t>
            </a:r>
            <a:r>
              <a:rPr lang="en-US" dirty="0" smtClean="0"/>
              <a:t> </a:t>
            </a:r>
            <a:r>
              <a:rPr lang="en-US" dirty="0" err="1" smtClean="0"/>
              <a:t>tú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MX" dirty="0" err="1" smtClean="0"/>
              <a:t>Afirmative</a:t>
            </a:r>
            <a:r>
              <a:rPr lang="es-MX" dirty="0" smtClean="0"/>
              <a:t> tú </a:t>
            </a:r>
            <a:r>
              <a:rPr lang="es-MX" dirty="0" err="1" smtClean="0"/>
              <a:t>commands</a:t>
            </a:r>
            <a:r>
              <a:rPr lang="es-MX" dirty="0" smtClean="0"/>
              <a:t> </a:t>
            </a:r>
            <a:r>
              <a:rPr lang="es-MX" dirty="0" err="1" smtClean="0"/>
              <a:t>for</a:t>
            </a:r>
            <a:r>
              <a:rPr lang="es-MX" dirty="0" smtClean="0"/>
              <a:t> regular </a:t>
            </a:r>
            <a:r>
              <a:rPr lang="es-MX" dirty="0" err="1" smtClean="0"/>
              <a:t>verbs</a:t>
            </a:r>
            <a:r>
              <a:rPr lang="es-MX" dirty="0" smtClean="0"/>
              <a:t> u</a:t>
            </a:r>
            <a:endParaRPr lang="en-US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latin typeface="Arial Black" pitchFamily="34" charset="0"/>
                <a:cs typeface="Andalus" pitchFamily="2" charset="-78"/>
              </a:rPr>
              <a:t>No </a:t>
            </a:r>
            <a:r>
              <a:rPr lang="es-MX" dirty="0" smtClean="0">
                <a:solidFill>
                  <a:srgbClr val="002060"/>
                </a:solidFill>
                <a:latin typeface="Arial Black" pitchFamily="34" charset="0"/>
                <a:cs typeface="Andalus" pitchFamily="2" charset="-78"/>
              </a:rPr>
              <a:t>me</a:t>
            </a:r>
            <a:r>
              <a:rPr lang="es-MX" dirty="0" smtClean="0">
                <a:latin typeface="Arial Black" pitchFamily="34" charset="0"/>
                <a:cs typeface="Andalus" pitchFamily="2" charset="-78"/>
              </a:rPr>
              <a:t> </a:t>
            </a:r>
            <a:r>
              <a:rPr lang="es-MX" dirty="0" smtClean="0">
                <a:solidFill>
                  <a:srgbClr val="00FF00"/>
                </a:solidFill>
                <a:latin typeface="Arial Black" pitchFamily="34" charset="0"/>
                <a:cs typeface="Andalus" pitchFamily="2" charset="-78"/>
              </a:rPr>
              <a:t>los</a:t>
            </a:r>
            <a:r>
              <a:rPr lang="es-MX" dirty="0" smtClean="0">
                <a:latin typeface="Arial Black" pitchFamily="34" charset="0"/>
                <a:cs typeface="Andalus" pitchFamily="2" charset="-78"/>
              </a:rPr>
              <a:t> 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  <a:cs typeface="Andalus" pitchFamily="2" charset="-78"/>
              </a:rPr>
              <a:t>compres</a:t>
            </a:r>
            <a:r>
              <a:rPr lang="es-MX" dirty="0" smtClean="0">
                <a:latin typeface="Arial Black" pitchFamily="34" charset="0"/>
                <a:cs typeface="Andalus" pitchFamily="2" charset="-78"/>
              </a:rPr>
              <a:t>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El fin </a:t>
            </a:r>
            <a:r>
              <a:rPr lang="es-MX" dirty="0" smtClean="0">
                <a:sym typeface="Wingdings" pitchFamily="2" charset="2"/>
              </a:rPr>
              <a:t>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latin typeface="Arial Black" pitchFamily="34" charset="0"/>
                <a:cs typeface="Andalus" pitchFamily="2" charset="-78"/>
              </a:rPr>
              <a:t>Caminar en la playa.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MX" dirty="0" smtClean="0"/>
              <a:t>Tú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latin typeface="Arial Black" pitchFamily="34" charset="0"/>
                <a:cs typeface="Andalus" pitchFamily="2" charset="-78"/>
              </a:rPr>
              <a:t>Camin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  <a:cs typeface="Andalus" pitchFamily="2" charset="-78"/>
              </a:rPr>
              <a:t>a</a:t>
            </a:r>
            <a:r>
              <a:rPr lang="es-MX" dirty="0" smtClean="0">
                <a:latin typeface="Arial Black" pitchFamily="34" charset="0"/>
                <a:cs typeface="Andalus" pitchFamily="2" charset="-78"/>
              </a:rPr>
              <a:t> en la playa.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latin typeface="Arial Black" pitchFamily="34" charset="0"/>
                <a:cs typeface="Andalus" pitchFamily="2" charset="-78"/>
              </a:rPr>
              <a:t>No camin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  <a:cs typeface="Andalus" pitchFamily="2" charset="-78"/>
              </a:rPr>
              <a:t>es</a:t>
            </a:r>
            <a:r>
              <a:rPr lang="es-MX" dirty="0" smtClean="0">
                <a:latin typeface="Arial Black" pitchFamily="34" charset="0"/>
                <a:cs typeface="Andalus" pitchFamily="2" charset="-78"/>
              </a:rPr>
              <a:t> en la playa.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88</TotalTime>
  <Words>590</Words>
  <Application>Microsoft Office PowerPoint</Application>
  <PresentationFormat>On-screen Show (4:3)</PresentationFormat>
  <Paragraphs>122</Paragraphs>
  <Slides>67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67</vt:i4>
      </vt:variant>
    </vt:vector>
  </HeadingPairs>
  <TitlesOfParts>
    <vt:vector size="68" baseType="lpstr">
      <vt:lpstr>Civic</vt:lpstr>
      <vt:lpstr>Para el afirmativo de tú, usa la forma de  él/ella del tiempo presente.</vt:lpstr>
      <vt:lpstr> MANDATOS AFIRMATIVOS …los irregulares de tú </vt:lpstr>
      <vt:lpstr>La formación de los mandatos negativos de tú </vt:lpstr>
      <vt:lpstr>Un ejemplo de un mandato negativo de tú </vt:lpstr>
      <vt:lpstr>Los mandatos informales *tú</vt:lpstr>
      <vt:lpstr>Afirmative tú</vt:lpstr>
      <vt:lpstr>Caminar en la playa.</vt:lpstr>
      <vt:lpstr>Camina en la playa.</vt:lpstr>
      <vt:lpstr>No camines en la playa.</vt:lpstr>
      <vt:lpstr>Conocer México.</vt:lpstr>
      <vt:lpstr> Conoce México.</vt:lpstr>
      <vt:lpstr>No conozcas México.</vt:lpstr>
      <vt:lpstr>Pedir la langosta.</vt:lpstr>
      <vt:lpstr>Pide la langosta.</vt:lpstr>
      <vt:lpstr>No pidas la langosta.</vt:lpstr>
      <vt:lpstr>Dar un paseo.</vt:lpstr>
      <vt:lpstr>Da un paseo.</vt:lpstr>
      <vt:lpstr>No des un paseo.</vt:lpstr>
      <vt:lpstr>Poner la mesa.</vt:lpstr>
      <vt:lpstr>Pon el papel en la mesa.</vt:lpstr>
      <vt:lpstr>No pongas el papel en la mesa.</vt:lpstr>
      <vt:lpstr>Venir a la escuela.</vt:lpstr>
      <vt:lpstr>Ven a la escuela.</vt:lpstr>
      <vt:lpstr>No vengas a la escuela.</vt:lpstr>
      <vt:lpstr>Salir a tiempo.</vt:lpstr>
      <vt:lpstr>Sal a tiempo.</vt:lpstr>
      <vt:lpstr>No salgas a tiempo.</vt:lpstr>
      <vt:lpstr>Tener un buen día.</vt:lpstr>
      <vt:lpstr>Ten un buen día.</vt:lpstr>
      <vt:lpstr>No tengas un buen día.</vt:lpstr>
      <vt:lpstr>Decir la verdad.</vt:lpstr>
      <vt:lpstr>Di la verdad.</vt:lpstr>
      <vt:lpstr>No digas la verdad.</vt:lpstr>
      <vt:lpstr>Hacer la tarea.</vt:lpstr>
      <vt:lpstr>Haz la tarea.</vt:lpstr>
      <vt:lpstr>No hagas la tarea.</vt:lpstr>
      <vt:lpstr>Ser bueno.</vt:lpstr>
      <vt:lpstr>Sé bueno.</vt:lpstr>
      <vt:lpstr>No seas bueno.</vt:lpstr>
      <vt:lpstr>Estar aquí a las seis.</vt:lpstr>
      <vt:lpstr>Está aquí a las seis.</vt:lpstr>
      <vt:lpstr>No estés aquí a las seis.</vt:lpstr>
      <vt:lpstr>Saber los verbos.</vt:lpstr>
      <vt:lpstr>Sabe los verbos.</vt:lpstr>
      <vt:lpstr>No sepas los verbos.</vt:lpstr>
      <vt:lpstr>Ir al cine.</vt:lpstr>
      <vt:lpstr>Ve al cine. </vt:lpstr>
      <vt:lpstr>No vayas al cine.</vt:lpstr>
      <vt:lpstr>Alojarse en el Hotel Prisma.</vt:lpstr>
      <vt:lpstr>Alójate en el Hotel Prisma.</vt:lpstr>
      <vt:lpstr>No te alojes…</vt:lpstr>
      <vt:lpstr>Dormirse rápidamente.</vt:lpstr>
      <vt:lpstr>Duérmete rápidamente.</vt:lpstr>
      <vt:lpstr>No te duermas rápidamente.</vt:lpstr>
      <vt:lpstr>Mandarselo</vt:lpstr>
      <vt:lpstr>Mándaselo.</vt:lpstr>
      <vt:lpstr>No se lo mandes.</vt:lpstr>
      <vt:lpstr>Comprarmelos.</vt:lpstr>
      <vt:lpstr>Cómpramelos.</vt:lpstr>
      <vt:lpstr>No me los compres.</vt:lpstr>
      <vt:lpstr>El fin </vt:lpstr>
      <vt:lpstr>Slide 62</vt:lpstr>
      <vt:lpstr>Slide 63</vt:lpstr>
      <vt:lpstr>Slide 64</vt:lpstr>
      <vt:lpstr>Slide 65</vt:lpstr>
      <vt:lpstr>Slide 66</vt:lpstr>
      <vt:lpstr>Slide 67</vt:lpstr>
    </vt:vector>
  </TitlesOfParts>
  <Company>TUHSD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Los mandatos informales *tú</dc:title>
  <dc:creator>jlopez</dc:creator>
  <cp:lastModifiedBy>Jen</cp:lastModifiedBy>
  <cp:revision>23</cp:revision>
  <dcterms:created xsi:type="dcterms:W3CDTF">2009-01-05T14:01:09Z</dcterms:created>
  <dcterms:modified xsi:type="dcterms:W3CDTF">2011-12-21T23:57:08Z</dcterms:modified>
</cp:coreProperties>
</file>