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88" r:id="rId8"/>
    <p:sldId id="265" r:id="rId9"/>
    <p:sldId id="266" r:id="rId10"/>
    <p:sldId id="263" r:id="rId11"/>
    <p:sldId id="264" r:id="rId12"/>
    <p:sldId id="270" r:id="rId13"/>
    <p:sldId id="267" r:id="rId14"/>
    <p:sldId id="276" r:id="rId15"/>
    <p:sldId id="268" r:id="rId16"/>
    <p:sldId id="257" r:id="rId17"/>
    <p:sldId id="273" r:id="rId18"/>
    <p:sldId id="277" r:id="rId19"/>
    <p:sldId id="280" r:id="rId20"/>
    <p:sldId id="283" r:id="rId21"/>
    <p:sldId id="281" r:id="rId22"/>
    <p:sldId id="282" r:id="rId23"/>
    <p:sldId id="278" r:id="rId24"/>
    <p:sldId id="269" r:id="rId25"/>
    <p:sldId id="274" r:id="rId26"/>
    <p:sldId id="271" r:id="rId27"/>
    <p:sldId id="284" r:id="rId28"/>
    <p:sldId id="285" r:id="rId29"/>
    <p:sldId id="287" r:id="rId30"/>
    <p:sldId id="286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894C-8E5A-46F1-A0BD-32395A577174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3549-45D6-47C9-81C1-FA362C336E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894C-8E5A-46F1-A0BD-32395A577174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3549-45D6-47C9-81C1-FA362C336E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894C-8E5A-46F1-A0BD-32395A577174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3549-45D6-47C9-81C1-FA362C336E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894C-8E5A-46F1-A0BD-32395A577174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3549-45D6-47C9-81C1-FA362C336E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894C-8E5A-46F1-A0BD-32395A577174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3549-45D6-47C9-81C1-FA362C336E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894C-8E5A-46F1-A0BD-32395A577174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3549-45D6-47C9-81C1-FA362C336E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894C-8E5A-46F1-A0BD-32395A577174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3549-45D6-47C9-81C1-FA362C336E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894C-8E5A-46F1-A0BD-32395A577174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3549-45D6-47C9-81C1-FA362C336E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894C-8E5A-46F1-A0BD-32395A577174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3549-45D6-47C9-81C1-FA362C336E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894C-8E5A-46F1-A0BD-32395A577174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A3549-45D6-47C9-81C1-FA362C336E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240894C-8E5A-46F1-A0BD-32395A577174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C55A3549-45D6-47C9-81C1-FA362C336EC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240894C-8E5A-46F1-A0BD-32395A577174}" type="datetimeFigureOut">
              <a:rPr lang="en-US" smtClean="0"/>
              <a:pPr/>
              <a:t>3/19/2011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55A3549-45D6-47C9-81C1-FA362C336E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Los </a:t>
            </a:r>
            <a:r>
              <a:rPr lang="en-US" dirty="0" err="1" smtClean="0"/>
              <a:t>verbos</a:t>
            </a:r>
            <a:r>
              <a:rPr lang="en-US" dirty="0" smtClean="0"/>
              <a:t> </a:t>
            </a:r>
            <a:r>
              <a:rPr lang="en-US" dirty="0" err="1" smtClean="0"/>
              <a:t>reflexivos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Objetivo</a:t>
            </a:r>
            <a:r>
              <a:rPr lang="en-US" dirty="0" smtClean="0"/>
              <a:t>: </a:t>
            </a:r>
            <a:r>
              <a:rPr lang="en-US" dirty="0" err="1" smtClean="0"/>
              <a:t>hablar</a:t>
            </a:r>
            <a:r>
              <a:rPr lang="en-US" dirty="0" smtClean="0"/>
              <a:t> de la </a:t>
            </a:r>
            <a:r>
              <a:rPr lang="en-US" dirty="0" err="1" smtClean="0"/>
              <a:t>rutina</a:t>
            </a:r>
            <a:r>
              <a:rPr lang="en-US" dirty="0" smtClean="0"/>
              <a:t> </a:t>
            </a:r>
            <a:r>
              <a:rPr lang="en-US" dirty="0" err="1" smtClean="0"/>
              <a:t>diaria</a:t>
            </a:r>
            <a:endParaRPr lang="en-US" dirty="0"/>
          </a:p>
        </p:txBody>
      </p:sp>
      <p:pic>
        <p:nvPicPr>
          <p:cNvPr id="3074" name="Picture 2" descr="C:\Users\Jen\AppData\Local\Microsoft\Windows\Temporary Internet Files\Content.IE5\80YAJGBV\MC90027965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685800"/>
            <a:ext cx="2241883" cy="1752600"/>
          </a:xfrm>
          <a:prstGeom prst="rect">
            <a:avLst/>
          </a:pr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3075" name="Picture 3" descr="C:\Users\Jen\AppData\Local\Microsoft\Windows\Temporary Internet Files\Content.IE5\80YAJGBV\MC90038437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685800"/>
            <a:ext cx="1717016" cy="1600200"/>
          </a:xfrm>
          <a:prstGeom prst="rect">
            <a:avLst/>
          </a:pr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3077" name="Picture 5" descr="C:\Users\Jen\AppData\Local\Microsoft\Windows\Temporary Internet Files\Content.IE5\L68SK9CG\MC90030507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685800"/>
            <a:ext cx="1728826" cy="1706055"/>
          </a:xfrm>
          <a:prstGeom prst="rect">
            <a:avLst/>
          </a:pr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91440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 pr</a:t>
            </a:r>
            <a:r>
              <a:rPr lang="es-MX" dirty="0" err="1" smtClean="0"/>
              <a:t>áctica</a:t>
            </a:r>
            <a:r>
              <a:rPr lang="es-MX" dirty="0" smtClean="0"/>
              <a:t>	 </a:t>
            </a:r>
            <a:r>
              <a:rPr lang="es-MX" dirty="0" err="1" smtClean="0"/>
              <a:t>Right</a:t>
            </a:r>
            <a:r>
              <a:rPr lang="es-MX" dirty="0" smtClean="0"/>
              <a:t> </a:t>
            </a:r>
            <a:r>
              <a:rPr lang="es-MX" dirty="0" err="1" smtClean="0"/>
              <a:t>arrow</a:t>
            </a:r>
            <a:r>
              <a:rPr lang="es-MX" dirty="0" smtClean="0"/>
              <a:t> </a:t>
            </a:r>
            <a:r>
              <a:rPr lang="es-MX" dirty="0" err="1" smtClean="0"/>
              <a:t>for</a:t>
            </a:r>
            <a:r>
              <a:rPr lang="es-MX" dirty="0" smtClean="0"/>
              <a:t> </a:t>
            </a:r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answer</a:t>
            </a:r>
            <a:r>
              <a:rPr lang="es-MX" dirty="0" smtClean="0"/>
              <a:t>. </a:t>
            </a:r>
            <a:br>
              <a:rPr lang="es-MX" dirty="0" smtClean="0"/>
            </a:br>
            <a:r>
              <a:rPr lang="es-MX" dirty="0" err="1" smtClean="0"/>
              <a:t>Is</a:t>
            </a:r>
            <a:r>
              <a:rPr lang="es-MX" dirty="0" smtClean="0"/>
              <a:t> </a:t>
            </a:r>
            <a:r>
              <a:rPr lang="es-MX" dirty="0" err="1" smtClean="0"/>
              <a:t>this</a:t>
            </a:r>
            <a:r>
              <a:rPr lang="es-MX" dirty="0" smtClean="0"/>
              <a:t> a </a:t>
            </a:r>
            <a:r>
              <a:rPr lang="es-MX" dirty="0" err="1" smtClean="0"/>
              <a:t>reflexive</a:t>
            </a:r>
            <a:r>
              <a:rPr lang="es-MX" dirty="0" smtClean="0"/>
              <a:t> </a:t>
            </a:r>
            <a:r>
              <a:rPr lang="es-MX" dirty="0" err="1" smtClean="0"/>
              <a:t>action</a:t>
            </a:r>
            <a:r>
              <a:rPr lang="es-MX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1044209"/>
          </a:xfrm>
        </p:spPr>
        <p:txBody>
          <a:bodyPr/>
          <a:lstStyle/>
          <a:p>
            <a:r>
              <a:rPr lang="es-MX" b="1" dirty="0" smtClean="0"/>
              <a:t>Yes, he </a:t>
            </a:r>
            <a:r>
              <a:rPr lang="es-MX" b="1" dirty="0" err="1" smtClean="0"/>
              <a:t>is</a:t>
            </a:r>
            <a:r>
              <a:rPr lang="es-MX" b="1" dirty="0" smtClean="0"/>
              <a:t> </a:t>
            </a:r>
            <a:r>
              <a:rPr lang="es-MX" b="1" dirty="0" err="1" smtClean="0"/>
              <a:t>shaving</a:t>
            </a:r>
            <a:r>
              <a:rPr lang="es-MX" b="1" dirty="0" smtClean="0"/>
              <a:t> </a:t>
            </a:r>
            <a:r>
              <a:rPr lang="es-MX" b="1" dirty="0" err="1" smtClean="0"/>
              <a:t>himself</a:t>
            </a:r>
            <a:r>
              <a:rPr lang="es-MX" b="1" dirty="0" smtClean="0"/>
              <a:t>.  </a:t>
            </a:r>
            <a:endParaRPr lang="en-US" b="1" dirty="0"/>
          </a:p>
        </p:txBody>
      </p:sp>
      <p:pic>
        <p:nvPicPr>
          <p:cNvPr id="2050" name="Picture 2" descr="C:\Users\Jen\AppData\Local\Microsoft\Windows\Temporary Internet Files\Content.IE5\80YAJGBV\MC90029369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895600"/>
            <a:ext cx="2784676" cy="271165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9144000" cy="1252728"/>
          </a:xfrm>
        </p:spPr>
        <p:txBody>
          <a:bodyPr>
            <a:normAutofit fontScale="90000"/>
          </a:bodyPr>
          <a:lstStyle/>
          <a:p>
            <a:r>
              <a:rPr lang="es-MX" dirty="0" err="1" smtClean="0"/>
              <a:t>How</a:t>
            </a:r>
            <a:r>
              <a:rPr lang="es-MX" dirty="0" smtClean="0"/>
              <a:t> </a:t>
            </a:r>
            <a:r>
              <a:rPr lang="es-MX" dirty="0" err="1" smtClean="0"/>
              <a:t>is</a:t>
            </a:r>
            <a:r>
              <a:rPr lang="es-MX" dirty="0" smtClean="0"/>
              <a:t> a </a:t>
            </a:r>
            <a:r>
              <a:rPr lang="es-MX" dirty="0" err="1" smtClean="0"/>
              <a:t>reflexive</a:t>
            </a:r>
            <a:r>
              <a:rPr lang="es-MX" dirty="0" smtClean="0"/>
              <a:t> </a:t>
            </a:r>
            <a:r>
              <a:rPr lang="es-MX" dirty="0" err="1" smtClean="0"/>
              <a:t>infinitive</a:t>
            </a:r>
            <a:r>
              <a:rPr lang="es-MX" dirty="0" smtClean="0"/>
              <a:t> </a:t>
            </a:r>
            <a:r>
              <a:rPr lang="es-MX" dirty="0" err="1" smtClean="0"/>
              <a:t>verb</a:t>
            </a:r>
            <a:r>
              <a:rPr lang="es-MX" dirty="0" smtClean="0"/>
              <a:t> </a:t>
            </a:r>
            <a:r>
              <a:rPr lang="es-MX" dirty="0" err="1" smtClean="0"/>
              <a:t>different</a:t>
            </a:r>
            <a:r>
              <a:rPr lang="es-MX" dirty="0" smtClean="0"/>
              <a:t> </a:t>
            </a:r>
            <a:r>
              <a:rPr lang="es-MX" dirty="0" err="1" smtClean="0"/>
              <a:t>than</a:t>
            </a:r>
            <a:r>
              <a:rPr lang="es-MX" dirty="0" smtClean="0"/>
              <a:t> a regular </a:t>
            </a:r>
            <a:r>
              <a:rPr lang="es-MX" dirty="0" err="1" smtClean="0"/>
              <a:t>infinitive</a:t>
            </a:r>
            <a:r>
              <a:rPr lang="es-MX" dirty="0" smtClean="0"/>
              <a:t> </a:t>
            </a:r>
            <a:r>
              <a:rPr lang="es-MX" dirty="0" err="1" smtClean="0"/>
              <a:t>verb</a:t>
            </a:r>
            <a:r>
              <a:rPr lang="es-MX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75191"/>
            <a:ext cx="8763000" cy="2187209"/>
          </a:xfrm>
        </p:spPr>
        <p:txBody>
          <a:bodyPr>
            <a:normAutofit fontScale="85000" lnSpcReduction="20000"/>
          </a:bodyPr>
          <a:lstStyle/>
          <a:p>
            <a:r>
              <a:rPr lang="es-MX" b="1" dirty="0" smtClean="0"/>
              <a:t>Regular </a:t>
            </a:r>
            <a:r>
              <a:rPr lang="es-MX" b="1" dirty="0" err="1" smtClean="0"/>
              <a:t>infinitive</a:t>
            </a:r>
            <a:r>
              <a:rPr lang="es-MX" b="1" dirty="0" smtClean="0"/>
              <a:t> </a:t>
            </a:r>
            <a:r>
              <a:rPr lang="es-MX" b="1" dirty="0" err="1" smtClean="0"/>
              <a:t>verbs</a:t>
            </a:r>
            <a:r>
              <a:rPr lang="es-MX" b="1" dirty="0" smtClean="0"/>
              <a:t> </a:t>
            </a:r>
            <a:r>
              <a:rPr lang="es-MX" b="1" dirty="0" err="1" smtClean="0"/>
              <a:t>end</a:t>
            </a:r>
            <a:r>
              <a:rPr lang="es-MX" b="1" dirty="0" smtClean="0"/>
              <a:t> in </a:t>
            </a:r>
            <a:r>
              <a:rPr lang="es-MX" b="1" dirty="0" err="1" smtClean="0"/>
              <a:t>either</a:t>
            </a:r>
            <a:r>
              <a:rPr lang="es-MX" b="1" dirty="0" smtClean="0"/>
              <a:t> </a:t>
            </a:r>
            <a:r>
              <a:rPr lang="es-MX" b="1" dirty="0" smtClean="0">
                <a:solidFill>
                  <a:srgbClr val="0070C0"/>
                </a:solidFill>
              </a:rPr>
              <a:t>–</a:t>
            </a:r>
            <a:r>
              <a:rPr lang="es-MX" b="1" dirty="0" err="1" smtClean="0">
                <a:solidFill>
                  <a:srgbClr val="0070C0"/>
                </a:solidFill>
              </a:rPr>
              <a:t>ar</a:t>
            </a:r>
            <a:r>
              <a:rPr lang="es-MX" b="1" dirty="0" smtClean="0"/>
              <a:t>, </a:t>
            </a:r>
            <a:r>
              <a:rPr lang="es-MX" b="1" dirty="0" smtClean="0">
                <a:solidFill>
                  <a:srgbClr val="0070C0"/>
                </a:solidFill>
              </a:rPr>
              <a:t>-</a:t>
            </a:r>
            <a:r>
              <a:rPr lang="es-MX" b="1" dirty="0" err="1" smtClean="0">
                <a:solidFill>
                  <a:srgbClr val="0070C0"/>
                </a:solidFill>
              </a:rPr>
              <a:t>er</a:t>
            </a:r>
            <a:r>
              <a:rPr lang="es-MX" b="1" dirty="0" smtClean="0">
                <a:solidFill>
                  <a:srgbClr val="0070C0"/>
                </a:solidFill>
              </a:rPr>
              <a:t> </a:t>
            </a:r>
            <a:r>
              <a:rPr lang="es-MX" b="1" dirty="0" err="1" smtClean="0"/>
              <a:t>or</a:t>
            </a:r>
            <a:r>
              <a:rPr lang="es-MX" b="1" dirty="0" smtClean="0"/>
              <a:t> </a:t>
            </a:r>
            <a:r>
              <a:rPr lang="es-MX" b="1" dirty="0" smtClean="0">
                <a:solidFill>
                  <a:srgbClr val="0070C0"/>
                </a:solidFill>
              </a:rPr>
              <a:t>–ir</a:t>
            </a:r>
            <a:r>
              <a:rPr lang="es-MX" b="1" dirty="0" smtClean="0"/>
              <a:t>. </a:t>
            </a:r>
          </a:p>
          <a:p>
            <a:r>
              <a:rPr lang="es-MX" b="1" dirty="0" smtClean="0"/>
              <a:t>A </a:t>
            </a:r>
            <a:r>
              <a:rPr lang="es-MX" b="1" dirty="0" err="1" smtClean="0"/>
              <a:t>reflexive</a:t>
            </a:r>
            <a:r>
              <a:rPr lang="es-MX" b="1" dirty="0" smtClean="0"/>
              <a:t> </a:t>
            </a:r>
            <a:r>
              <a:rPr lang="es-MX" b="1" dirty="0" err="1" smtClean="0"/>
              <a:t>infinitive</a:t>
            </a:r>
            <a:r>
              <a:rPr lang="es-MX" b="1" dirty="0" smtClean="0"/>
              <a:t> </a:t>
            </a:r>
            <a:r>
              <a:rPr lang="es-MX" b="1" dirty="0" err="1" smtClean="0"/>
              <a:t>verb</a:t>
            </a:r>
            <a:r>
              <a:rPr lang="es-MX" b="1" dirty="0" smtClean="0"/>
              <a:t> </a:t>
            </a:r>
            <a:r>
              <a:rPr lang="es-MX" b="1" dirty="0" err="1" smtClean="0"/>
              <a:t>ends</a:t>
            </a:r>
            <a:r>
              <a:rPr lang="es-MX" b="1" dirty="0" smtClean="0"/>
              <a:t> </a:t>
            </a:r>
            <a:r>
              <a:rPr lang="es-MX" b="1" dirty="0" smtClean="0"/>
              <a:t>in </a:t>
            </a:r>
            <a:r>
              <a:rPr lang="es-MX" b="1" dirty="0" smtClean="0">
                <a:solidFill>
                  <a:srgbClr val="0070C0"/>
                </a:solidFill>
              </a:rPr>
              <a:t>–</a:t>
            </a:r>
            <a:r>
              <a:rPr lang="es-MX" b="1" dirty="0" err="1" smtClean="0">
                <a:solidFill>
                  <a:srgbClr val="0070C0"/>
                </a:solidFill>
              </a:rPr>
              <a:t>ar</a:t>
            </a:r>
            <a:r>
              <a:rPr lang="es-MX" b="1" dirty="0" smtClean="0"/>
              <a:t>, </a:t>
            </a:r>
            <a:r>
              <a:rPr lang="es-MX" b="1" dirty="0" smtClean="0">
                <a:solidFill>
                  <a:srgbClr val="0070C0"/>
                </a:solidFill>
              </a:rPr>
              <a:t>-</a:t>
            </a:r>
            <a:r>
              <a:rPr lang="es-MX" b="1" dirty="0" err="1" smtClean="0">
                <a:solidFill>
                  <a:srgbClr val="0070C0"/>
                </a:solidFill>
              </a:rPr>
              <a:t>er</a:t>
            </a:r>
            <a:r>
              <a:rPr lang="es-MX" b="1" dirty="0" smtClean="0">
                <a:solidFill>
                  <a:srgbClr val="0070C0"/>
                </a:solidFill>
              </a:rPr>
              <a:t> </a:t>
            </a:r>
            <a:r>
              <a:rPr lang="es-MX" b="1" dirty="0" err="1" smtClean="0"/>
              <a:t>or</a:t>
            </a:r>
            <a:r>
              <a:rPr lang="es-MX" b="1" dirty="0" smtClean="0"/>
              <a:t> </a:t>
            </a:r>
            <a:r>
              <a:rPr lang="es-MX" b="1" dirty="0" smtClean="0">
                <a:solidFill>
                  <a:srgbClr val="0070C0"/>
                </a:solidFill>
              </a:rPr>
              <a:t>–ir</a:t>
            </a:r>
            <a:r>
              <a:rPr lang="es-MX" b="1" dirty="0" smtClean="0"/>
              <a:t> </a:t>
            </a:r>
            <a:r>
              <a:rPr lang="es-MX" b="1" dirty="0" smtClean="0"/>
              <a:t>–</a:t>
            </a:r>
            <a:r>
              <a:rPr lang="es-MX" b="1" dirty="0" err="1" smtClean="0"/>
              <a:t>but</a:t>
            </a:r>
            <a:r>
              <a:rPr lang="es-MX" b="1" dirty="0" smtClean="0"/>
              <a:t> </a:t>
            </a:r>
            <a:r>
              <a:rPr lang="es-MX" b="1" dirty="0" err="1" smtClean="0"/>
              <a:t>also</a:t>
            </a:r>
            <a:r>
              <a:rPr lang="es-MX" b="1" dirty="0" smtClean="0"/>
              <a:t> has </a:t>
            </a:r>
            <a:r>
              <a:rPr lang="es-MX" b="1" dirty="0" smtClean="0">
                <a:solidFill>
                  <a:srgbClr val="0070C0"/>
                </a:solidFill>
              </a:rPr>
              <a:t>–se</a:t>
            </a:r>
            <a:r>
              <a:rPr lang="es-MX" b="1" dirty="0" smtClean="0">
                <a:solidFill>
                  <a:srgbClr val="0070C0"/>
                </a:solidFill>
              </a:rPr>
              <a:t> </a:t>
            </a:r>
            <a:r>
              <a:rPr lang="es-MX" b="1" dirty="0" smtClean="0"/>
              <a:t>at </a:t>
            </a:r>
            <a:r>
              <a:rPr lang="es-MX" b="1" dirty="0" err="1" smtClean="0"/>
              <a:t>the</a:t>
            </a:r>
            <a:r>
              <a:rPr lang="es-MX" b="1" dirty="0" smtClean="0"/>
              <a:t> </a:t>
            </a:r>
            <a:r>
              <a:rPr lang="es-MX" b="1" dirty="0" err="1" smtClean="0"/>
              <a:t>end</a:t>
            </a:r>
            <a:r>
              <a:rPr lang="es-MX" b="1" dirty="0" smtClean="0"/>
              <a:t>.</a:t>
            </a:r>
            <a:r>
              <a:rPr lang="es-MX" b="1" dirty="0" smtClean="0"/>
              <a:t>  </a:t>
            </a:r>
            <a:endParaRPr lang="es-MX" b="1" dirty="0" smtClean="0"/>
          </a:p>
          <a:p>
            <a:endParaRPr lang="es-MX" b="1" dirty="0" smtClean="0"/>
          </a:p>
          <a:p>
            <a:r>
              <a:rPr lang="es-MX" b="1" dirty="0" err="1" smtClean="0"/>
              <a:t>An</a:t>
            </a:r>
            <a:r>
              <a:rPr lang="es-MX" b="1" dirty="0" smtClean="0"/>
              <a:t> </a:t>
            </a:r>
            <a:r>
              <a:rPr lang="es-MX" b="1" dirty="0" err="1" smtClean="0"/>
              <a:t>example</a:t>
            </a:r>
            <a:r>
              <a:rPr lang="es-MX" b="1" dirty="0" smtClean="0"/>
              <a:t> of a </a:t>
            </a:r>
            <a:r>
              <a:rPr lang="es-MX" b="1" dirty="0" err="1" smtClean="0"/>
              <a:t>reflexive</a:t>
            </a:r>
            <a:r>
              <a:rPr lang="es-MX" b="1" dirty="0" smtClean="0"/>
              <a:t> </a:t>
            </a:r>
            <a:r>
              <a:rPr lang="es-MX" b="1" dirty="0" err="1" smtClean="0"/>
              <a:t>infinitive</a:t>
            </a:r>
            <a:r>
              <a:rPr lang="es-MX" b="1" dirty="0" smtClean="0"/>
              <a:t> </a:t>
            </a:r>
            <a:r>
              <a:rPr lang="es-MX" b="1" dirty="0" err="1" smtClean="0"/>
              <a:t>verb</a:t>
            </a:r>
            <a:r>
              <a:rPr lang="es-MX" b="1" dirty="0" smtClean="0"/>
              <a:t> </a:t>
            </a:r>
            <a:r>
              <a:rPr lang="es-MX" b="1" dirty="0" err="1" smtClean="0"/>
              <a:t>is</a:t>
            </a:r>
            <a:r>
              <a:rPr lang="es-MX" b="1" dirty="0" smtClean="0"/>
              <a:t> “</a:t>
            </a:r>
            <a:r>
              <a:rPr lang="es-MX" b="1" dirty="0" smtClean="0">
                <a:solidFill>
                  <a:srgbClr val="00B0F0"/>
                </a:solidFill>
              </a:rPr>
              <a:t>maquillar</a:t>
            </a:r>
            <a:r>
              <a:rPr lang="es-MX" b="1" dirty="0" smtClean="0">
                <a:solidFill>
                  <a:srgbClr val="0070C0"/>
                </a:solidFill>
              </a:rPr>
              <a:t>se</a:t>
            </a:r>
            <a:r>
              <a:rPr lang="es-MX" b="1" dirty="0" smtClean="0"/>
              <a:t>”-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put</a:t>
            </a:r>
            <a:r>
              <a:rPr lang="es-MX" b="1" dirty="0" smtClean="0"/>
              <a:t> </a:t>
            </a:r>
            <a:r>
              <a:rPr lang="es-MX" b="1" dirty="0" err="1" smtClean="0"/>
              <a:t>make</a:t>
            </a:r>
            <a:r>
              <a:rPr lang="es-MX" b="1" dirty="0" smtClean="0"/>
              <a:t> </a:t>
            </a:r>
            <a:r>
              <a:rPr lang="es-MX" b="1" dirty="0" err="1" smtClean="0"/>
              <a:t>on</a:t>
            </a:r>
            <a:r>
              <a:rPr lang="es-MX" b="1" dirty="0" smtClean="0"/>
              <a:t> </a:t>
            </a:r>
            <a:r>
              <a:rPr lang="es-MX" b="1" dirty="0" err="1" smtClean="0"/>
              <a:t>oneself</a:t>
            </a:r>
            <a:endParaRPr lang="en-US" b="1" dirty="0"/>
          </a:p>
        </p:txBody>
      </p:sp>
      <p:pic>
        <p:nvPicPr>
          <p:cNvPr id="1026" name="Picture 2" descr="C:\Users\Jen\AppData\Local\Microsoft\Windows\Temporary Internet Files\Content.IE5\L68SK9CG\MC90037010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4030441"/>
            <a:ext cx="1258367" cy="282755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" y="6273225"/>
            <a:ext cx="89154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daily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/>
          </a:bodyPr>
          <a:lstStyle/>
          <a:p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52400"/>
            <a:ext cx="89154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daily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838200"/>
            <a:ext cx="9144000" cy="6924973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s-MX" sz="3100" b="1" dirty="0" err="1" smtClean="0">
                <a:solidFill>
                  <a:srgbClr val="7030A0"/>
                </a:solidFill>
              </a:rPr>
              <a:t>Here</a:t>
            </a:r>
            <a:r>
              <a:rPr lang="es-MX" sz="3100" b="1" dirty="0" smtClean="0">
                <a:solidFill>
                  <a:srgbClr val="7030A0"/>
                </a:solidFill>
              </a:rPr>
              <a:t> are </a:t>
            </a:r>
            <a:r>
              <a:rPr lang="es-MX" sz="3100" b="1" dirty="0" err="1" smtClean="0">
                <a:solidFill>
                  <a:srgbClr val="7030A0"/>
                </a:solidFill>
              </a:rPr>
              <a:t>some</a:t>
            </a:r>
            <a:r>
              <a:rPr lang="es-MX" sz="3100" b="1" dirty="0" smtClean="0">
                <a:solidFill>
                  <a:srgbClr val="7030A0"/>
                </a:solidFill>
              </a:rPr>
              <a:t> </a:t>
            </a:r>
            <a:r>
              <a:rPr lang="es-MX" sz="3100" b="1" dirty="0" err="1" smtClean="0">
                <a:solidFill>
                  <a:srgbClr val="7030A0"/>
                </a:solidFill>
              </a:rPr>
              <a:t>common</a:t>
            </a:r>
            <a:r>
              <a:rPr lang="es-MX" sz="3100" b="1" dirty="0" smtClean="0">
                <a:solidFill>
                  <a:srgbClr val="7030A0"/>
                </a:solidFill>
              </a:rPr>
              <a:t> </a:t>
            </a:r>
            <a:r>
              <a:rPr lang="es-MX" sz="3100" b="1" dirty="0" err="1" smtClean="0">
                <a:solidFill>
                  <a:srgbClr val="7030A0"/>
                </a:solidFill>
              </a:rPr>
              <a:t>reflexive</a:t>
            </a:r>
            <a:r>
              <a:rPr lang="es-MX" sz="3100" b="1" dirty="0" smtClean="0">
                <a:solidFill>
                  <a:srgbClr val="7030A0"/>
                </a:solidFill>
              </a:rPr>
              <a:t> </a:t>
            </a:r>
            <a:r>
              <a:rPr lang="es-MX" sz="3100" b="1" dirty="0" err="1" smtClean="0">
                <a:solidFill>
                  <a:srgbClr val="7030A0"/>
                </a:solidFill>
              </a:rPr>
              <a:t>verbs</a:t>
            </a:r>
            <a:r>
              <a:rPr lang="es-MX" sz="3100" b="1" dirty="0" smtClean="0">
                <a:solidFill>
                  <a:srgbClr val="7030A0"/>
                </a:solidFill>
              </a:rPr>
              <a:t>.</a:t>
            </a:r>
            <a:endParaRPr lang="es-MX" sz="3100" b="1" dirty="0" smtClean="0">
              <a:solidFill>
                <a:srgbClr val="7030A0"/>
              </a:solidFill>
            </a:endParaRPr>
          </a:p>
          <a:p>
            <a:pPr lvl="0"/>
            <a:r>
              <a:rPr lang="es-MX" sz="3100" b="1" dirty="0" smtClean="0"/>
              <a:t>ac</a:t>
            </a:r>
            <a:r>
              <a:rPr lang="es-MX" sz="3100" b="1" u="sng" dirty="0" smtClean="0"/>
              <a:t>o</a:t>
            </a:r>
            <a:r>
              <a:rPr lang="es-MX" sz="3100" b="1" dirty="0" smtClean="0"/>
              <a:t>starse (</a:t>
            </a:r>
            <a:r>
              <a:rPr lang="es-MX" sz="3100" b="1" dirty="0" err="1" smtClean="0"/>
              <a:t>ue</a:t>
            </a:r>
            <a:r>
              <a:rPr lang="es-MX" sz="3100" b="1" dirty="0" smtClean="0"/>
              <a:t>)   </a:t>
            </a:r>
            <a:r>
              <a:rPr lang="es-MX" sz="3100" b="1" dirty="0" err="1" smtClean="0">
                <a:solidFill>
                  <a:srgbClr val="FFFF00"/>
                </a:solidFill>
              </a:rPr>
              <a:t>to</a:t>
            </a:r>
            <a:r>
              <a:rPr lang="es-MX" sz="3100" b="1" dirty="0" smtClean="0">
                <a:solidFill>
                  <a:srgbClr val="FFFF00"/>
                </a:solidFill>
              </a:rPr>
              <a:t> </a:t>
            </a:r>
            <a:r>
              <a:rPr lang="es-MX" sz="3100" b="1" dirty="0" err="1" smtClean="0">
                <a:solidFill>
                  <a:srgbClr val="FFFF00"/>
                </a:solidFill>
              </a:rPr>
              <a:t>go</a:t>
            </a:r>
            <a:r>
              <a:rPr lang="es-MX" sz="3100" b="1" dirty="0" smtClean="0">
                <a:solidFill>
                  <a:srgbClr val="FFFF00"/>
                </a:solidFill>
              </a:rPr>
              <a:t> </a:t>
            </a:r>
            <a:r>
              <a:rPr lang="es-MX" sz="3100" b="1" dirty="0" err="1" smtClean="0">
                <a:solidFill>
                  <a:srgbClr val="FFFF00"/>
                </a:solidFill>
              </a:rPr>
              <a:t>to</a:t>
            </a:r>
            <a:r>
              <a:rPr lang="es-MX" sz="3100" b="1" dirty="0" smtClean="0">
                <a:solidFill>
                  <a:srgbClr val="FFFF00"/>
                </a:solidFill>
              </a:rPr>
              <a:t> </a:t>
            </a:r>
            <a:r>
              <a:rPr lang="es-MX" sz="3100" b="1" dirty="0" err="1" smtClean="0">
                <a:solidFill>
                  <a:srgbClr val="FFFF00"/>
                </a:solidFill>
              </a:rPr>
              <a:t>bed</a:t>
            </a:r>
            <a:r>
              <a:rPr lang="es-MX" sz="3100" b="1" dirty="0" smtClean="0">
                <a:solidFill>
                  <a:srgbClr val="FFFF00"/>
                </a:solidFill>
              </a:rPr>
              <a:t>, </a:t>
            </a:r>
            <a:r>
              <a:rPr lang="es-MX" sz="3100" b="1" dirty="0" err="1" smtClean="0">
                <a:solidFill>
                  <a:srgbClr val="FFFF00"/>
                </a:solidFill>
              </a:rPr>
              <a:t>to</a:t>
            </a:r>
            <a:r>
              <a:rPr lang="es-MX" sz="3100" b="1" dirty="0" smtClean="0">
                <a:solidFill>
                  <a:srgbClr val="FFFF00"/>
                </a:solidFill>
              </a:rPr>
              <a:t> </a:t>
            </a:r>
            <a:r>
              <a:rPr lang="es-MX" sz="3100" b="1" dirty="0" err="1" smtClean="0">
                <a:solidFill>
                  <a:srgbClr val="FFFF00"/>
                </a:solidFill>
              </a:rPr>
              <a:t>put</a:t>
            </a:r>
            <a:r>
              <a:rPr lang="es-MX" sz="3100" b="1" dirty="0" smtClean="0">
                <a:solidFill>
                  <a:srgbClr val="FFFF00"/>
                </a:solidFill>
              </a:rPr>
              <a:t> </a:t>
            </a:r>
            <a:r>
              <a:rPr lang="es-MX" sz="3100" b="1" dirty="0" err="1" smtClean="0">
                <a:solidFill>
                  <a:srgbClr val="FFFF00"/>
                </a:solidFill>
              </a:rPr>
              <a:t>oneself</a:t>
            </a:r>
            <a:r>
              <a:rPr lang="es-MX" sz="3100" b="1" dirty="0" smtClean="0">
                <a:solidFill>
                  <a:srgbClr val="FFFF00"/>
                </a:solidFill>
              </a:rPr>
              <a:t> </a:t>
            </a:r>
            <a:r>
              <a:rPr lang="es-MX" sz="3100" b="1" dirty="0" err="1" smtClean="0">
                <a:solidFill>
                  <a:srgbClr val="FFFF00"/>
                </a:solidFill>
              </a:rPr>
              <a:t>to</a:t>
            </a:r>
            <a:r>
              <a:rPr lang="es-MX" sz="3100" b="1" dirty="0" smtClean="0">
                <a:solidFill>
                  <a:srgbClr val="FFFF00"/>
                </a:solidFill>
              </a:rPr>
              <a:t> </a:t>
            </a:r>
            <a:r>
              <a:rPr lang="es-MX" sz="3100" b="1" dirty="0" err="1" smtClean="0">
                <a:solidFill>
                  <a:srgbClr val="FFFF00"/>
                </a:solidFill>
              </a:rPr>
              <a:t>bed</a:t>
            </a:r>
            <a:endParaRPr lang="es-MX" sz="3100" b="1" dirty="0" smtClean="0">
              <a:solidFill>
                <a:srgbClr val="FFFF00"/>
              </a:solidFill>
            </a:endParaRPr>
          </a:p>
          <a:p>
            <a:pPr lvl="0"/>
            <a:r>
              <a:rPr lang="es-MX" sz="3100" b="1" dirty="0" smtClean="0"/>
              <a:t>afeitarse o rasurarse   </a:t>
            </a:r>
            <a:r>
              <a:rPr lang="es-MX" sz="3100" b="1" dirty="0" err="1" smtClean="0">
                <a:solidFill>
                  <a:srgbClr val="FFFF00"/>
                </a:solidFill>
              </a:rPr>
              <a:t>to</a:t>
            </a:r>
            <a:r>
              <a:rPr lang="es-MX" sz="3100" b="1" dirty="0" smtClean="0">
                <a:solidFill>
                  <a:srgbClr val="FFFF00"/>
                </a:solidFill>
              </a:rPr>
              <a:t> </a:t>
            </a:r>
            <a:r>
              <a:rPr lang="es-MX" sz="3100" b="1" dirty="0" err="1" smtClean="0">
                <a:solidFill>
                  <a:srgbClr val="FFFF00"/>
                </a:solidFill>
              </a:rPr>
              <a:t>shave</a:t>
            </a:r>
            <a:r>
              <a:rPr lang="es-MX" sz="3100" b="1" dirty="0" smtClean="0">
                <a:solidFill>
                  <a:srgbClr val="FFFF00"/>
                </a:solidFill>
              </a:rPr>
              <a:t> </a:t>
            </a:r>
            <a:r>
              <a:rPr lang="es-MX" sz="3100" b="1" dirty="0" err="1" smtClean="0">
                <a:solidFill>
                  <a:srgbClr val="FFFF00"/>
                </a:solidFill>
              </a:rPr>
              <a:t>oneself</a:t>
            </a:r>
            <a:endParaRPr lang="es-MX" sz="3100" b="1" dirty="0" smtClean="0">
              <a:solidFill>
                <a:srgbClr val="FFFF00"/>
              </a:solidFill>
            </a:endParaRPr>
          </a:p>
          <a:p>
            <a:pPr lvl="0"/>
            <a:r>
              <a:rPr lang="es-MX" sz="3200" b="1" dirty="0" smtClean="0"/>
              <a:t>bañarse   </a:t>
            </a:r>
            <a:r>
              <a:rPr lang="es-MX" sz="3200" b="1" dirty="0" err="1" smtClean="0">
                <a:solidFill>
                  <a:srgbClr val="FFFF00"/>
                </a:solidFill>
              </a:rPr>
              <a:t>to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bathe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oneself</a:t>
            </a:r>
            <a:endParaRPr lang="es-MX" sz="3200" b="1" dirty="0" smtClean="0">
              <a:solidFill>
                <a:srgbClr val="FFFF00"/>
              </a:solidFill>
            </a:endParaRPr>
          </a:p>
          <a:p>
            <a:pPr lvl="0"/>
            <a:r>
              <a:rPr lang="es-MX" sz="3200" b="1" dirty="0" smtClean="0"/>
              <a:t>desp</a:t>
            </a:r>
            <a:r>
              <a:rPr lang="es-MX" sz="3200" b="1" u="sng" dirty="0" smtClean="0"/>
              <a:t>e</a:t>
            </a:r>
            <a:r>
              <a:rPr lang="es-MX" sz="3200" b="1" dirty="0" smtClean="0"/>
              <a:t>rtarse (</a:t>
            </a:r>
            <a:r>
              <a:rPr lang="es-MX" sz="3200" b="1" dirty="0" err="1" smtClean="0"/>
              <a:t>ie</a:t>
            </a:r>
            <a:r>
              <a:rPr lang="es-MX" sz="3200" b="1" dirty="0" smtClean="0"/>
              <a:t>)   </a:t>
            </a:r>
            <a:r>
              <a:rPr lang="es-MX" sz="3200" b="1" dirty="0" err="1" smtClean="0">
                <a:solidFill>
                  <a:srgbClr val="FFFF00"/>
                </a:solidFill>
              </a:rPr>
              <a:t>to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wake</a:t>
            </a:r>
            <a:r>
              <a:rPr lang="es-MX" sz="3200" b="1" dirty="0" smtClean="0">
                <a:solidFill>
                  <a:srgbClr val="FFFF00"/>
                </a:solidFill>
              </a:rPr>
              <a:t> up, </a:t>
            </a:r>
            <a:r>
              <a:rPr lang="es-MX" sz="3200" b="1" dirty="0" err="1" smtClean="0">
                <a:solidFill>
                  <a:srgbClr val="FFFF00"/>
                </a:solidFill>
              </a:rPr>
              <a:t>wake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oneself</a:t>
            </a:r>
            <a:r>
              <a:rPr lang="es-MX" sz="3200" b="1" dirty="0" smtClean="0">
                <a:solidFill>
                  <a:srgbClr val="FFFF00"/>
                </a:solidFill>
              </a:rPr>
              <a:t> up</a:t>
            </a:r>
          </a:p>
          <a:p>
            <a:pPr lvl="0"/>
            <a:r>
              <a:rPr lang="es-MX" sz="3200" b="1" dirty="0" smtClean="0"/>
              <a:t>levantarse   </a:t>
            </a:r>
            <a:r>
              <a:rPr lang="es-MX" sz="3200" b="1" dirty="0" err="1" smtClean="0">
                <a:solidFill>
                  <a:srgbClr val="FFFF00"/>
                </a:solidFill>
              </a:rPr>
              <a:t>to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get</a:t>
            </a:r>
            <a:r>
              <a:rPr lang="es-MX" sz="3200" b="1" dirty="0" smtClean="0">
                <a:solidFill>
                  <a:srgbClr val="FFFF00"/>
                </a:solidFill>
              </a:rPr>
              <a:t> up (</a:t>
            </a:r>
            <a:r>
              <a:rPr lang="es-MX" sz="3200" b="1" dirty="0" err="1" smtClean="0">
                <a:solidFill>
                  <a:srgbClr val="FFFF00"/>
                </a:solidFill>
              </a:rPr>
              <a:t>literally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lift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oneself</a:t>
            </a:r>
            <a:r>
              <a:rPr lang="es-MX" sz="3200" b="1" dirty="0" smtClean="0">
                <a:solidFill>
                  <a:srgbClr val="FFFF00"/>
                </a:solidFill>
              </a:rPr>
              <a:t>)</a:t>
            </a:r>
          </a:p>
          <a:p>
            <a:pPr lvl="0"/>
            <a:r>
              <a:rPr lang="es-MX" sz="3200" b="1" dirty="0" smtClean="0"/>
              <a:t>lavarse   </a:t>
            </a:r>
            <a:r>
              <a:rPr lang="es-MX" sz="3200" b="1" dirty="0" err="1" smtClean="0">
                <a:solidFill>
                  <a:srgbClr val="FFFF00"/>
                </a:solidFill>
              </a:rPr>
              <a:t>to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wash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oneself</a:t>
            </a:r>
            <a:endParaRPr lang="es-MX" sz="3200" b="1" dirty="0" smtClean="0">
              <a:solidFill>
                <a:srgbClr val="FFFF00"/>
              </a:solidFill>
            </a:endParaRPr>
          </a:p>
          <a:p>
            <a:pPr lvl="0"/>
            <a:r>
              <a:rPr lang="es-MX" sz="3200" b="1" dirty="0" smtClean="0"/>
              <a:t>ducharse   </a:t>
            </a:r>
            <a:r>
              <a:rPr lang="es-MX" sz="3200" b="1" dirty="0" err="1" smtClean="0">
                <a:solidFill>
                  <a:srgbClr val="FFFF00"/>
                </a:solidFill>
              </a:rPr>
              <a:t>to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shower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oneself</a:t>
            </a:r>
            <a:endParaRPr lang="es-MX" sz="3200" b="1" dirty="0" smtClean="0">
              <a:solidFill>
                <a:srgbClr val="FFFF00"/>
              </a:solidFill>
            </a:endParaRPr>
          </a:p>
          <a:p>
            <a:pPr lvl="0"/>
            <a:r>
              <a:rPr lang="es-MX" sz="3200" b="1" dirty="0" smtClean="0"/>
              <a:t>cepillarse o lavarse los dientes  </a:t>
            </a:r>
            <a:r>
              <a:rPr lang="es-MX" sz="3200" b="1" dirty="0" err="1" smtClean="0">
                <a:solidFill>
                  <a:srgbClr val="FFFF00"/>
                </a:solidFill>
              </a:rPr>
              <a:t>to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brush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one’s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teeth</a:t>
            </a:r>
            <a:endParaRPr lang="es-MX" sz="3200" b="1" dirty="0" smtClean="0">
              <a:solidFill>
                <a:srgbClr val="FFFF00"/>
              </a:solidFill>
            </a:endParaRPr>
          </a:p>
          <a:p>
            <a:pPr lvl="0"/>
            <a:r>
              <a:rPr lang="es-MX" sz="3200" b="1" dirty="0" smtClean="0"/>
              <a:t>maquillarse   </a:t>
            </a:r>
            <a:r>
              <a:rPr lang="es-MX" sz="3200" b="1" dirty="0" err="1" smtClean="0">
                <a:solidFill>
                  <a:srgbClr val="FFFF00"/>
                </a:solidFill>
              </a:rPr>
              <a:t>to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put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on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makeup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on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oneself</a:t>
            </a:r>
            <a:endParaRPr lang="es-MX" sz="3200" b="1" dirty="0" smtClean="0">
              <a:solidFill>
                <a:srgbClr val="FFFF00"/>
              </a:solidFill>
            </a:endParaRPr>
          </a:p>
          <a:p>
            <a:pPr lvl="0"/>
            <a:r>
              <a:rPr lang="es-MX" sz="3200" b="1" dirty="0" smtClean="0"/>
              <a:t>peinarse   </a:t>
            </a:r>
            <a:r>
              <a:rPr lang="es-MX" sz="3200" b="1" dirty="0" err="1" smtClean="0">
                <a:solidFill>
                  <a:srgbClr val="FFFF00"/>
                </a:solidFill>
              </a:rPr>
              <a:t>to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comb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one’s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hair</a:t>
            </a:r>
            <a:endParaRPr lang="es-MX" sz="3200" b="1" dirty="0" smtClean="0">
              <a:solidFill>
                <a:srgbClr val="FFFF00"/>
              </a:solidFill>
            </a:endParaRPr>
          </a:p>
          <a:p>
            <a:pPr lvl="0"/>
            <a:endParaRPr lang="es-MX" sz="3200" b="1" dirty="0" smtClean="0">
              <a:solidFill>
                <a:srgbClr val="FFFF00"/>
              </a:solidFill>
            </a:endParaRPr>
          </a:p>
          <a:p>
            <a:pPr lvl="0"/>
            <a:endParaRPr lang="es-MX" sz="3200" b="1" dirty="0" smtClean="0">
              <a:solidFill>
                <a:srgbClr val="FFFF00"/>
              </a:solidFill>
            </a:endParaRPr>
          </a:p>
          <a:p>
            <a:pPr lvl="0"/>
            <a:r>
              <a:rPr lang="es-MX" sz="3100" b="1" dirty="0" smtClean="0">
                <a:solidFill>
                  <a:srgbClr val="FFFF00"/>
                </a:solidFill>
              </a:rPr>
              <a:t> </a:t>
            </a:r>
            <a:endParaRPr lang="en-US" sz="3100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Jen\AppData\Local\Microsoft\Windows\Temporary Internet Files\Content.IE5\LKAWLYW5\MC9000404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3505200"/>
            <a:ext cx="1371600" cy="1233054"/>
          </a:xfrm>
          <a:prstGeom prst="rect">
            <a:avLst/>
          </a:prstGeom>
          <a:noFill/>
        </p:spPr>
      </p:pic>
      <p:pic>
        <p:nvPicPr>
          <p:cNvPr id="1027" name="Picture 3" descr="C:\Users\Jen\AppData\Local\Microsoft\Windows\Temporary Internet Files\Content.IE5\LKAWLYW5\MC9002134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1752600"/>
            <a:ext cx="1003862" cy="1371600"/>
          </a:xfrm>
          <a:prstGeom prst="rect">
            <a:avLst/>
          </a:prstGeom>
          <a:noFill/>
        </p:spPr>
      </p:pic>
      <p:pic>
        <p:nvPicPr>
          <p:cNvPr id="4099" name="Picture 3" descr="C:\Users\Jen\AppData\Local\Microsoft\Windows\Temporary Internet Files\Content.IE5\L68SK9CG\MC900282734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5258" y="5715000"/>
            <a:ext cx="1818742" cy="14410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915400" cy="1447800"/>
          </a:xfrm>
        </p:spPr>
        <p:txBody>
          <a:bodyPr>
            <a:normAutofit fontScale="90000"/>
          </a:bodyPr>
          <a:lstStyle/>
          <a:p>
            <a:pPr algn="just" eaLnBrk="1" hangingPunct="1"/>
            <a:r>
              <a:rPr lang="en-US" altLang="en-US" dirty="0" smtClean="0">
                <a:solidFill>
                  <a:schemeClr val="bg1"/>
                </a:solidFill>
              </a:rPr>
              <a:t>The Spanish reflexive pronouns appear </a:t>
            </a:r>
            <a:r>
              <a:rPr lang="en-US" altLang="en-US" dirty="0" smtClean="0">
                <a:solidFill>
                  <a:schemeClr val="bg1"/>
                </a:solidFill>
              </a:rPr>
              <a:t>below in blue. </a:t>
            </a:r>
            <a:endParaRPr lang="en-US" altLang="en-US" dirty="0" smtClean="0">
              <a:solidFill>
                <a:schemeClr val="bg1"/>
              </a:solidFill>
            </a:endParaRPr>
          </a:p>
        </p:txBody>
      </p:sp>
      <p:sp>
        <p:nvSpPr>
          <p:cNvPr id="26627" name="Text Box 12"/>
          <p:cNvSpPr txBox="1">
            <a:spLocks noChangeArrowheads="1"/>
          </p:cNvSpPr>
          <p:nvPr/>
        </p:nvSpPr>
        <p:spPr bwMode="auto">
          <a:xfrm>
            <a:off x="1143000" y="2362200"/>
            <a:ext cx="205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B050"/>
                </a:solidFill>
                <a:latin typeface="Comic Sans MS" pitchFamily="66" charset="0"/>
              </a:rPr>
              <a:t>myself</a:t>
            </a:r>
            <a:endParaRPr lang="en-US" altLang="en-US" dirty="0">
              <a:solidFill>
                <a:srgbClr val="00B050"/>
              </a:solidFill>
            </a:endParaRPr>
          </a:p>
        </p:txBody>
      </p:sp>
      <p:sp>
        <p:nvSpPr>
          <p:cNvPr id="26628" name="Text Box 13"/>
          <p:cNvSpPr txBox="1">
            <a:spLocks noChangeArrowheads="1"/>
          </p:cNvSpPr>
          <p:nvPr/>
        </p:nvSpPr>
        <p:spPr bwMode="auto">
          <a:xfrm>
            <a:off x="1143000" y="3124200"/>
            <a:ext cx="205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B050"/>
                </a:solidFill>
                <a:latin typeface="Comic Sans MS" pitchFamily="66" charset="0"/>
              </a:rPr>
              <a:t>yourself</a:t>
            </a:r>
            <a:endParaRPr lang="en-US" altLang="en-US" b="1" dirty="0">
              <a:solidFill>
                <a:srgbClr val="00B050"/>
              </a:solidFill>
            </a:endParaRPr>
          </a:p>
        </p:txBody>
      </p:sp>
      <p:sp>
        <p:nvSpPr>
          <p:cNvPr id="26629" name="Text Box 14"/>
          <p:cNvSpPr txBox="1">
            <a:spLocks noChangeArrowheads="1"/>
          </p:cNvSpPr>
          <p:nvPr/>
        </p:nvSpPr>
        <p:spPr bwMode="auto">
          <a:xfrm>
            <a:off x="1143000" y="3916363"/>
            <a:ext cx="2057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B050"/>
                </a:solidFill>
                <a:latin typeface="Comic Sans MS" pitchFamily="66" charset="0"/>
              </a:rPr>
              <a:t>yourself</a:t>
            </a:r>
            <a:endParaRPr lang="en-US" altLang="en-US" b="1" dirty="0">
              <a:solidFill>
                <a:srgbClr val="00B050"/>
              </a:solidFill>
            </a:endParaRPr>
          </a:p>
        </p:txBody>
      </p:sp>
      <p:sp>
        <p:nvSpPr>
          <p:cNvPr id="26630" name="Text Box 15"/>
          <p:cNvSpPr txBox="1">
            <a:spLocks noChangeArrowheads="1"/>
          </p:cNvSpPr>
          <p:nvPr/>
        </p:nvSpPr>
        <p:spPr bwMode="auto">
          <a:xfrm>
            <a:off x="1143000" y="4495800"/>
            <a:ext cx="205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B050"/>
                </a:solidFill>
                <a:latin typeface="Comic Sans MS" pitchFamily="66" charset="0"/>
              </a:rPr>
              <a:t>himself</a:t>
            </a:r>
            <a:endParaRPr lang="en-US" altLang="en-US" dirty="0">
              <a:solidFill>
                <a:srgbClr val="00B050"/>
              </a:solidFill>
            </a:endParaRPr>
          </a:p>
        </p:txBody>
      </p:sp>
      <p:sp>
        <p:nvSpPr>
          <p:cNvPr id="26631" name="Text Box 17"/>
          <p:cNvSpPr txBox="1">
            <a:spLocks noChangeArrowheads="1"/>
          </p:cNvSpPr>
          <p:nvPr/>
        </p:nvSpPr>
        <p:spPr bwMode="auto">
          <a:xfrm>
            <a:off x="4876800" y="2362200"/>
            <a:ext cx="205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B050"/>
                </a:solidFill>
                <a:latin typeface="Comic Sans MS" pitchFamily="66" charset="0"/>
              </a:rPr>
              <a:t>ourselves</a:t>
            </a:r>
            <a:endParaRPr lang="en-US" altLang="en-US" dirty="0">
              <a:solidFill>
                <a:srgbClr val="00B050"/>
              </a:solidFill>
            </a:endParaRPr>
          </a:p>
        </p:txBody>
      </p:sp>
      <p:sp>
        <p:nvSpPr>
          <p:cNvPr id="26632" name="Text Box 18"/>
          <p:cNvSpPr txBox="1">
            <a:spLocks noChangeArrowheads="1"/>
          </p:cNvSpPr>
          <p:nvPr/>
        </p:nvSpPr>
        <p:spPr bwMode="auto">
          <a:xfrm>
            <a:off x="4876800" y="3916363"/>
            <a:ext cx="2362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B050"/>
                </a:solidFill>
                <a:latin typeface="Comic Sans MS" pitchFamily="66" charset="0"/>
              </a:rPr>
              <a:t>yourselves</a:t>
            </a:r>
            <a:endParaRPr lang="en-US" altLang="en-US" b="1" dirty="0">
              <a:solidFill>
                <a:srgbClr val="00B050"/>
              </a:solidFill>
            </a:endParaRPr>
          </a:p>
        </p:txBody>
      </p:sp>
      <p:sp>
        <p:nvSpPr>
          <p:cNvPr id="26633" name="Text Box 19"/>
          <p:cNvSpPr txBox="1">
            <a:spLocks noChangeArrowheads="1"/>
          </p:cNvSpPr>
          <p:nvPr/>
        </p:nvSpPr>
        <p:spPr bwMode="auto">
          <a:xfrm>
            <a:off x="4876800" y="4495800"/>
            <a:ext cx="259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B050"/>
                </a:solidFill>
                <a:latin typeface="Comic Sans MS" pitchFamily="66" charset="0"/>
              </a:rPr>
              <a:t>themselves</a:t>
            </a:r>
            <a:endParaRPr lang="en-US" altLang="en-US" b="1" dirty="0">
              <a:solidFill>
                <a:srgbClr val="00B050"/>
              </a:solidFill>
            </a:endParaRPr>
          </a:p>
        </p:txBody>
      </p:sp>
      <p:sp>
        <p:nvSpPr>
          <p:cNvPr id="26634" name="Text Box 20"/>
          <p:cNvSpPr txBox="1">
            <a:spLocks noChangeArrowheads="1"/>
          </p:cNvSpPr>
          <p:nvPr/>
        </p:nvSpPr>
        <p:spPr bwMode="auto">
          <a:xfrm>
            <a:off x="1143000" y="4983163"/>
            <a:ext cx="2057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B050"/>
                </a:solidFill>
                <a:latin typeface="Comic Sans MS" pitchFamily="66" charset="0"/>
              </a:rPr>
              <a:t>herself</a:t>
            </a:r>
            <a:endParaRPr lang="en-US" altLang="en-US" dirty="0">
              <a:solidFill>
                <a:srgbClr val="00B050"/>
              </a:solidFill>
            </a:endParaRPr>
          </a:p>
        </p:txBody>
      </p:sp>
      <p:sp>
        <p:nvSpPr>
          <p:cNvPr id="26635" name="Text Box 27"/>
          <p:cNvSpPr txBox="1">
            <a:spLocks noChangeArrowheads="1"/>
          </p:cNvSpPr>
          <p:nvPr/>
        </p:nvSpPr>
        <p:spPr bwMode="auto">
          <a:xfrm>
            <a:off x="4876800" y="4983163"/>
            <a:ext cx="2590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B050"/>
                </a:solidFill>
                <a:latin typeface="Comic Sans MS" pitchFamily="66" charset="0"/>
              </a:rPr>
              <a:t>themselves</a:t>
            </a:r>
            <a:endParaRPr lang="en-US" altLang="en-US" b="1" dirty="0">
              <a:solidFill>
                <a:srgbClr val="00B050"/>
              </a:solidFill>
            </a:endParaRPr>
          </a:p>
        </p:txBody>
      </p:sp>
      <p:sp>
        <p:nvSpPr>
          <p:cNvPr id="26637" name="Text Box 29"/>
          <p:cNvSpPr txBox="1">
            <a:spLocks noChangeArrowheads="1"/>
          </p:cNvSpPr>
          <p:nvPr/>
        </p:nvSpPr>
        <p:spPr bwMode="auto">
          <a:xfrm>
            <a:off x="228600" y="838200"/>
            <a:ext cx="8458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 sz="2400" dirty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6638" name="Text Box 30"/>
          <p:cNvSpPr txBox="1">
            <a:spLocks noChangeArrowheads="1"/>
          </p:cNvSpPr>
          <p:nvPr/>
        </p:nvSpPr>
        <p:spPr bwMode="auto">
          <a:xfrm>
            <a:off x="2836863" y="2362200"/>
            <a:ext cx="137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0099"/>
                </a:solidFill>
                <a:latin typeface="Comic Sans MS" pitchFamily="66" charset="0"/>
              </a:rPr>
              <a:t>= </a:t>
            </a:r>
            <a:r>
              <a:rPr lang="en-US" altLang="en-US" sz="3200" b="1" dirty="0">
                <a:solidFill>
                  <a:srgbClr val="000099"/>
                </a:solidFill>
                <a:latin typeface="Arial Black" pitchFamily="34" charset="0"/>
              </a:rPr>
              <a:t>me</a:t>
            </a:r>
            <a:endParaRPr lang="en-US" altLang="en-US" b="1" dirty="0">
              <a:latin typeface="Arial Black" pitchFamily="34" charset="0"/>
            </a:endParaRPr>
          </a:p>
        </p:txBody>
      </p:sp>
      <p:sp>
        <p:nvSpPr>
          <p:cNvPr id="26639" name="Text Box 31"/>
          <p:cNvSpPr txBox="1">
            <a:spLocks noChangeArrowheads="1"/>
          </p:cNvSpPr>
          <p:nvPr/>
        </p:nvSpPr>
        <p:spPr bwMode="auto">
          <a:xfrm>
            <a:off x="2843213" y="3124200"/>
            <a:ext cx="137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0099"/>
                </a:solidFill>
                <a:latin typeface="Comic Sans MS" pitchFamily="66" charset="0"/>
              </a:rPr>
              <a:t>= </a:t>
            </a:r>
            <a:r>
              <a:rPr lang="en-US" altLang="en-US" sz="3200" b="1" dirty="0" err="1">
                <a:solidFill>
                  <a:srgbClr val="000099"/>
                </a:solidFill>
                <a:latin typeface="Arial Black" pitchFamily="34" charset="0"/>
              </a:rPr>
              <a:t>te</a:t>
            </a:r>
            <a:endParaRPr lang="en-US" altLang="en-US" b="1" dirty="0">
              <a:latin typeface="Arial Black" pitchFamily="34" charset="0"/>
            </a:endParaRPr>
          </a:p>
        </p:txBody>
      </p:sp>
      <p:sp>
        <p:nvSpPr>
          <p:cNvPr id="26640" name="Text Box 32"/>
          <p:cNvSpPr txBox="1">
            <a:spLocks noChangeArrowheads="1"/>
          </p:cNvSpPr>
          <p:nvPr/>
        </p:nvSpPr>
        <p:spPr bwMode="auto">
          <a:xfrm>
            <a:off x="2843213" y="3916363"/>
            <a:ext cx="1371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0099"/>
                </a:solidFill>
                <a:latin typeface="Comic Sans MS" pitchFamily="66" charset="0"/>
              </a:rPr>
              <a:t>= </a:t>
            </a:r>
            <a:r>
              <a:rPr lang="en-US" altLang="en-US" sz="3200" b="1" dirty="0">
                <a:solidFill>
                  <a:srgbClr val="000099"/>
                </a:solidFill>
                <a:latin typeface="Arial Black" pitchFamily="34" charset="0"/>
              </a:rPr>
              <a:t>se</a:t>
            </a:r>
            <a:endParaRPr lang="en-US" altLang="en-US" b="1" dirty="0">
              <a:latin typeface="Arial Black" pitchFamily="34" charset="0"/>
            </a:endParaRPr>
          </a:p>
        </p:txBody>
      </p:sp>
      <p:sp>
        <p:nvSpPr>
          <p:cNvPr id="26641" name="Text Box 34"/>
          <p:cNvSpPr txBox="1">
            <a:spLocks noChangeArrowheads="1"/>
          </p:cNvSpPr>
          <p:nvPr/>
        </p:nvSpPr>
        <p:spPr bwMode="auto">
          <a:xfrm>
            <a:off x="2836863" y="4495800"/>
            <a:ext cx="137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0099"/>
                </a:solidFill>
                <a:latin typeface="Comic Sans MS" pitchFamily="66" charset="0"/>
              </a:rPr>
              <a:t>= </a:t>
            </a:r>
            <a:r>
              <a:rPr lang="en-US" altLang="en-US" sz="3200" b="1" dirty="0">
                <a:solidFill>
                  <a:srgbClr val="000099"/>
                </a:solidFill>
                <a:latin typeface="Arial Black" pitchFamily="34" charset="0"/>
              </a:rPr>
              <a:t>se</a:t>
            </a:r>
            <a:endParaRPr lang="en-US" altLang="en-US" b="1" dirty="0">
              <a:latin typeface="Arial Black" pitchFamily="34" charset="0"/>
            </a:endParaRPr>
          </a:p>
        </p:txBody>
      </p:sp>
      <p:sp>
        <p:nvSpPr>
          <p:cNvPr id="26642" name="Text Box 35"/>
          <p:cNvSpPr txBox="1">
            <a:spLocks noChangeArrowheads="1"/>
          </p:cNvSpPr>
          <p:nvPr/>
        </p:nvSpPr>
        <p:spPr bwMode="auto">
          <a:xfrm>
            <a:off x="2836863" y="4983163"/>
            <a:ext cx="1371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0099"/>
                </a:solidFill>
                <a:latin typeface="Comic Sans MS" pitchFamily="66" charset="0"/>
              </a:rPr>
              <a:t>= </a:t>
            </a:r>
            <a:r>
              <a:rPr lang="en-US" altLang="en-US" sz="3200" b="1" dirty="0">
                <a:solidFill>
                  <a:srgbClr val="000099"/>
                </a:solidFill>
                <a:latin typeface="Arial Black" pitchFamily="34" charset="0"/>
              </a:rPr>
              <a:t>se</a:t>
            </a:r>
            <a:endParaRPr lang="en-US" altLang="en-US" b="1" dirty="0">
              <a:latin typeface="Arial Black" pitchFamily="34" charset="0"/>
            </a:endParaRPr>
          </a:p>
        </p:txBody>
      </p:sp>
      <p:sp>
        <p:nvSpPr>
          <p:cNvPr id="26643" name="Text Box 36"/>
          <p:cNvSpPr txBox="1">
            <a:spLocks noChangeArrowheads="1"/>
          </p:cNvSpPr>
          <p:nvPr/>
        </p:nvSpPr>
        <p:spPr bwMode="auto">
          <a:xfrm>
            <a:off x="7104062" y="2362200"/>
            <a:ext cx="16589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0099"/>
                </a:solidFill>
                <a:latin typeface="Comic Sans MS" pitchFamily="66" charset="0"/>
              </a:rPr>
              <a:t>= </a:t>
            </a:r>
            <a:r>
              <a:rPr lang="en-US" altLang="en-US" sz="3200" b="1" dirty="0" err="1">
                <a:solidFill>
                  <a:srgbClr val="000099"/>
                </a:solidFill>
                <a:latin typeface="Arial Black" pitchFamily="34" charset="0"/>
              </a:rPr>
              <a:t>nos</a:t>
            </a:r>
            <a:endParaRPr lang="en-US" altLang="en-US" b="1" dirty="0">
              <a:latin typeface="Arial Black" pitchFamily="34" charset="0"/>
            </a:endParaRPr>
          </a:p>
        </p:txBody>
      </p:sp>
      <p:sp>
        <p:nvSpPr>
          <p:cNvPr id="26644" name="Text Box 38"/>
          <p:cNvSpPr txBox="1">
            <a:spLocks noChangeArrowheads="1"/>
          </p:cNvSpPr>
          <p:nvPr/>
        </p:nvSpPr>
        <p:spPr bwMode="auto">
          <a:xfrm>
            <a:off x="7127875" y="3916363"/>
            <a:ext cx="1371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0099"/>
                </a:solidFill>
                <a:latin typeface="Comic Sans MS" pitchFamily="66" charset="0"/>
              </a:rPr>
              <a:t>= </a:t>
            </a:r>
            <a:r>
              <a:rPr lang="en-US" altLang="en-US" sz="3200" b="1" dirty="0">
                <a:solidFill>
                  <a:srgbClr val="000099"/>
                </a:solidFill>
                <a:latin typeface="Arial Black" pitchFamily="34" charset="0"/>
              </a:rPr>
              <a:t>se</a:t>
            </a:r>
            <a:endParaRPr lang="en-US" altLang="en-US" b="1" dirty="0">
              <a:latin typeface="Arial Black" pitchFamily="34" charset="0"/>
            </a:endParaRPr>
          </a:p>
        </p:txBody>
      </p:sp>
      <p:sp>
        <p:nvSpPr>
          <p:cNvPr id="26645" name="Text Box 39"/>
          <p:cNvSpPr txBox="1">
            <a:spLocks noChangeArrowheads="1"/>
          </p:cNvSpPr>
          <p:nvPr/>
        </p:nvSpPr>
        <p:spPr bwMode="auto">
          <a:xfrm>
            <a:off x="7104063" y="4495800"/>
            <a:ext cx="137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0099"/>
                </a:solidFill>
                <a:latin typeface="Comic Sans MS" pitchFamily="66" charset="0"/>
              </a:rPr>
              <a:t>= </a:t>
            </a:r>
            <a:r>
              <a:rPr lang="en-US" altLang="en-US" sz="3200" b="1" dirty="0">
                <a:solidFill>
                  <a:srgbClr val="000099"/>
                </a:solidFill>
                <a:latin typeface="Arial Black" pitchFamily="34" charset="0"/>
              </a:rPr>
              <a:t>se</a:t>
            </a:r>
            <a:endParaRPr lang="en-US" altLang="en-US" b="1" dirty="0">
              <a:latin typeface="Arial Black" pitchFamily="34" charset="0"/>
            </a:endParaRPr>
          </a:p>
        </p:txBody>
      </p:sp>
      <p:sp>
        <p:nvSpPr>
          <p:cNvPr id="26646" name="Text Box 40"/>
          <p:cNvSpPr txBox="1">
            <a:spLocks noChangeArrowheads="1"/>
          </p:cNvSpPr>
          <p:nvPr/>
        </p:nvSpPr>
        <p:spPr bwMode="auto">
          <a:xfrm>
            <a:off x="7104063" y="4983163"/>
            <a:ext cx="1371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0099"/>
                </a:solidFill>
                <a:latin typeface="Comic Sans MS" pitchFamily="66" charset="0"/>
              </a:rPr>
              <a:t>= </a:t>
            </a:r>
            <a:r>
              <a:rPr lang="en-US" altLang="en-US" sz="3200" b="1" dirty="0">
                <a:solidFill>
                  <a:srgbClr val="000099"/>
                </a:solidFill>
                <a:latin typeface="Arial Black" pitchFamily="34" charset="0"/>
              </a:rPr>
              <a:t>se</a:t>
            </a:r>
            <a:endParaRPr lang="en-US" altLang="en-US" b="1" dirty="0">
              <a:latin typeface="Arial Black" pitchFamily="34" charset="0"/>
            </a:endParaRPr>
          </a:p>
        </p:txBody>
      </p:sp>
      <p:sp>
        <p:nvSpPr>
          <p:cNvPr id="26647" name="Rectangle 25"/>
          <p:cNvSpPr>
            <a:spLocks noChangeArrowheads="1"/>
          </p:cNvSpPr>
          <p:nvPr/>
        </p:nvSpPr>
        <p:spPr bwMode="auto">
          <a:xfrm>
            <a:off x="4953000" y="3124200"/>
            <a:ext cx="22113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B050"/>
                </a:solidFill>
                <a:latin typeface="Comic Sans MS" pitchFamily="66" charset="0"/>
              </a:rPr>
              <a:t>yourselves</a:t>
            </a:r>
            <a:endParaRPr lang="en-US" altLang="en-US" sz="3200" dirty="0">
              <a:solidFill>
                <a:srgbClr val="00B050"/>
              </a:solidFill>
            </a:endParaRPr>
          </a:p>
        </p:txBody>
      </p:sp>
      <p:sp>
        <p:nvSpPr>
          <p:cNvPr id="26648" name="Rectangle 26"/>
          <p:cNvSpPr>
            <a:spLocks noChangeArrowheads="1"/>
          </p:cNvSpPr>
          <p:nvPr/>
        </p:nvSpPr>
        <p:spPr bwMode="auto">
          <a:xfrm>
            <a:off x="7239000" y="3200400"/>
            <a:ext cx="1295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0099"/>
                </a:solidFill>
                <a:latin typeface="Comic Sans MS" pitchFamily="66" charset="0"/>
              </a:rPr>
              <a:t>= </a:t>
            </a:r>
            <a:r>
              <a:rPr lang="en-US" altLang="en-US" sz="3200" b="1" dirty="0" err="1">
                <a:solidFill>
                  <a:srgbClr val="000099"/>
                </a:solidFill>
                <a:latin typeface="Arial Black" pitchFamily="34" charset="0"/>
              </a:rPr>
              <a:t>os</a:t>
            </a:r>
            <a:endParaRPr lang="en-US" altLang="en-US" sz="3200" b="1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609600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en-US" sz="2900" dirty="0" smtClean="0"/>
              <a:t>Reflexive pronouns correspond to the subject pronouns. </a:t>
            </a:r>
            <a:endParaRPr lang="en-US" sz="29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Each reflexive pronoun on the right corresponds by color </a:t>
            </a:r>
            <a:r>
              <a:rPr lang="en-US" b="1" dirty="0" smtClean="0"/>
              <a:t>and position with </a:t>
            </a:r>
            <a:r>
              <a:rPr lang="en-US" b="1" dirty="0" smtClean="0"/>
              <a:t>the subject pronouns on the left. </a:t>
            </a:r>
          </a:p>
          <a:p>
            <a:endParaRPr lang="en-US" b="1" dirty="0" smtClean="0"/>
          </a:p>
          <a:p>
            <a:pPr>
              <a:buNone/>
            </a:pPr>
            <a:r>
              <a:rPr lang="en-US" b="1" dirty="0" err="1" smtClean="0">
                <a:solidFill>
                  <a:srgbClr val="FF0000"/>
                </a:solidFill>
              </a:rPr>
              <a:t>yo</a:t>
            </a:r>
            <a:r>
              <a:rPr lang="en-US" b="1" dirty="0" smtClean="0"/>
              <a:t>		</a:t>
            </a:r>
            <a:r>
              <a:rPr lang="en-US" b="1" dirty="0" err="1" smtClean="0">
                <a:solidFill>
                  <a:srgbClr val="7030A0"/>
                </a:solidFill>
              </a:rPr>
              <a:t>nosotros</a:t>
            </a:r>
            <a:r>
              <a:rPr lang="en-US" b="1" dirty="0" smtClean="0"/>
              <a:t>		</a:t>
            </a:r>
            <a:r>
              <a:rPr lang="en-US" b="1" dirty="0" smtClean="0">
                <a:solidFill>
                  <a:srgbClr val="FF0000"/>
                </a:solidFill>
              </a:rPr>
              <a:t>me</a:t>
            </a:r>
            <a:r>
              <a:rPr lang="en-US" b="1" dirty="0" smtClean="0"/>
              <a:t>		</a:t>
            </a:r>
            <a:r>
              <a:rPr lang="en-US" b="1" dirty="0" err="1" smtClean="0">
                <a:solidFill>
                  <a:srgbClr val="7030A0"/>
                </a:solidFill>
              </a:rPr>
              <a:t>nos</a:t>
            </a:r>
            <a:endParaRPr lang="en-US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s-ES" b="1" dirty="0" smtClean="0">
                <a:solidFill>
                  <a:srgbClr val="0070C0"/>
                </a:solidFill>
              </a:rPr>
              <a:t>tú	</a:t>
            </a:r>
            <a:r>
              <a:rPr lang="es-ES" b="1" dirty="0" smtClean="0"/>
              <a:t>	</a:t>
            </a:r>
            <a:r>
              <a:rPr lang="es-ES" b="1" dirty="0" smtClean="0">
                <a:solidFill>
                  <a:schemeClr val="accent6">
                    <a:lumMod val="75000"/>
                  </a:schemeClr>
                </a:solidFill>
              </a:rPr>
              <a:t>vosotros</a:t>
            </a:r>
            <a:r>
              <a:rPr lang="es-ES" b="1" dirty="0" smtClean="0"/>
              <a:t>		</a:t>
            </a:r>
            <a:r>
              <a:rPr lang="es-ES" b="1" dirty="0" smtClean="0">
                <a:solidFill>
                  <a:srgbClr val="0070C0"/>
                </a:solidFill>
              </a:rPr>
              <a:t>te</a:t>
            </a:r>
            <a:r>
              <a:rPr lang="es-ES" b="1" dirty="0" smtClean="0"/>
              <a:t>		</a:t>
            </a:r>
            <a:r>
              <a:rPr lang="es-ES" b="1" dirty="0" smtClean="0">
                <a:solidFill>
                  <a:schemeClr val="accent6">
                    <a:lumMod val="75000"/>
                  </a:schemeClr>
                </a:solidFill>
              </a:rPr>
              <a:t>os</a:t>
            </a:r>
          </a:p>
          <a:p>
            <a:pPr>
              <a:buNone/>
            </a:pPr>
            <a:endParaRPr lang="es-ES" b="1" dirty="0" smtClean="0"/>
          </a:p>
          <a:p>
            <a:pPr>
              <a:buNone/>
            </a:pPr>
            <a:r>
              <a:rPr lang="es-ES" b="1" dirty="0" smtClean="0">
                <a:solidFill>
                  <a:srgbClr val="00B050"/>
                </a:solidFill>
              </a:rPr>
              <a:t>él</a:t>
            </a:r>
            <a:r>
              <a:rPr lang="es-ES" b="1" dirty="0" smtClean="0"/>
              <a:t>			ellos			</a:t>
            </a:r>
          </a:p>
          <a:p>
            <a:pPr>
              <a:buNone/>
            </a:pPr>
            <a:r>
              <a:rPr lang="es-ES" b="1" dirty="0" smtClean="0">
                <a:solidFill>
                  <a:srgbClr val="00B050"/>
                </a:solidFill>
              </a:rPr>
              <a:t>ella</a:t>
            </a:r>
            <a:r>
              <a:rPr lang="es-ES" b="1" dirty="0" smtClean="0"/>
              <a:t>		ellas			</a:t>
            </a:r>
            <a:r>
              <a:rPr lang="es-ES" b="1" dirty="0" smtClean="0">
                <a:solidFill>
                  <a:srgbClr val="00B050"/>
                </a:solidFill>
              </a:rPr>
              <a:t>se</a:t>
            </a:r>
            <a:r>
              <a:rPr lang="es-ES" b="1" dirty="0" smtClean="0"/>
              <a:t>		</a:t>
            </a:r>
            <a:r>
              <a:rPr lang="es-ES" b="1" dirty="0" err="1" smtClean="0"/>
              <a:t>se</a:t>
            </a:r>
            <a:endParaRPr lang="es-ES" b="1" dirty="0" smtClean="0"/>
          </a:p>
          <a:p>
            <a:pPr>
              <a:buNone/>
            </a:pPr>
            <a:r>
              <a:rPr lang="es-ES" b="1" dirty="0" smtClean="0">
                <a:solidFill>
                  <a:srgbClr val="00B050"/>
                </a:solidFill>
              </a:rPr>
              <a:t>Ud.</a:t>
            </a:r>
            <a:r>
              <a:rPr lang="es-ES" b="1" dirty="0" smtClean="0"/>
              <a:t>		Uds.</a:t>
            </a:r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419894" y="4456906"/>
            <a:ext cx="32766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81000" y="3505200"/>
            <a:ext cx="36576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04800" y="4343400"/>
            <a:ext cx="37338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5400000">
            <a:off x="4839494" y="4456906"/>
            <a:ext cx="34290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8200" y="3505200"/>
            <a:ext cx="38100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648200" y="4343400"/>
            <a:ext cx="38100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19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</a:t>
            </a:r>
            <a:r>
              <a:rPr lang="es-MX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s-MX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conjugate</a:t>
            </a:r>
            <a:r>
              <a:rPr lang="es-MX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s-MX" b="1" u="sng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one</a:t>
            </a:r>
            <a:r>
              <a:rPr lang="es-MX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s-MX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refelexive</a:t>
            </a:r>
            <a:r>
              <a:rPr lang="es-MX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s-MX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verb</a:t>
            </a:r>
            <a:r>
              <a:rPr lang="es-MX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in a </a:t>
            </a:r>
            <a:r>
              <a:rPr lang="es-MX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sentence</a:t>
            </a:r>
            <a:r>
              <a:rPr lang="es-MX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s-MX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follow</a:t>
            </a:r>
            <a:r>
              <a:rPr lang="es-MX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s-MX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these</a:t>
            </a:r>
            <a:r>
              <a:rPr lang="es-MX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s-MX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steps</a:t>
            </a:r>
            <a:r>
              <a:rPr lang="es-MX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en-US" dirty="0" smtClean="0"/>
          </a:p>
        </p:txBody>
      </p:sp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>
          <a:xfrm>
            <a:off x="0" y="1524000"/>
            <a:ext cx="8915400" cy="5334000"/>
          </a:xfrm>
        </p:spPr>
        <p:txBody>
          <a:bodyPr>
            <a:normAutofit fontScale="92500"/>
          </a:bodyPr>
          <a:lstStyle/>
          <a:p>
            <a:pPr eaLnBrk="1" hangingPunct="1">
              <a:buFontTx/>
              <a:buNone/>
            </a:pPr>
            <a:r>
              <a:rPr lang="es-MX" dirty="0" smtClean="0">
                <a:latin typeface="Arial Black" pitchFamily="34" charset="0"/>
              </a:rPr>
              <a:t>1.) Ignore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“se” </a:t>
            </a:r>
            <a:r>
              <a:rPr lang="es-MX" dirty="0" err="1" smtClean="0">
                <a:latin typeface="Arial Black" pitchFamily="34" charset="0"/>
              </a:rPr>
              <a:t>or</a:t>
            </a:r>
            <a:r>
              <a:rPr lang="es-MX" dirty="0" smtClean="0">
                <a:latin typeface="Arial Black" pitchFamily="34" charset="0"/>
              </a:rPr>
              <a:t> in </a:t>
            </a:r>
            <a:r>
              <a:rPr lang="es-MX" dirty="0" err="1" smtClean="0">
                <a:latin typeface="Arial Black" pitchFamily="34" charset="0"/>
              </a:rPr>
              <a:t>your</a:t>
            </a:r>
            <a:r>
              <a:rPr lang="es-MX" dirty="0" smtClean="0">
                <a:latin typeface="Arial Black" pitchFamily="34" charset="0"/>
              </a:rPr>
              <a:t> head </a:t>
            </a:r>
            <a:r>
              <a:rPr lang="es-MX" dirty="0" err="1" smtClean="0">
                <a:latin typeface="Arial Black" pitchFamily="34" charset="0"/>
              </a:rPr>
              <a:t>take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“se” off of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</a:t>
            </a:r>
            <a:r>
              <a:rPr lang="es-MX" dirty="0" smtClean="0">
                <a:latin typeface="Arial Black" pitchFamily="34" charset="0"/>
              </a:rPr>
              <a:t>. </a:t>
            </a:r>
          </a:p>
          <a:p>
            <a:pPr eaLnBrk="1" hangingPunct="1">
              <a:buFontTx/>
              <a:buNone/>
            </a:pP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Llamar</a:t>
            </a:r>
            <a:r>
              <a:rPr lang="es-MX" u="sng" dirty="0" smtClean="0">
                <a:solidFill>
                  <a:srgbClr val="FF0000"/>
                </a:solidFill>
                <a:latin typeface="Arial Black" pitchFamily="34" charset="0"/>
              </a:rPr>
              <a:t>se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goes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to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llamar</a:t>
            </a:r>
          </a:p>
          <a:p>
            <a:pPr eaLnBrk="1" hangingPunct="1">
              <a:buFontTx/>
              <a:buNone/>
            </a:pPr>
            <a:r>
              <a:rPr lang="es-MX" dirty="0" smtClean="0">
                <a:latin typeface="Arial Black" pitchFamily="34" charset="0"/>
              </a:rPr>
              <a:t>2.) </a:t>
            </a:r>
            <a:r>
              <a:rPr lang="es-MX" dirty="0" err="1" smtClean="0">
                <a:latin typeface="Arial Black" pitchFamily="34" charset="0"/>
              </a:rPr>
              <a:t>find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subject</a:t>
            </a:r>
            <a:r>
              <a:rPr lang="es-MX" dirty="0" smtClean="0">
                <a:latin typeface="Arial Black" pitchFamily="34" charset="0"/>
              </a:rPr>
              <a:t> (</a:t>
            </a:r>
            <a:r>
              <a:rPr lang="es-MX" dirty="0" err="1" smtClean="0">
                <a:latin typeface="Arial Black" pitchFamily="34" charset="0"/>
              </a:rPr>
              <a:t>who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is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doing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action</a:t>
            </a:r>
            <a:r>
              <a:rPr lang="es-MX" dirty="0" smtClean="0">
                <a:latin typeface="Arial Black" pitchFamily="34" charset="0"/>
              </a:rPr>
              <a:t>).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Yo</a:t>
            </a:r>
          </a:p>
          <a:p>
            <a:pPr eaLnBrk="1" hangingPunct="1">
              <a:buFontTx/>
              <a:buNone/>
            </a:pPr>
            <a:r>
              <a:rPr lang="es-MX" dirty="0" smtClean="0">
                <a:latin typeface="Arial Black" pitchFamily="34" charset="0"/>
              </a:rPr>
              <a:t>3.) </a:t>
            </a:r>
            <a:r>
              <a:rPr lang="es-MX" dirty="0" err="1" smtClean="0">
                <a:latin typeface="Arial Black" pitchFamily="34" charset="0"/>
              </a:rPr>
              <a:t>find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refelexive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pronoun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to</a:t>
            </a:r>
            <a:r>
              <a:rPr lang="es-MX" dirty="0" smtClean="0">
                <a:latin typeface="Arial Black" pitchFamily="34" charset="0"/>
              </a:rPr>
              <a:t> match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subject</a:t>
            </a:r>
            <a:r>
              <a:rPr lang="es-MX" dirty="0" smtClean="0">
                <a:latin typeface="Arial Black" pitchFamily="34" charset="0"/>
              </a:rPr>
              <a:t> 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me</a:t>
            </a:r>
          </a:p>
          <a:p>
            <a:pPr eaLnBrk="1" hangingPunct="1">
              <a:buFontTx/>
              <a:buNone/>
            </a:pPr>
            <a:r>
              <a:rPr lang="es-MX" dirty="0" smtClean="0">
                <a:latin typeface="Arial Black" pitchFamily="34" charset="0"/>
              </a:rPr>
              <a:t>4.) </a:t>
            </a:r>
            <a:r>
              <a:rPr lang="es-MX" dirty="0" err="1" smtClean="0">
                <a:latin typeface="Arial Black" pitchFamily="34" charset="0"/>
              </a:rPr>
              <a:t>conjugate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your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</a:t>
            </a:r>
            <a:r>
              <a:rPr lang="es-MX" dirty="0" smtClean="0">
                <a:latin typeface="Arial Black" pitchFamily="34" charset="0"/>
              </a:rPr>
              <a:t> as </a:t>
            </a:r>
            <a:r>
              <a:rPr lang="es-MX" dirty="0" err="1" smtClean="0">
                <a:latin typeface="Arial Black" pitchFamily="34" charset="0"/>
              </a:rPr>
              <a:t>you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usually</a:t>
            </a:r>
            <a:r>
              <a:rPr lang="es-MX" dirty="0" smtClean="0">
                <a:latin typeface="Arial Black" pitchFamily="34" charset="0"/>
              </a:rPr>
              <a:t> do *</a:t>
            </a:r>
            <a:r>
              <a:rPr lang="es-MX" dirty="0" err="1" smtClean="0">
                <a:latin typeface="Arial Black" pitchFamily="34" charset="0"/>
              </a:rPr>
              <a:t>Take</a:t>
            </a:r>
            <a:r>
              <a:rPr lang="es-MX" dirty="0" smtClean="0">
                <a:latin typeface="Arial Black" pitchFamily="34" charset="0"/>
              </a:rPr>
              <a:t> off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last</a:t>
            </a:r>
            <a:r>
              <a:rPr lang="es-MX" dirty="0" smtClean="0">
                <a:latin typeface="Arial Black" pitchFamily="34" charset="0"/>
              </a:rPr>
              <a:t> 2 </a:t>
            </a:r>
            <a:r>
              <a:rPr lang="es-MX" dirty="0" err="1" smtClean="0">
                <a:latin typeface="Arial Black" pitchFamily="34" charset="0"/>
              </a:rPr>
              <a:t>letters</a:t>
            </a:r>
            <a:r>
              <a:rPr lang="es-MX" dirty="0" smtClean="0">
                <a:latin typeface="Arial Black" pitchFamily="34" charset="0"/>
              </a:rPr>
              <a:t> and </a:t>
            </a:r>
            <a:r>
              <a:rPr lang="es-MX" dirty="0" err="1" smtClean="0">
                <a:latin typeface="Arial Black" pitchFamily="34" charset="0"/>
              </a:rPr>
              <a:t>then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add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appropriate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ending</a:t>
            </a:r>
            <a:r>
              <a:rPr lang="es-MX" dirty="0" smtClean="0">
                <a:latin typeface="Arial Black" pitchFamily="34" charset="0"/>
              </a:rPr>
              <a:t>. 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llamo</a:t>
            </a:r>
          </a:p>
          <a:p>
            <a:pPr eaLnBrk="1" hangingPunct="1">
              <a:buFontTx/>
              <a:buNone/>
            </a:pPr>
            <a:r>
              <a:rPr lang="es-MX" dirty="0" smtClean="0">
                <a:latin typeface="Arial Black" pitchFamily="34" charset="0"/>
              </a:rPr>
              <a:t>5.) </a:t>
            </a:r>
            <a:r>
              <a:rPr lang="es-MX" dirty="0" err="1" smtClean="0">
                <a:latin typeface="Arial Black" pitchFamily="34" charset="0"/>
              </a:rPr>
              <a:t>Put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it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together</a:t>
            </a:r>
            <a:r>
              <a:rPr lang="es-MX" dirty="0" smtClean="0">
                <a:latin typeface="Arial Black" pitchFamily="34" charset="0"/>
              </a:rPr>
              <a:t>.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(Yo) Me llamo.</a:t>
            </a:r>
            <a:endParaRPr lang="en-US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89916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Example </a:t>
            </a:r>
            <a:r>
              <a:rPr lang="en-US" sz="3600" dirty="0" smtClean="0"/>
              <a:t>in Spanish of </a:t>
            </a:r>
            <a:r>
              <a:rPr lang="en-US" sz="3600" dirty="0" smtClean="0"/>
              <a:t>reflexive with one verb.</a:t>
            </a:r>
            <a:endParaRPr lang="en-US" sz="49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0070C0"/>
                </a:solidFill>
              </a:rPr>
              <a:t>Samuel </a:t>
            </a:r>
            <a:r>
              <a:rPr lang="en-US" sz="4400" b="1" dirty="0" smtClean="0">
                <a:solidFill>
                  <a:srgbClr val="FF0000"/>
                </a:solidFill>
              </a:rPr>
              <a:t>se</a:t>
            </a:r>
            <a:r>
              <a:rPr lang="en-US" sz="4400" b="1" dirty="0" smtClean="0">
                <a:solidFill>
                  <a:srgbClr val="0070C0"/>
                </a:solidFill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</a:rPr>
              <a:t>ba</a:t>
            </a:r>
            <a:r>
              <a:rPr lang="es-MX" sz="4400" b="1" dirty="0" err="1" smtClean="0">
                <a:solidFill>
                  <a:srgbClr val="0070C0"/>
                </a:solidFill>
              </a:rPr>
              <a:t>ña</a:t>
            </a:r>
            <a:r>
              <a:rPr lang="es-MX" sz="4400" b="1" dirty="0" smtClean="0">
                <a:solidFill>
                  <a:srgbClr val="0070C0"/>
                </a:solidFill>
              </a:rPr>
              <a:t>.</a:t>
            </a:r>
            <a:endParaRPr lang="en-US" sz="4400" b="1" dirty="0" smtClean="0">
              <a:solidFill>
                <a:srgbClr val="0070C0"/>
              </a:solidFill>
            </a:endParaRPr>
          </a:p>
          <a:p>
            <a:r>
              <a:rPr lang="en-US" sz="4400" b="1" dirty="0" smtClean="0"/>
              <a:t>Samuel bathes himself.</a:t>
            </a:r>
          </a:p>
          <a:p>
            <a:pPr>
              <a:buNone/>
            </a:pPr>
            <a:endParaRPr lang="en-US" sz="4400" b="1" dirty="0"/>
          </a:p>
        </p:txBody>
      </p:sp>
      <p:pic>
        <p:nvPicPr>
          <p:cNvPr id="1027" name="Picture 3" descr="C:\Users\Jen\AppData\Local\Microsoft\Windows\Temporary Internet Files\Content.IE5\H3ZKQW09\MC90039105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3886200"/>
            <a:ext cx="2667000" cy="251324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" y="152400"/>
            <a:ext cx="89154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daily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Practice</a:t>
            </a:r>
            <a:r>
              <a:rPr lang="es-MX" dirty="0" smtClean="0"/>
              <a:t> </a:t>
            </a:r>
            <a:r>
              <a:rPr lang="es-MX" dirty="0" err="1" smtClean="0"/>
              <a:t>with</a:t>
            </a:r>
            <a:r>
              <a:rPr lang="es-MX" dirty="0" smtClean="0"/>
              <a:t> </a:t>
            </a:r>
            <a:r>
              <a:rPr lang="es-MX" u="sng" dirty="0" err="1" smtClean="0"/>
              <a:t>one</a:t>
            </a:r>
            <a:r>
              <a:rPr lang="es-MX" dirty="0" smtClean="0"/>
              <a:t> </a:t>
            </a:r>
            <a:r>
              <a:rPr lang="es-MX" dirty="0" err="1" smtClean="0"/>
              <a:t>reflexive</a:t>
            </a:r>
            <a:r>
              <a:rPr lang="es-MX" dirty="0" smtClean="0"/>
              <a:t> </a:t>
            </a:r>
            <a:r>
              <a:rPr lang="es-MX" dirty="0" err="1" smtClean="0"/>
              <a:t>verb</a:t>
            </a:r>
            <a:r>
              <a:rPr lang="es-MX" dirty="0" smtClean="0"/>
              <a:t>.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200" b="1" dirty="0" smtClean="0"/>
              <a:t>Conjugate the reflexive verbs on the next slide to the present tense. 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>
            <a:normAutofit/>
          </a:bodyPr>
          <a:lstStyle/>
          <a:p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52400"/>
            <a:ext cx="85344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daily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r>
              <a:rPr lang="es-MX" sz="3200" b="1" dirty="0" smtClean="0"/>
              <a:t>  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85800"/>
            <a:ext cx="9144000" cy="54784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s-MX" sz="3200" b="1" dirty="0" err="1" smtClean="0">
                <a:solidFill>
                  <a:srgbClr val="FFFF00"/>
                </a:solidFill>
              </a:rPr>
              <a:t>Conjugate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the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verbs</a:t>
            </a:r>
            <a:r>
              <a:rPr lang="es-MX" sz="3200" b="1" dirty="0" smtClean="0">
                <a:solidFill>
                  <a:srgbClr val="FFFF00"/>
                </a:solidFill>
              </a:rPr>
              <a:t> in </a:t>
            </a:r>
            <a:r>
              <a:rPr lang="es-MX" sz="3200" b="1" dirty="0" err="1" smtClean="0">
                <a:solidFill>
                  <a:srgbClr val="FFFF00"/>
                </a:solidFill>
              </a:rPr>
              <a:t>the</a:t>
            </a:r>
            <a:r>
              <a:rPr lang="es-MX" sz="3200" b="1" dirty="0" smtClean="0">
                <a:solidFill>
                  <a:srgbClr val="FFFF00"/>
                </a:solidFill>
              </a:rPr>
              <a:t> </a:t>
            </a:r>
            <a:r>
              <a:rPr lang="es-MX" sz="3200" b="1" dirty="0" err="1" smtClean="0">
                <a:solidFill>
                  <a:srgbClr val="FFFF00"/>
                </a:solidFill>
              </a:rPr>
              <a:t>present</a:t>
            </a:r>
            <a:r>
              <a:rPr lang="es-MX" sz="3200" b="1" dirty="0" smtClean="0">
                <a:solidFill>
                  <a:srgbClr val="FFFF00"/>
                </a:solidFill>
              </a:rPr>
              <a:t> tense.</a:t>
            </a:r>
          </a:p>
          <a:p>
            <a:pPr lvl="0"/>
            <a:r>
              <a:rPr lang="es-MX" sz="4000" b="1" dirty="0" smtClean="0"/>
              <a:t>1.) ellos: lavarse </a:t>
            </a:r>
          </a:p>
          <a:p>
            <a:pPr lvl="0"/>
            <a:r>
              <a:rPr lang="es-MX" sz="4000" b="1" dirty="0" smtClean="0"/>
              <a:t>2.) yo: afeitarse </a:t>
            </a:r>
          </a:p>
          <a:p>
            <a:pPr lvl="0"/>
            <a:r>
              <a:rPr lang="es-MX" sz="4000" b="1" dirty="0" smtClean="0"/>
              <a:t>3.) nosotros: acostarse</a:t>
            </a:r>
          </a:p>
          <a:p>
            <a:pPr lvl="0"/>
            <a:r>
              <a:rPr lang="es-MX" sz="4000" b="1" dirty="0" smtClean="0"/>
              <a:t>4.) tú: bañarse</a:t>
            </a:r>
          </a:p>
          <a:p>
            <a:pPr lvl="0"/>
            <a:r>
              <a:rPr lang="es-MX" sz="4000" b="1" dirty="0" smtClean="0"/>
              <a:t>5.) Uds.: levantarse</a:t>
            </a:r>
          </a:p>
          <a:p>
            <a:pPr lvl="0"/>
            <a:r>
              <a:rPr lang="es-MX" sz="4000" b="1" dirty="0" smtClean="0"/>
              <a:t>6.) él: lavarse </a:t>
            </a:r>
          </a:p>
          <a:p>
            <a:pPr lvl="0"/>
            <a:r>
              <a:rPr lang="es-MX" sz="4000" b="1" dirty="0" smtClean="0"/>
              <a:t>7.) ella y yo: peinarse</a:t>
            </a:r>
          </a:p>
          <a:p>
            <a:pPr lvl="0"/>
            <a:r>
              <a:rPr lang="es-MX" sz="4000" b="1" dirty="0" smtClean="0"/>
              <a:t>8.) ellas: </a:t>
            </a:r>
            <a:r>
              <a:rPr lang="es-MX" sz="4000" b="1" dirty="0" err="1" smtClean="0"/>
              <a:t>maqillarse</a:t>
            </a:r>
            <a:endParaRPr lang="en-US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943600" y="12192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chemeClr val="bg1"/>
                </a:solidFill>
              </a:rPr>
              <a:t>se</a:t>
            </a:r>
            <a:r>
              <a:rPr lang="es-MX" sz="36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es-MX" sz="3600" b="1" dirty="0" smtClean="0">
                <a:solidFill>
                  <a:srgbClr val="FF0000"/>
                </a:solidFill>
              </a:rPr>
              <a:t>lav</a:t>
            </a:r>
            <a:r>
              <a:rPr lang="es-MX" sz="3600" b="1" dirty="0" smtClean="0">
                <a:solidFill>
                  <a:srgbClr val="FFFF00"/>
                </a:solidFill>
              </a:rPr>
              <a:t>an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3600" y="18288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chemeClr val="bg1"/>
                </a:solidFill>
              </a:rPr>
              <a:t>me </a:t>
            </a:r>
            <a:r>
              <a:rPr lang="es-MX" sz="3600" b="1" dirty="0" smtClean="0">
                <a:solidFill>
                  <a:srgbClr val="FF0000"/>
                </a:solidFill>
              </a:rPr>
              <a:t>afeit</a:t>
            </a:r>
            <a:r>
              <a:rPr lang="es-MX" sz="3600" b="1" dirty="0" smtClean="0">
                <a:solidFill>
                  <a:srgbClr val="FFFF00"/>
                </a:solidFill>
              </a:rPr>
              <a:t>o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7400" y="24384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chemeClr val="bg1"/>
                </a:solidFill>
              </a:rPr>
              <a:t>nos </a:t>
            </a:r>
            <a:r>
              <a:rPr lang="es-MX" sz="3600" b="1" dirty="0" smtClean="0">
                <a:solidFill>
                  <a:srgbClr val="FF0000"/>
                </a:solidFill>
              </a:rPr>
              <a:t>acost</a:t>
            </a:r>
            <a:r>
              <a:rPr lang="es-MX" sz="3600" b="1" dirty="0" smtClean="0">
                <a:solidFill>
                  <a:srgbClr val="FFFF00"/>
                </a:solidFill>
              </a:rPr>
              <a:t>amos</a:t>
            </a:r>
            <a:endParaRPr lang="en-US" sz="36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3600" y="31242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chemeClr val="bg1"/>
                </a:solidFill>
              </a:rPr>
              <a:t>te </a:t>
            </a:r>
            <a:r>
              <a:rPr lang="es-MX" sz="3600" b="1" dirty="0" smtClean="0">
                <a:solidFill>
                  <a:srgbClr val="FF0000"/>
                </a:solidFill>
              </a:rPr>
              <a:t>bañ</a:t>
            </a:r>
            <a:r>
              <a:rPr lang="es-MX" sz="3600" b="1" dirty="0" smtClean="0">
                <a:solidFill>
                  <a:srgbClr val="FFFF00"/>
                </a:solidFill>
              </a:rPr>
              <a:t>as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3600" y="37338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chemeClr val="bg1"/>
                </a:solidFill>
              </a:rPr>
              <a:t>se </a:t>
            </a:r>
            <a:r>
              <a:rPr lang="es-MX" sz="3600" b="1" dirty="0" smtClean="0">
                <a:solidFill>
                  <a:srgbClr val="FF0000"/>
                </a:solidFill>
              </a:rPr>
              <a:t>levant</a:t>
            </a:r>
            <a:r>
              <a:rPr lang="es-MX" sz="3600" b="1" dirty="0" smtClean="0">
                <a:solidFill>
                  <a:srgbClr val="FFFF00"/>
                </a:solidFill>
              </a:rPr>
              <a:t>an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9800" y="44196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chemeClr val="bg1"/>
                </a:solidFill>
              </a:rPr>
              <a:t>se </a:t>
            </a:r>
            <a:r>
              <a:rPr lang="es-MX" sz="3600" b="1" dirty="0" smtClean="0">
                <a:solidFill>
                  <a:srgbClr val="FF0000"/>
                </a:solidFill>
              </a:rPr>
              <a:t>lav</a:t>
            </a:r>
            <a:r>
              <a:rPr lang="es-MX" sz="3600" b="1" dirty="0" smtClean="0">
                <a:solidFill>
                  <a:srgbClr val="FFFF00"/>
                </a:solidFill>
              </a:rPr>
              <a:t>a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43600" y="5029200"/>
            <a:ext cx="32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 smtClean="0">
                <a:solidFill>
                  <a:schemeClr val="bg1"/>
                </a:solidFill>
              </a:rPr>
              <a:t>nos </a:t>
            </a:r>
            <a:r>
              <a:rPr lang="es-MX" sz="3200" b="1" dirty="0" smtClean="0">
                <a:solidFill>
                  <a:srgbClr val="FF0000"/>
                </a:solidFill>
              </a:rPr>
              <a:t>pein</a:t>
            </a:r>
            <a:r>
              <a:rPr lang="es-MX" sz="3200" b="1" dirty="0" smtClean="0">
                <a:solidFill>
                  <a:srgbClr val="FFFF00"/>
                </a:solidFill>
              </a:rPr>
              <a:t>amos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43600" y="55626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b="1" dirty="0" smtClean="0">
                <a:solidFill>
                  <a:schemeClr val="bg1"/>
                </a:solidFill>
              </a:rPr>
              <a:t>se </a:t>
            </a:r>
            <a:r>
              <a:rPr lang="es-MX" sz="3600" b="1" dirty="0" smtClean="0">
                <a:solidFill>
                  <a:srgbClr val="FF0000"/>
                </a:solidFill>
              </a:rPr>
              <a:t>maquill</a:t>
            </a:r>
            <a:r>
              <a:rPr lang="es-MX" sz="3600" b="1" dirty="0" smtClean="0">
                <a:solidFill>
                  <a:srgbClr val="FFFF00"/>
                </a:solidFill>
              </a:rPr>
              <a:t>an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667000" y="1447800"/>
            <a:ext cx="990600" cy="350838"/>
            <a:chOff x="4704" y="2304"/>
            <a:chExt cx="384" cy="221"/>
          </a:xfrm>
        </p:grpSpPr>
        <p:sp>
          <p:nvSpPr>
            <p:cNvPr id="16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3429000" y="5638800"/>
            <a:ext cx="838200" cy="350838"/>
            <a:chOff x="4704" y="2304"/>
            <a:chExt cx="384" cy="221"/>
          </a:xfrm>
        </p:grpSpPr>
        <p:sp>
          <p:nvSpPr>
            <p:cNvPr id="19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0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5" name="Group 9"/>
          <p:cNvGrpSpPr>
            <a:grpSpLocks/>
          </p:cNvGrpSpPr>
          <p:nvPr/>
        </p:nvGrpSpPr>
        <p:grpSpPr bwMode="auto">
          <a:xfrm>
            <a:off x="3733800" y="5029200"/>
            <a:ext cx="914400" cy="350838"/>
            <a:chOff x="4704" y="2304"/>
            <a:chExt cx="384" cy="221"/>
          </a:xfrm>
        </p:grpSpPr>
        <p:sp>
          <p:nvSpPr>
            <p:cNvPr id="22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3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8" name="Group 9"/>
          <p:cNvGrpSpPr>
            <a:grpSpLocks/>
          </p:cNvGrpSpPr>
          <p:nvPr/>
        </p:nvGrpSpPr>
        <p:grpSpPr bwMode="auto">
          <a:xfrm>
            <a:off x="2057400" y="4419600"/>
            <a:ext cx="990600" cy="350838"/>
            <a:chOff x="4704" y="2304"/>
            <a:chExt cx="384" cy="221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6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21" name="Group 9"/>
          <p:cNvGrpSpPr>
            <a:grpSpLocks/>
          </p:cNvGrpSpPr>
          <p:nvPr/>
        </p:nvGrpSpPr>
        <p:grpSpPr bwMode="auto">
          <a:xfrm>
            <a:off x="3352800" y="3886200"/>
            <a:ext cx="914400" cy="350838"/>
            <a:chOff x="4704" y="2304"/>
            <a:chExt cx="384" cy="221"/>
          </a:xfrm>
        </p:grpSpPr>
        <p:sp>
          <p:nvSpPr>
            <p:cNvPr id="28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29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24" name="Group 9"/>
          <p:cNvGrpSpPr>
            <a:grpSpLocks/>
          </p:cNvGrpSpPr>
          <p:nvPr/>
        </p:nvGrpSpPr>
        <p:grpSpPr bwMode="auto">
          <a:xfrm>
            <a:off x="2438400" y="3200400"/>
            <a:ext cx="838200" cy="350838"/>
            <a:chOff x="4704" y="2304"/>
            <a:chExt cx="384" cy="221"/>
          </a:xfrm>
        </p:grpSpPr>
        <p:sp>
          <p:nvSpPr>
            <p:cNvPr id="31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2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27" name="Group 9"/>
          <p:cNvGrpSpPr>
            <a:grpSpLocks/>
          </p:cNvGrpSpPr>
          <p:nvPr/>
        </p:nvGrpSpPr>
        <p:grpSpPr bwMode="auto">
          <a:xfrm>
            <a:off x="4114800" y="2590800"/>
            <a:ext cx="838200" cy="350838"/>
            <a:chOff x="4704" y="2304"/>
            <a:chExt cx="384" cy="221"/>
          </a:xfrm>
        </p:grpSpPr>
        <p:sp>
          <p:nvSpPr>
            <p:cNvPr id="34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5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30" name="Group 9"/>
          <p:cNvGrpSpPr>
            <a:grpSpLocks/>
          </p:cNvGrpSpPr>
          <p:nvPr/>
        </p:nvGrpSpPr>
        <p:grpSpPr bwMode="auto">
          <a:xfrm>
            <a:off x="2590800" y="1981200"/>
            <a:ext cx="762000" cy="350838"/>
            <a:chOff x="4704" y="2304"/>
            <a:chExt cx="384" cy="221"/>
          </a:xfrm>
        </p:grpSpPr>
        <p:sp>
          <p:nvSpPr>
            <p:cNvPr id="37" name="Line 7"/>
            <p:cNvSpPr>
              <a:spLocks noChangeShapeType="1"/>
            </p:cNvSpPr>
            <p:nvPr/>
          </p:nvSpPr>
          <p:spPr bwMode="auto">
            <a:xfrm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8" name="Line 8"/>
            <p:cNvSpPr>
              <a:spLocks noChangeShapeType="1"/>
            </p:cNvSpPr>
            <p:nvPr/>
          </p:nvSpPr>
          <p:spPr bwMode="auto">
            <a:xfrm flipH="1">
              <a:off x="4704" y="2304"/>
              <a:ext cx="384" cy="22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err="1" smtClean="0">
                <a:latin typeface="Arial Black" pitchFamily="34" charset="0"/>
              </a:rPr>
              <a:t>You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7030A0"/>
                </a:solidFill>
                <a:latin typeface="Arial Black" pitchFamily="34" charset="0"/>
              </a:rPr>
              <a:t>conjugate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first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</a:t>
            </a:r>
            <a:r>
              <a:rPr lang="es-MX" dirty="0" smtClean="0">
                <a:latin typeface="Arial Black" pitchFamily="34" charset="0"/>
              </a:rPr>
              <a:t> and </a:t>
            </a:r>
            <a:r>
              <a:rPr lang="es-MX" dirty="0" err="1" smtClean="0">
                <a:latin typeface="Arial Black" pitchFamily="34" charset="0"/>
              </a:rPr>
              <a:t>leave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second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smtClean="0">
                <a:latin typeface="Arial Black" pitchFamily="34" charset="0"/>
              </a:rPr>
              <a:t>in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infinitive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form</a:t>
            </a:r>
            <a:r>
              <a:rPr lang="es-MX" dirty="0" smtClean="0">
                <a:latin typeface="Arial Black" pitchFamily="34" charset="0"/>
              </a:rPr>
              <a:t> (</a:t>
            </a:r>
            <a:r>
              <a:rPr lang="es-MX" dirty="0" err="1" smtClean="0">
                <a:latin typeface="Arial Black" pitchFamily="34" charset="0"/>
              </a:rPr>
              <a:t>ends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with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letter</a:t>
            </a:r>
            <a:r>
              <a:rPr lang="es-MX" dirty="0" smtClean="0">
                <a:latin typeface="Arial Black" pitchFamily="34" charset="0"/>
              </a:rPr>
              <a:t> -r) </a:t>
            </a:r>
            <a:r>
              <a:rPr lang="es-MX" dirty="0" err="1" smtClean="0">
                <a:latin typeface="Arial Black" pitchFamily="34" charset="0"/>
              </a:rPr>
              <a:t>when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two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verbs</a:t>
            </a:r>
            <a:r>
              <a:rPr lang="es-MX" dirty="0" smtClean="0">
                <a:latin typeface="Arial Black" pitchFamily="34" charset="0"/>
              </a:rPr>
              <a:t> are </a:t>
            </a:r>
            <a:r>
              <a:rPr lang="es-MX" dirty="0" err="1" smtClean="0">
                <a:latin typeface="Arial Black" pitchFamily="34" charset="0"/>
              </a:rPr>
              <a:t>immediately</a:t>
            </a:r>
            <a:r>
              <a:rPr lang="es-MX" dirty="0" smtClean="0">
                <a:latin typeface="Arial Black" pitchFamily="34" charset="0"/>
              </a:rPr>
              <a:t> back </a:t>
            </a:r>
            <a:r>
              <a:rPr lang="es-MX" dirty="0" err="1" smtClean="0">
                <a:latin typeface="Arial Black" pitchFamily="34" charset="0"/>
              </a:rPr>
              <a:t>to</a:t>
            </a:r>
            <a:r>
              <a:rPr lang="es-MX" dirty="0" smtClean="0">
                <a:latin typeface="Arial Black" pitchFamily="34" charset="0"/>
              </a:rPr>
              <a:t> back.</a:t>
            </a:r>
          </a:p>
          <a:p>
            <a:endParaRPr lang="es-MX" dirty="0" smtClean="0">
              <a:latin typeface="Arial Black" pitchFamily="34" charset="0"/>
            </a:endParaRPr>
          </a:p>
          <a:p>
            <a:r>
              <a:rPr lang="es-MX" dirty="0" smtClean="0">
                <a:latin typeface="Arial Black" pitchFamily="34" charset="0"/>
              </a:rPr>
              <a:t>Ejemplo…</a:t>
            </a:r>
            <a:r>
              <a:rPr lang="es-MX" dirty="0" smtClean="0">
                <a:solidFill>
                  <a:srgbClr val="7030A0"/>
                </a:solidFill>
                <a:latin typeface="Arial Black" pitchFamily="34" charset="0"/>
              </a:rPr>
              <a:t>Quiero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hacer</a:t>
            </a:r>
            <a:r>
              <a:rPr lang="es-MX" dirty="0" smtClean="0">
                <a:latin typeface="Arial Black" pitchFamily="34" charset="0"/>
              </a:rPr>
              <a:t> la tarea. </a:t>
            </a:r>
          </a:p>
          <a:p>
            <a:r>
              <a:rPr lang="es-MX" dirty="0" smtClean="0">
                <a:latin typeface="Arial Black" pitchFamily="34" charset="0"/>
              </a:rPr>
              <a:t>(I </a:t>
            </a:r>
            <a:r>
              <a:rPr lang="es-MX" dirty="0" err="1" smtClean="0">
                <a:latin typeface="Arial Black" pitchFamily="34" charset="0"/>
              </a:rPr>
              <a:t>want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to</a:t>
            </a:r>
            <a:r>
              <a:rPr lang="es-MX" dirty="0" smtClean="0">
                <a:latin typeface="Arial Black" pitchFamily="34" charset="0"/>
              </a:rPr>
              <a:t> do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homework</a:t>
            </a:r>
            <a:r>
              <a:rPr lang="es-MX" dirty="0" smtClean="0">
                <a:latin typeface="Arial Black" pitchFamily="34" charset="0"/>
              </a:rPr>
              <a:t>.)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err="1" smtClean="0"/>
              <a:t>Connecting</a:t>
            </a:r>
            <a:r>
              <a:rPr lang="es-MX" dirty="0" smtClean="0"/>
              <a:t> </a:t>
            </a:r>
            <a:r>
              <a:rPr lang="es-MX" dirty="0" err="1" smtClean="0"/>
              <a:t>to</a:t>
            </a:r>
            <a:r>
              <a:rPr lang="es-MX" dirty="0" smtClean="0"/>
              <a:t> prior </a:t>
            </a:r>
            <a:r>
              <a:rPr lang="es-MX" dirty="0" err="1" smtClean="0"/>
              <a:t>learning</a:t>
            </a:r>
            <a:r>
              <a:rPr lang="es-MX" dirty="0" smtClean="0"/>
              <a:t> </a:t>
            </a:r>
            <a:br>
              <a:rPr lang="es-MX" dirty="0" smtClean="0"/>
            </a:br>
            <a:r>
              <a:rPr lang="es-MX" dirty="0" err="1" smtClean="0"/>
              <a:t>Reviewing</a:t>
            </a:r>
            <a:r>
              <a:rPr lang="es-MX" dirty="0" smtClean="0"/>
              <a:t> </a:t>
            </a:r>
            <a:r>
              <a:rPr lang="es-MX" dirty="0" err="1" smtClean="0"/>
              <a:t>double</a:t>
            </a:r>
            <a:r>
              <a:rPr lang="es-MX" dirty="0" smtClean="0"/>
              <a:t> </a:t>
            </a:r>
            <a:r>
              <a:rPr lang="es-MX" dirty="0" err="1" smtClean="0"/>
              <a:t>verb</a:t>
            </a:r>
            <a:r>
              <a:rPr lang="es-MX" dirty="0" smtClean="0"/>
              <a:t> </a:t>
            </a:r>
            <a:r>
              <a:rPr lang="es-MX" dirty="0" err="1" smtClean="0"/>
              <a:t>sentences</a:t>
            </a:r>
            <a:endParaRPr lang="en-US" dirty="0"/>
          </a:p>
        </p:txBody>
      </p:sp>
      <p:pic>
        <p:nvPicPr>
          <p:cNvPr id="1026" name="Picture 2" descr="C:\Users\Jen\AppData\Local\Microsoft\Windows\Temporary Internet Files\Content.IE5\H3ZKQW09\MC90002993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02575" y="3200400"/>
            <a:ext cx="1341425" cy="170261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Connecting to prior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1"/>
            <a:ext cx="7620000" cy="4953000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You have already used one reflexive verb in this course. 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Remember “</a:t>
            </a:r>
            <a:r>
              <a:rPr lang="en-US" b="1" i="1" dirty="0" smtClean="0">
                <a:solidFill>
                  <a:srgbClr val="00B0F0"/>
                </a:solidFill>
              </a:rPr>
              <a:t>Me </a:t>
            </a:r>
            <a:r>
              <a:rPr lang="en-US" b="1" i="1" dirty="0" err="1" smtClean="0">
                <a:solidFill>
                  <a:srgbClr val="00B0F0"/>
                </a:solidFill>
              </a:rPr>
              <a:t>llamo</a:t>
            </a:r>
            <a:r>
              <a:rPr lang="en-US" b="1" dirty="0" smtClean="0">
                <a:solidFill>
                  <a:srgbClr val="0070C0"/>
                </a:solidFill>
              </a:rPr>
              <a:t>…”  to tell your name?   It literally means “</a:t>
            </a:r>
            <a:r>
              <a:rPr lang="en-US" b="1" dirty="0" smtClean="0">
                <a:solidFill>
                  <a:srgbClr val="00B0F0"/>
                </a:solidFill>
              </a:rPr>
              <a:t>I call myself…</a:t>
            </a:r>
            <a:r>
              <a:rPr lang="en-US" b="1" dirty="0" smtClean="0">
                <a:solidFill>
                  <a:srgbClr val="0070C0"/>
                </a:solidFill>
              </a:rPr>
              <a:t>”.  </a:t>
            </a:r>
          </a:p>
          <a:p>
            <a:endParaRPr lang="en-US" b="1" dirty="0" smtClean="0"/>
          </a:p>
          <a:p>
            <a:r>
              <a:rPr lang="en-US" b="1" dirty="0" smtClean="0"/>
              <a:t>If you call yourself a particular name it is a reflexive action.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If you call someone on the phone it is not a reflexive action.  </a:t>
            </a:r>
          </a:p>
        </p:txBody>
      </p:sp>
      <p:pic>
        <p:nvPicPr>
          <p:cNvPr id="1026" name="Picture 2" descr="C:\Users\Jen\AppData\Local\Microsoft\Windows\Temporary Internet Files\Content.IE5\80YAJGBV\MC90015600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4495800"/>
            <a:ext cx="1698041" cy="1785823"/>
          </a:xfrm>
          <a:prstGeom prst="rect">
            <a:avLst/>
          </a:prstGeom>
          <a:noFill/>
        </p:spPr>
      </p:pic>
      <p:sp>
        <p:nvSpPr>
          <p:cNvPr id="5" name="Oval Callout 4"/>
          <p:cNvSpPr/>
          <p:nvPr/>
        </p:nvSpPr>
        <p:spPr>
          <a:xfrm>
            <a:off x="7543800" y="2286000"/>
            <a:ext cx="1600200" cy="20574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772400" y="2362200"/>
            <a:ext cx="1219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 smtClean="0"/>
              <a:t>Me llamo Juan. Mucho gusto.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>
                <a:solidFill>
                  <a:srgbClr val="0070C0"/>
                </a:solidFill>
              </a:rPr>
              <a:t>ir+a+infinitivo</a:t>
            </a:r>
            <a:r>
              <a:rPr lang="en-US" b="1" dirty="0" smtClean="0"/>
              <a:t> *going to do…</a:t>
            </a:r>
          </a:p>
          <a:p>
            <a:r>
              <a:rPr lang="es-MX" sz="3200" b="1" dirty="0" smtClean="0">
                <a:solidFill>
                  <a:srgbClr val="0070C0"/>
                </a:solidFill>
              </a:rPr>
              <a:t>pensar</a:t>
            </a:r>
            <a:r>
              <a:rPr lang="en-US" sz="3200" b="1" dirty="0" smtClean="0">
                <a:solidFill>
                  <a:srgbClr val="0070C0"/>
                </a:solidFill>
              </a:rPr>
              <a:t>+</a:t>
            </a:r>
            <a:r>
              <a:rPr lang="en-US" sz="3200" b="1" dirty="0" err="1" smtClean="0">
                <a:solidFill>
                  <a:srgbClr val="0070C0"/>
                </a:solidFill>
              </a:rPr>
              <a:t>infintivo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smtClean="0"/>
              <a:t>*to intend, plan to do…</a:t>
            </a:r>
          </a:p>
          <a:p>
            <a:r>
              <a:rPr lang="en-US" sz="3200" b="1" dirty="0" err="1" smtClean="0">
                <a:solidFill>
                  <a:srgbClr val="0070C0"/>
                </a:solidFill>
              </a:rPr>
              <a:t>necesitar+infinitivo</a:t>
            </a:r>
            <a:r>
              <a:rPr lang="en-US" sz="3200" b="1" dirty="0" smtClean="0"/>
              <a:t> </a:t>
            </a:r>
            <a:r>
              <a:rPr lang="en-US" sz="3200" b="1" dirty="0" smtClean="0"/>
              <a:t>*to need to do…</a:t>
            </a:r>
          </a:p>
          <a:p>
            <a:r>
              <a:rPr lang="en-US" sz="3200" b="1" dirty="0" err="1" smtClean="0">
                <a:solidFill>
                  <a:srgbClr val="0070C0"/>
                </a:solidFill>
              </a:rPr>
              <a:t>querer+infinitivo</a:t>
            </a:r>
            <a:r>
              <a:rPr lang="en-US" sz="3200" b="1" dirty="0" smtClean="0"/>
              <a:t> *to want to do…</a:t>
            </a:r>
          </a:p>
          <a:p>
            <a:r>
              <a:rPr lang="en-US" sz="3200" b="1" dirty="0" err="1" smtClean="0">
                <a:solidFill>
                  <a:srgbClr val="0070C0"/>
                </a:solidFill>
              </a:rPr>
              <a:t>deber+infinitivo</a:t>
            </a:r>
            <a:r>
              <a:rPr lang="en-US" sz="3200" b="1" dirty="0" smtClean="0"/>
              <a:t> *should do</a:t>
            </a:r>
            <a:r>
              <a:rPr lang="en-US" sz="3200" b="1" dirty="0" smtClean="0"/>
              <a:t>…</a:t>
            </a:r>
          </a:p>
          <a:p>
            <a:r>
              <a:rPr lang="en-US" b="1" dirty="0" err="1" smtClean="0">
                <a:solidFill>
                  <a:srgbClr val="0070C0"/>
                </a:solidFill>
              </a:rPr>
              <a:t>tener+que+infinitivo</a:t>
            </a:r>
            <a:r>
              <a:rPr lang="en-US" b="1" dirty="0" smtClean="0"/>
              <a:t> *have to do…</a:t>
            </a:r>
            <a:endParaRPr lang="en-US" sz="32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err="1" smtClean="0"/>
              <a:t>Some</a:t>
            </a:r>
            <a:r>
              <a:rPr lang="es-MX" dirty="0" smtClean="0"/>
              <a:t> </a:t>
            </a:r>
            <a:r>
              <a:rPr lang="es-MX" dirty="0" err="1" smtClean="0"/>
              <a:t>common</a:t>
            </a:r>
            <a:r>
              <a:rPr lang="es-MX" dirty="0" smtClean="0"/>
              <a:t> </a:t>
            </a:r>
            <a:r>
              <a:rPr lang="es-MX" dirty="0" err="1" smtClean="0"/>
              <a:t>double</a:t>
            </a:r>
            <a:r>
              <a:rPr lang="es-MX" dirty="0" smtClean="0"/>
              <a:t> </a:t>
            </a:r>
            <a:r>
              <a:rPr lang="es-MX" dirty="0" err="1" smtClean="0"/>
              <a:t>verb</a:t>
            </a:r>
            <a:r>
              <a:rPr lang="es-MX" dirty="0" smtClean="0"/>
              <a:t> </a:t>
            </a:r>
            <a:r>
              <a:rPr lang="es-MX" dirty="0" err="1" smtClean="0"/>
              <a:t>sentences</a:t>
            </a:r>
            <a:r>
              <a:rPr lang="es-MX" dirty="0" smtClean="0"/>
              <a:t> </a:t>
            </a:r>
            <a:r>
              <a:rPr lang="es-MX" dirty="0" smtClean="0"/>
              <a:t>are…</a:t>
            </a:r>
            <a:endParaRPr lang="en-US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75191"/>
            <a:ext cx="8686800" cy="4625609"/>
          </a:xfrm>
        </p:spPr>
        <p:txBody>
          <a:bodyPr>
            <a:normAutofit fontScale="92500" lnSpcReduction="20000"/>
          </a:bodyPr>
          <a:lstStyle/>
          <a:p>
            <a:endParaRPr lang="es-MX" dirty="0" smtClean="0"/>
          </a:p>
          <a:p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first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is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7030A0"/>
                </a:solidFill>
                <a:latin typeface="Arial Black" pitchFamily="34" charset="0"/>
              </a:rPr>
              <a:t>conjugated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according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to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subject</a:t>
            </a:r>
            <a:r>
              <a:rPr lang="es-MX" dirty="0" smtClean="0">
                <a:latin typeface="Arial Black" pitchFamily="34" charset="0"/>
              </a:rPr>
              <a:t>.</a:t>
            </a:r>
          </a:p>
          <a:p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second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is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left</a:t>
            </a:r>
            <a:r>
              <a:rPr lang="es-MX" dirty="0" smtClean="0">
                <a:latin typeface="Arial Black" pitchFamily="34" charset="0"/>
              </a:rPr>
              <a:t> in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infinitive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form</a:t>
            </a:r>
            <a:r>
              <a:rPr lang="es-MX" dirty="0" smtClean="0">
                <a:latin typeface="Arial Black" pitchFamily="34" charset="0"/>
              </a:rPr>
              <a:t>.  </a:t>
            </a:r>
          </a:p>
          <a:p>
            <a:r>
              <a:rPr lang="es-MX" dirty="0" err="1" smtClean="0">
                <a:latin typeface="Arial Black" pitchFamily="34" charset="0"/>
              </a:rPr>
              <a:t>Choose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reflexive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pronoun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according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to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subject</a:t>
            </a:r>
            <a:r>
              <a:rPr lang="es-MX" dirty="0" smtClean="0">
                <a:latin typeface="Arial Black" pitchFamily="34" charset="0"/>
              </a:rPr>
              <a:t>. </a:t>
            </a:r>
            <a:r>
              <a:rPr lang="es-MX" dirty="0" err="1" smtClean="0">
                <a:latin typeface="Arial Black" pitchFamily="34" charset="0"/>
              </a:rPr>
              <a:t>If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there</a:t>
            </a:r>
            <a:r>
              <a:rPr lang="es-MX" dirty="0" smtClean="0">
                <a:latin typeface="Arial Black" pitchFamily="34" charset="0"/>
              </a:rPr>
              <a:t> are </a:t>
            </a:r>
            <a:r>
              <a:rPr lang="es-MX" dirty="0" err="1" smtClean="0">
                <a:latin typeface="Arial Black" pitchFamily="34" charset="0"/>
              </a:rPr>
              <a:t>two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verbs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there</a:t>
            </a:r>
            <a:r>
              <a:rPr lang="es-MX" dirty="0" smtClean="0">
                <a:latin typeface="Arial Black" pitchFamily="34" charset="0"/>
              </a:rPr>
              <a:t> are </a:t>
            </a:r>
            <a:r>
              <a:rPr lang="es-MX" dirty="0" err="1" smtClean="0">
                <a:latin typeface="Arial Black" pitchFamily="34" charset="0"/>
              </a:rPr>
              <a:t>two</a:t>
            </a:r>
            <a:r>
              <a:rPr lang="es-MX" dirty="0">
                <a:latin typeface="Arial Black" pitchFamily="34" charset="0"/>
              </a:rPr>
              <a:t> </a:t>
            </a:r>
            <a:r>
              <a:rPr lang="es-MX" dirty="0" smtClean="0">
                <a:latin typeface="Arial Black" pitchFamily="34" charset="0"/>
              </a:rPr>
              <a:t>places </a:t>
            </a:r>
            <a:r>
              <a:rPr lang="es-MX" dirty="0" err="1" smtClean="0">
                <a:latin typeface="Arial Black" pitchFamily="34" charset="0"/>
              </a:rPr>
              <a:t>to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put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reflexive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pronoun</a:t>
            </a:r>
            <a:r>
              <a:rPr lang="es-MX" dirty="0" smtClean="0">
                <a:latin typeface="Arial Black" pitchFamily="34" charset="0"/>
              </a:rPr>
              <a:t>. </a:t>
            </a:r>
          </a:p>
          <a:p>
            <a:pPr>
              <a:buNone/>
            </a:pPr>
            <a:r>
              <a:rPr lang="es-MX" dirty="0">
                <a:latin typeface="Arial Black" pitchFamily="34" charset="0"/>
              </a:rPr>
              <a:t>	</a:t>
            </a:r>
            <a:r>
              <a:rPr lang="es-MX" dirty="0" smtClean="0">
                <a:solidFill>
                  <a:srgbClr val="0070C0"/>
                </a:solidFill>
                <a:latin typeface="Arial Black" pitchFamily="34" charset="0"/>
              </a:rPr>
              <a:t>1.) </a:t>
            </a:r>
            <a:r>
              <a:rPr lang="es-MX" dirty="0" err="1" smtClean="0">
                <a:solidFill>
                  <a:srgbClr val="0070C0"/>
                </a:solidFill>
                <a:latin typeface="Arial Black" pitchFamily="34" charset="0"/>
              </a:rPr>
              <a:t>before</a:t>
            </a:r>
            <a:r>
              <a:rPr lang="es-MX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0070C0"/>
                </a:solidFill>
                <a:latin typeface="Arial Black" pitchFamily="34" charset="0"/>
              </a:rPr>
              <a:t>the</a:t>
            </a:r>
            <a:r>
              <a:rPr lang="es-MX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0070C0"/>
                </a:solidFill>
                <a:latin typeface="Arial Black" pitchFamily="34" charset="0"/>
              </a:rPr>
              <a:t>conjugated</a:t>
            </a:r>
            <a:r>
              <a:rPr lang="es-MX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0070C0"/>
                </a:solidFill>
                <a:latin typeface="Arial Black" pitchFamily="34" charset="0"/>
              </a:rPr>
              <a:t>verb</a:t>
            </a:r>
            <a:endParaRPr lang="es-MX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es-MX" dirty="0">
                <a:solidFill>
                  <a:srgbClr val="0070C0"/>
                </a:solidFill>
                <a:latin typeface="Arial Black" pitchFamily="34" charset="0"/>
              </a:rPr>
              <a:t>	</a:t>
            </a:r>
            <a:r>
              <a:rPr lang="es-MX" dirty="0" smtClean="0">
                <a:solidFill>
                  <a:srgbClr val="0070C0"/>
                </a:solidFill>
                <a:latin typeface="Arial Black" pitchFamily="34" charset="0"/>
              </a:rPr>
              <a:t>2.) </a:t>
            </a:r>
            <a:r>
              <a:rPr lang="es-MX" dirty="0" err="1" smtClean="0">
                <a:solidFill>
                  <a:srgbClr val="0070C0"/>
                </a:solidFill>
                <a:latin typeface="Arial Black" pitchFamily="34" charset="0"/>
              </a:rPr>
              <a:t>immediately</a:t>
            </a:r>
            <a:r>
              <a:rPr lang="es-MX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0070C0"/>
                </a:solidFill>
                <a:latin typeface="Arial Black" pitchFamily="34" charset="0"/>
              </a:rPr>
              <a:t>attached</a:t>
            </a:r>
            <a:r>
              <a:rPr lang="es-MX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0070C0"/>
                </a:solidFill>
                <a:latin typeface="Arial Black" pitchFamily="34" charset="0"/>
              </a:rPr>
              <a:t>to</a:t>
            </a:r>
            <a:r>
              <a:rPr lang="es-MX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0070C0"/>
                </a:solidFill>
                <a:latin typeface="Arial Black" pitchFamily="34" charset="0"/>
              </a:rPr>
              <a:t>the</a:t>
            </a:r>
            <a:r>
              <a:rPr lang="es-MX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0070C0"/>
                </a:solidFill>
                <a:latin typeface="Arial Black" pitchFamily="34" charset="0"/>
              </a:rPr>
              <a:t>infinitive</a:t>
            </a:r>
            <a:r>
              <a:rPr lang="es-MX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0070C0"/>
                </a:solidFill>
                <a:latin typeface="Arial Black" pitchFamily="34" charset="0"/>
              </a:rPr>
              <a:t>verb</a:t>
            </a:r>
            <a:r>
              <a:rPr lang="es-MX" dirty="0" smtClean="0">
                <a:solidFill>
                  <a:srgbClr val="0070C0"/>
                </a:solidFill>
                <a:latin typeface="Arial Black" pitchFamily="34" charset="0"/>
              </a:rPr>
              <a:t>.  </a:t>
            </a:r>
            <a:endParaRPr lang="en-US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76400"/>
          </a:xfrm>
        </p:spPr>
        <p:txBody>
          <a:bodyPr>
            <a:normAutofit/>
          </a:bodyPr>
          <a:lstStyle/>
          <a:p>
            <a:r>
              <a:rPr lang="es-MX" dirty="0" err="1" smtClean="0"/>
              <a:t>Reflexive</a:t>
            </a:r>
            <a:r>
              <a:rPr lang="es-MX" dirty="0" smtClean="0"/>
              <a:t> </a:t>
            </a:r>
            <a:r>
              <a:rPr lang="es-MX" dirty="0" err="1" smtClean="0"/>
              <a:t>verbs</a:t>
            </a:r>
            <a:r>
              <a:rPr lang="es-MX" dirty="0" smtClean="0"/>
              <a:t> </a:t>
            </a:r>
            <a:r>
              <a:rPr lang="es-MX" dirty="0" err="1" smtClean="0"/>
              <a:t>with</a:t>
            </a:r>
            <a:r>
              <a:rPr lang="es-MX" dirty="0" smtClean="0"/>
              <a:t> </a:t>
            </a:r>
            <a:r>
              <a:rPr lang="es-MX" dirty="0" err="1" smtClean="0"/>
              <a:t>two</a:t>
            </a:r>
            <a:r>
              <a:rPr lang="es-MX" dirty="0" smtClean="0"/>
              <a:t> </a:t>
            </a:r>
            <a:r>
              <a:rPr lang="es-MX" dirty="0" err="1" smtClean="0"/>
              <a:t>verbs</a:t>
            </a:r>
            <a:r>
              <a:rPr lang="es-MX" dirty="0" smtClean="0"/>
              <a:t> in </a:t>
            </a:r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sentence</a:t>
            </a:r>
            <a:r>
              <a:rPr lang="es-MX" dirty="0" smtClean="0"/>
              <a:t>.</a:t>
            </a:r>
            <a:endParaRPr lang="en-US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s-MX" dirty="0" smtClean="0">
              <a:solidFill>
                <a:srgbClr val="0070C0"/>
              </a:solidFill>
              <a:latin typeface="Arial Black" pitchFamily="34" charset="0"/>
            </a:endParaRPr>
          </a:p>
          <a:p>
            <a:r>
              <a:rPr lang="es-MX" dirty="0" smtClean="0">
                <a:solidFill>
                  <a:srgbClr val="0070C0"/>
                </a:solidFill>
                <a:latin typeface="Arial Black" pitchFamily="34" charset="0"/>
              </a:rPr>
              <a:t>Me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smtClean="0">
                <a:solidFill>
                  <a:srgbClr val="7030A0"/>
                </a:solidFill>
                <a:latin typeface="Arial Black" pitchFamily="34" charset="0"/>
              </a:rPr>
              <a:t>voy</a:t>
            </a:r>
            <a:r>
              <a:rPr lang="es-MX" dirty="0" smtClean="0">
                <a:latin typeface="Arial Black" pitchFamily="34" charset="0"/>
              </a:rPr>
              <a:t> a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cepillar</a:t>
            </a:r>
            <a:r>
              <a:rPr lang="es-MX" dirty="0" smtClean="0">
                <a:latin typeface="Arial Black" pitchFamily="34" charset="0"/>
              </a:rPr>
              <a:t> después de comer. </a:t>
            </a:r>
          </a:p>
          <a:p>
            <a:r>
              <a:rPr lang="es-MX" dirty="0" smtClean="0">
                <a:solidFill>
                  <a:srgbClr val="7030A0"/>
                </a:solidFill>
                <a:latin typeface="Arial Black" pitchFamily="34" charset="0"/>
              </a:rPr>
              <a:t>Voy </a:t>
            </a:r>
            <a:r>
              <a:rPr lang="es-MX" dirty="0" smtClean="0">
                <a:latin typeface="Arial Black" pitchFamily="34" charset="0"/>
              </a:rPr>
              <a:t>a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cepillar</a:t>
            </a:r>
            <a:r>
              <a:rPr lang="es-MX" dirty="0" smtClean="0">
                <a:solidFill>
                  <a:srgbClr val="0070C0"/>
                </a:solidFill>
                <a:latin typeface="Arial Black" pitchFamily="34" charset="0"/>
              </a:rPr>
              <a:t>me</a:t>
            </a:r>
            <a:r>
              <a:rPr lang="es-MX" dirty="0" smtClean="0">
                <a:latin typeface="Arial Black" pitchFamily="34" charset="0"/>
              </a:rPr>
              <a:t> después de comer.</a:t>
            </a:r>
          </a:p>
          <a:p>
            <a:endParaRPr lang="es-MX" dirty="0" smtClean="0">
              <a:latin typeface="Arial Black" pitchFamily="34" charset="0"/>
            </a:endParaRPr>
          </a:p>
          <a:p>
            <a:endParaRPr lang="es-MX" dirty="0" smtClean="0">
              <a:latin typeface="Arial Black" pitchFamily="34" charset="0"/>
            </a:endParaRPr>
          </a:p>
          <a:p>
            <a:pPr>
              <a:buNone/>
            </a:pPr>
            <a:endParaRPr lang="es-MX" dirty="0" smtClean="0">
              <a:latin typeface="Arial Black" pitchFamily="34" charset="0"/>
            </a:endParaRPr>
          </a:p>
          <a:p>
            <a:endParaRPr lang="es-MX" dirty="0" smtClean="0">
              <a:latin typeface="Arial Black" pitchFamily="34" charset="0"/>
            </a:endParaRPr>
          </a:p>
          <a:p>
            <a:pPr>
              <a:buNone/>
            </a:pPr>
            <a:r>
              <a:rPr lang="en-US" dirty="0" smtClean="0">
                <a:latin typeface="Arial Black" pitchFamily="34" charset="0"/>
              </a:rPr>
              <a:t>*</a:t>
            </a:r>
            <a:r>
              <a:rPr lang="en-US" sz="2200" dirty="0" smtClean="0">
                <a:latin typeface="Arial Black" pitchFamily="34" charset="0"/>
              </a:rPr>
              <a:t>Notice the possible positions of the blue reflexive pronoun. </a:t>
            </a:r>
          </a:p>
          <a:p>
            <a:pPr>
              <a:buNone/>
            </a:pPr>
            <a:r>
              <a:rPr lang="es-MX" sz="2200" dirty="0" smtClean="0">
                <a:solidFill>
                  <a:srgbClr val="0070C0"/>
                </a:solidFill>
                <a:latin typeface="Arial Black" pitchFamily="34" charset="0"/>
              </a:rPr>
              <a:t>1</a:t>
            </a:r>
            <a:r>
              <a:rPr lang="es-MX" sz="2200" dirty="0" smtClean="0">
                <a:solidFill>
                  <a:srgbClr val="0070C0"/>
                </a:solidFill>
                <a:latin typeface="Arial Black" pitchFamily="34" charset="0"/>
              </a:rPr>
              <a:t>.) </a:t>
            </a:r>
            <a:r>
              <a:rPr lang="es-MX" sz="2200" dirty="0" err="1" smtClean="0">
                <a:solidFill>
                  <a:srgbClr val="0070C0"/>
                </a:solidFill>
                <a:latin typeface="Arial Black" pitchFamily="34" charset="0"/>
              </a:rPr>
              <a:t>before</a:t>
            </a:r>
            <a:r>
              <a:rPr lang="es-MX" sz="2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s-MX" sz="2200" dirty="0" err="1" smtClean="0">
                <a:solidFill>
                  <a:srgbClr val="0070C0"/>
                </a:solidFill>
                <a:latin typeface="Arial Black" pitchFamily="34" charset="0"/>
              </a:rPr>
              <a:t>the</a:t>
            </a:r>
            <a:r>
              <a:rPr lang="es-MX" sz="2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s-MX" sz="2200" dirty="0" err="1" smtClean="0">
                <a:solidFill>
                  <a:srgbClr val="0070C0"/>
                </a:solidFill>
                <a:latin typeface="Arial Black" pitchFamily="34" charset="0"/>
              </a:rPr>
              <a:t>conjugated</a:t>
            </a:r>
            <a:r>
              <a:rPr lang="es-MX" sz="2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s-MX" sz="2200" dirty="0" err="1" smtClean="0">
                <a:solidFill>
                  <a:srgbClr val="0070C0"/>
                </a:solidFill>
                <a:latin typeface="Arial Black" pitchFamily="34" charset="0"/>
              </a:rPr>
              <a:t>verb</a:t>
            </a:r>
            <a:endParaRPr lang="es-MX" sz="22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es-MX" sz="2200" dirty="0" smtClean="0">
                <a:solidFill>
                  <a:srgbClr val="0070C0"/>
                </a:solidFill>
                <a:latin typeface="Arial Black" pitchFamily="34" charset="0"/>
              </a:rPr>
              <a:t>2</a:t>
            </a:r>
            <a:r>
              <a:rPr lang="es-MX" sz="2200" dirty="0" smtClean="0">
                <a:solidFill>
                  <a:srgbClr val="0070C0"/>
                </a:solidFill>
                <a:latin typeface="Arial Black" pitchFamily="34" charset="0"/>
              </a:rPr>
              <a:t>.) </a:t>
            </a:r>
            <a:r>
              <a:rPr lang="es-MX" sz="2200" dirty="0" err="1" smtClean="0">
                <a:solidFill>
                  <a:srgbClr val="0070C0"/>
                </a:solidFill>
                <a:latin typeface="Arial Black" pitchFamily="34" charset="0"/>
              </a:rPr>
              <a:t>immediately</a:t>
            </a:r>
            <a:r>
              <a:rPr lang="es-MX" sz="2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s-MX" sz="2200" dirty="0" err="1" smtClean="0">
                <a:solidFill>
                  <a:srgbClr val="0070C0"/>
                </a:solidFill>
                <a:latin typeface="Arial Black" pitchFamily="34" charset="0"/>
              </a:rPr>
              <a:t>attached</a:t>
            </a:r>
            <a:r>
              <a:rPr lang="es-MX" sz="2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s-MX" sz="2200" dirty="0" err="1" smtClean="0">
                <a:solidFill>
                  <a:srgbClr val="0070C0"/>
                </a:solidFill>
                <a:latin typeface="Arial Black" pitchFamily="34" charset="0"/>
              </a:rPr>
              <a:t>to</a:t>
            </a:r>
            <a:r>
              <a:rPr lang="es-MX" sz="2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s-MX" sz="2200" dirty="0" err="1" smtClean="0">
                <a:solidFill>
                  <a:srgbClr val="0070C0"/>
                </a:solidFill>
                <a:latin typeface="Arial Black" pitchFamily="34" charset="0"/>
              </a:rPr>
              <a:t>the</a:t>
            </a:r>
            <a:r>
              <a:rPr lang="es-MX" sz="2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s-MX" sz="2200" dirty="0" err="1" smtClean="0">
                <a:solidFill>
                  <a:srgbClr val="0070C0"/>
                </a:solidFill>
                <a:latin typeface="Arial Black" pitchFamily="34" charset="0"/>
              </a:rPr>
              <a:t>infinitive</a:t>
            </a:r>
            <a:r>
              <a:rPr lang="es-MX" sz="22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es-MX" sz="2200" dirty="0" err="1" smtClean="0">
                <a:solidFill>
                  <a:srgbClr val="0070C0"/>
                </a:solidFill>
                <a:latin typeface="Arial Black" pitchFamily="34" charset="0"/>
              </a:rPr>
              <a:t>verb</a:t>
            </a:r>
            <a:r>
              <a:rPr lang="es-MX" sz="2200" dirty="0" smtClean="0">
                <a:solidFill>
                  <a:srgbClr val="0070C0"/>
                </a:solidFill>
                <a:latin typeface="Arial Black" pitchFamily="34" charset="0"/>
              </a:rPr>
              <a:t>.  </a:t>
            </a:r>
            <a:endParaRPr lang="en-US" sz="2200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>
              <a:buNone/>
            </a:pPr>
            <a:endParaRPr lang="en-US" dirty="0">
              <a:latin typeface="Arial Black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err="1" smtClean="0"/>
              <a:t>Example</a:t>
            </a:r>
            <a:r>
              <a:rPr lang="es-MX" dirty="0" smtClean="0"/>
              <a:t> of </a:t>
            </a:r>
            <a:r>
              <a:rPr lang="es-MX" dirty="0" err="1" smtClean="0"/>
              <a:t>reflexive</a:t>
            </a:r>
            <a:r>
              <a:rPr lang="es-MX" dirty="0" smtClean="0"/>
              <a:t> </a:t>
            </a:r>
            <a:r>
              <a:rPr lang="es-MX" dirty="0" err="1" smtClean="0"/>
              <a:t>pronoun</a:t>
            </a:r>
            <a:r>
              <a:rPr lang="es-MX" dirty="0" smtClean="0"/>
              <a:t> </a:t>
            </a:r>
            <a:r>
              <a:rPr lang="es-MX" dirty="0" err="1" smtClean="0"/>
              <a:t>with</a:t>
            </a:r>
            <a:r>
              <a:rPr lang="es-MX" dirty="0" smtClean="0"/>
              <a:t> </a:t>
            </a:r>
            <a:r>
              <a:rPr lang="es-MX" dirty="0" err="1" smtClean="0"/>
              <a:t>double</a:t>
            </a:r>
            <a:r>
              <a:rPr lang="es-MX" dirty="0" smtClean="0"/>
              <a:t> </a:t>
            </a:r>
            <a:r>
              <a:rPr lang="es-MX" dirty="0" err="1" smtClean="0"/>
              <a:t>verb</a:t>
            </a:r>
            <a:r>
              <a:rPr lang="es-MX" dirty="0" smtClean="0"/>
              <a:t> </a:t>
            </a:r>
            <a:r>
              <a:rPr lang="es-MX" dirty="0" err="1" smtClean="0"/>
              <a:t>sentence</a:t>
            </a:r>
            <a:r>
              <a:rPr lang="es-MX" dirty="0" smtClean="0"/>
              <a:t>.</a:t>
            </a:r>
            <a:endParaRPr lang="en-US" dirty="0"/>
          </a:p>
        </p:txBody>
      </p:sp>
      <p:pic>
        <p:nvPicPr>
          <p:cNvPr id="1027" name="Picture 3" descr="C:\Users\Jen\AppData\Local\Microsoft\Windows\Temporary Internet Files\Content.IE5\YH5HZDE3\MCj0428061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3200400"/>
            <a:ext cx="2005092" cy="1435618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Practice</a:t>
            </a:r>
            <a:r>
              <a:rPr lang="es-MX" dirty="0" smtClean="0"/>
              <a:t> </a:t>
            </a:r>
            <a:r>
              <a:rPr lang="es-MX" dirty="0" err="1" smtClean="0"/>
              <a:t>with</a:t>
            </a:r>
            <a:r>
              <a:rPr lang="es-MX" dirty="0" smtClean="0"/>
              <a:t> </a:t>
            </a:r>
            <a:r>
              <a:rPr lang="es-MX" u="sng" dirty="0" err="1" smtClean="0"/>
              <a:t>two</a:t>
            </a:r>
            <a:r>
              <a:rPr lang="es-MX" dirty="0" smtClean="0"/>
              <a:t> </a:t>
            </a:r>
            <a:r>
              <a:rPr lang="es-MX" dirty="0" err="1" smtClean="0"/>
              <a:t>reflexive</a:t>
            </a:r>
            <a:r>
              <a:rPr lang="es-MX" dirty="0" smtClean="0"/>
              <a:t> </a:t>
            </a:r>
            <a:r>
              <a:rPr lang="es-MX" dirty="0" err="1" smtClean="0"/>
              <a:t>verbs</a:t>
            </a:r>
            <a:r>
              <a:rPr lang="es-MX" dirty="0" smtClean="0"/>
              <a:t>.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828800"/>
            <a:ext cx="8763000" cy="685800"/>
          </a:xfrm>
        </p:spPr>
        <p:txBody>
          <a:bodyPr>
            <a:normAutofit fontScale="85000" lnSpcReduction="20000"/>
          </a:bodyPr>
          <a:lstStyle/>
          <a:p>
            <a:r>
              <a:rPr lang="en-US" sz="3200" b="1" dirty="0" smtClean="0"/>
              <a:t>Translate the sentences using both reflexive pronoun positions and a double verb sentence in the present tense.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9144000" cy="1597152"/>
          </a:xfrm>
        </p:spPr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4400" b="1" dirty="0" smtClean="0"/>
          </a:p>
          <a:p>
            <a:pPr>
              <a:buNone/>
            </a:pPr>
            <a:r>
              <a:rPr lang="es-MX" sz="4400" b="1" dirty="0" smtClean="0"/>
              <a:t>I </a:t>
            </a:r>
            <a:r>
              <a:rPr lang="es-MX" sz="4400" b="1" dirty="0" err="1" smtClean="0"/>
              <a:t>need</a:t>
            </a:r>
            <a:r>
              <a:rPr lang="es-MX" sz="4400" b="1" dirty="0" smtClean="0"/>
              <a:t> </a:t>
            </a:r>
            <a:r>
              <a:rPr lang="es-MX" sz="4400" b="1" dirty="0" err="1" smtClean="0"/>
              <a:t>to</a:t>
            </a:r>
            <a:r>
              <a:rPr lang="es-MX" sz="4400" b="1" dirty="0" smtClean="0"/>
              <a:t> </a:t>
            </a:r>
            <a:r>
              <a:rPr lang="es-MX" sz="4400" b="1" dirty="0" err="1" smtClean="0"/>
              <a:t>wash</a:t>
            </a:r>
            <a:r>
              <a:rPr lang="es-MX" sz="4400" b="1" dirty="0" smtClean="0"/>
              <a:t> my </a:t>
            </a:r>
            <a:r>
              <a:rPr lang="es-MX" sz="4400" b="1" dirty="0" err="1" smtClean="0"/>
              <a:t>hands</a:t>
            </a:r>
            <a:r>
              <a:rPr lang="es-MX" sz="4400" b="1" dirty="0" smtClean="0"/>
              <a:t>.</a:t>
            </a:r>
            <a:endParaRPr lang="en-US" sz="4400" b="1" dirty="0" smtClean="0"/>
          </a:p>
          <a:p>
            <a:pPr>
              <a:buNone/>
            </a:pP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"/>
            <a:ext cx="89154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daily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endParaRPr lang="en-US" sz="3200" b="1" dirty="0"/>
          </a:p>
        </p:txBody>
      </p:sp>
      <p:pic>
        <p:nvPicPr>
          <p:cNvPr id="1026" name="Picture 2" descr="C:\Users\Jen\AppData\Local\Microsoft\Windows\Temporary Internet Files\Content.IE5\LKAWLYW5\MC90015046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3657600"/>
            <a:ext cx="2219380" cy="2063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4400" b="1" dirty="0" smtClean="0"/>
          </a:p>
          <a:p>
            <a:pPr>
              <a:buNone/>
            </a:pP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"/>
            <a:ext cx="89154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daily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endParaRPr lang="en-US" sz="3200" b="1" dirty="0"/>
          </a:p>
        </p:txBody>
      </p:sp>
      <p:sp>
        <p:nvSpPr>
          <p:cNvPr id="7" name="Rectangle 6"/>
          <p:cNvSpPr/>
          <p:nvPr/>
        </p:nvSpPr>
        <p:spPr>
          <a:xfrm>
            <a:off x="1066800" y="2514600"/>
            <a:ext cx="7696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200" b="1" dirty="0" smtClean="0">
                <a:latin typeface="Arial Black" pitchFamily="34" charset="0"/>
              </a:rPr>
              <a:t>(Yo)</a:t>
            </a:r>
            <a:r>
              <a:rPr lang="en-US" sz="3200" dirty="0" smtClean="0">
                <a:solidFill>
                  <a:srgbClr val="0070C0"/>
                </a:solidFill>
                <a:latin typeface="Arial Black" pitchFamily="34" charset="0"/>
              </a:rPr>
              <a:t>Me </a:t>
            </a:r>
            <a:r>
              <a:rPr lang="en-US" sz="3200" dirty="0" err="1" smtClean="0">
                <a:solidFill>
                  <a:srgbClr val="7030A0"/>
                </a:solidFill>
                <a:latin typeface="Arial Black" pitchFamily="34" charset="0"/>
              </a:rPr>
              <a:t>necesito</a:t>
            </a:r>
            <a:r>
              <a:rPr lang="en-US" sz="3200" dirty="0" smtClean="0"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Arial Black" pitchFamily="34" charset="0"/>
              </a:rPr>
              <a:t>lavar</a:t>
            </a:r>
            <a:r>
              <a:rPr lang="en-US" sz="3200" dirty="0" smtClean="0">
                <a:latin typeface="Arial Black" pitchFamily="34" charset="0"/>
              </a:rPr>
              <a:t> </a:t>
            </a:r>
            <a:r>
              <a:rPr lang="en-US" sz="3200" dirty="0" err="1" smtClean="0">
                <a:latin typeface="Arial Black" pitchFamily="34" charset="0"/>
              </a:rPr>
              <a:t>las</a:t>
            </a:r>
            <a:r>
              <a:rPr lang="en-US" sz="3200" dirty="0" smtClean="0">
                <a:latin typeface="Arial Black" pitchFamily="34" charset="0"/>
              </a:rPr>
              <a:t> </a:t>
            </a:r>
            <a:r>
              <a:rPr lang="en-US" sz="3200" dirty="0" err="1" smtClean="0">
                <a:latin typeface="Arial Black" pitchFamily="34" charset="0"/>
              </a:rPr>
              <a:t>manos</a:t>
            </a:r>
            <a:r>
              <a:rPr lang="en-US" sz="3200" dirty="0" smtClean="0">
                <a:latin typeface="Arial Black" pitchFamily="34" charset="0"/>
              </a:rPr>
              <a:t>.</a:t>
            </a:r>
          </a:p>
          <a:p>
            <a:r>
              <a:rPr lang="es-MX" sz="3200" b="1" dirty="0" smtClean="0">
                <a:latin typeface="Arial Black" pitchFamily="34" charset="0"/>
              </a:rPr>
              <a:t>(Yo)</a:t>
            </a:r>
            <a:r>
              <a:rPr lang="en-US" sz="3200" dirty="0" err="1" smtClean="0">
                <a:solidFill>
                  <a:srgbClr val="7030A0"/>
                </a:solidFill>
                <a:latin typeface="Arial Black" pitchFamily="34" charset="0"/>
              </a:rPr>
              <a:t>Necesito</a:t>
            </a:r>
            <a:r>
              <a:rPr lang="en-US" sz="3200" dirty="0" smtClean="0"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Arial Black" pitchFamily="34" charset="0"/>
              </a:rPr>
              <a:t>lavar</a:t>
            </a:r>
            <a:r>
              <a:rPr lang="en-US" sz="3200" dirty="0" err="1" smtClean="0">
                <a:solidFill>
                  <a:srgbClr val="0070C0"/>
                </a:solidFill>
                <a:latin typeface="Arial Black" pitchFamily="34" charset="0"/>
              </a:rPr>
              <a:t>me</a:t>
            </a:r>
            <a:r>
              <a:rPr lang="en-US" sz="3200" dirty="0" smtClean="0">
                <a:latin typeface="Arial Black" pitchFamily="34" charset="0"/>
              </a:rPr>
              <a:t> </a:t>
            </a:r>
            <a:r>
              <a:rPr lang="en-US" sz="3200" dirty="0" err="1" smtClean="0">
                <a:latin typeface="Arial Black" pitchFamily="34" charset="0"/>
              </a:rPr>
              <a:t>las</a:t>
            </a:r>
            <a:r>
              <a:rPr lang="en-US" sz="3200" dirty="0" smtClean="0">
                <a:latin typeface="Arial Black" pitchFamily="34" charset="0"/>
              </a:rPr>
              <a:t> </a:t>
            </a:r>
            <a:r>
              <a:rPr lang="en-US" sz="3200" dirty="0" err="1" smtClean="0">
                <a:latin typeface="Arial Black" pitchFamily="34" charset="0"/>
              </a:rPr>
              <a:t>manos</a:t>
            </a:r>
            <a:r>
              <a:rPr lang="en-US" sz="3200" dirty="0" smtClean="0">
                <a:latin typeface="Arial Black" pitchFamily="34" charset="0"/>
              </a:rPr>
              <a:t>.</a:t>
            </a:r>
          </a:p>
        </p:txBody>
      </p:sp>
      <p:pic>
        <p:nvPicPr>
          <p:cNvPr id="2050" name="Picture 2" descr="C:\Users\Jen\AppData\Local\Microsoft\Windows\Temporary Internet Files\Content.IE5\LKAWLYW5\MC90015046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6861" y="3962400"/>
            <a:ext cx="2301337" cy="213969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9144000" cy="2130552"/>
          </a:xfrm>
        </p:spPr>
        <p:txBody>
          <a:bodyPr>
            <a:noAutofit/>
          </a:bodyPr>
          <a:lstStyle/>
          <a:p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4400" b="1" dirty="0" smtClean="0"/>
          </a:p>
          <a:p>
            <a:r>
              <a:rPr lang="es-MX" sz="4400" b="1" dirty="0" smtClean="0"/>
              <a:t>He </a:t>
            </a:r>
            <a:r>
              <a:rPr lang="es-MX" sz="4400" b="1" dirty="0" err="1" smtClean="0"/>
              <a:t>is</a:t>
            </a:r>
            <a:r>
              <a:rPr lang="es-MX" sz="4400" b="1" dirty="0" smtClean="0"/>
              <a:t> </a:t>
            </a:r>
            <a:r>
              <a:rPr lang="es-MX" sz="4400" b="1" dirty="0" err="1" smtClean="0"/>
              <a:t>going</a:t>
            </a:r>
            <a:r>
              <a:rPr lang="es-MX" sz="4400" b="1" dirty="0" smtClean="0"/>
              <a:t> </a:t>
            </a:r>
            <a:r>
              <a:rPr lang="es-MX" sz="4400" b="1" dirty="0" err="1" smtClean="0"/>
              <a:t>to</a:t>
            </a:r>
            <a:r>
              <a:rPr lang="es-MX" sz="4400" b="1" dirty="0" smtClean="0"/>
              <a:t> </a:t>
            </a:r>
            <a:r>
              <a:rPr lang="es-MX" sz="4400" b="1" dirty="0" err="1" smtClean="0"/>
              <a:t>shower</a:t>
            </a:r>
            <a:r>
              <a:rPr lang="es-MX" sz="4400" b="1" dirty="0" smtClean="0"/>
              <a:t>.</a:t>
            </a:r>
            <a:endParaRPr 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152400"/>
            <a:ext cx="89154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daily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endParaRPr lang="en-US" sz="3200" b="1" dirty="0"/>
          </a:p>
        </p:txBody>
      </p:sp>
      <p:pic>
        <p:nvPicPr>
          <p:cNvPr id="3075" name="Picture 3" descr="C:\Users\Jen\AppData\Local\Microsoft\Windows\Temporary Internet Files\Content.IE5\LKAWLYW5\MC90004039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124200"/>
            <a:ext cx="2693786" cy="31985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b="1" dirty="0" smtClean="0">
                <a:latin typeface="Arial Black" pitchFamily="34" charset="0"/>
              </a:rPr>
              <a:t>(Él) </a:t>
            </a:r>
            <a:r>
              <a:rPr lang="es-MX" b="1" dirty="0" smtClean="0">
                <a:solidFill>
                  <a:srgbClr val="0070C0"/>
                </a:solidFill>
                <a:latin typeface="Arial Black" pitchFamily="34" charset="0"/>
              </a:rPr>
              <a:t>Se</a:t>
            </a:r>
            <a:r>
              <a:rPr lang="es-MX" b="1" dirty="0" smtClean="0">
                <a:latin typeface="Arial Black" pitchFamily="34" charset="0"/>
              </a:rPr>
              <a:t> </a:t>
            </a:r>
            <a:r>
              <a:rPr lang="es-MX" b="1" dirty="0" smtClean="0">
                <a:solidFill>
                  <a:srgbClr val="7030A0"/>
                </a:solidFill>
                <a:latin typeface="Arial Black" pitchFamily="34" charset="0"/>
              </a:rPr>
              <a:t>va </a:t>
            </a:r>
            <a:r>
              <a:rPr lang="es-MX" b="1" dirty="0" smtClean="0">
                <a:latin typeface="Arial Black" pitchFamily="34" charset="0"/>
              </a:rPr>
              <a:t>a </a:t>
            </a:r>
            <a:r>
              <a:rPr lang="es-MX" b="1" dirty="0" smtClean="0">
                <a:solidFill>
                  <a:srgbClr val="FF0000"/>
                </a:solidFill>
                <a:latin typeface="Arial Black" pitchFamily="34" charset="0"/>
              </a:rPr>
              <a:t>duchar</a:t>
            </a:r>
            <a:r>
              <a:rPr lang="es-MX" b="1" dirty="0" smtClean="0">
                <a:latin typeface="Arial Black" pitchFamily="34" charset="0"/>
              </a:rPr>
              <a:t>.</a:t>
            </a:r>
          </a:p>
          <a:p>
            <a:r>
              <a:rPr lang="es-MX" b="1" dirty="0" smtClean="0">
                <a:latin typeface="Arial Black" pitchFamily="34" charset="0"/>
              </a:rPr>
              <a:t>(Él)</a:t>
            </a:r>
            <a:r>
              <a:rPr lang="es-MX" b="1" dirty="0" smtClean="0">
                <a:solidFill>
                  <a:srgbClr val="7030A0"/>
                </a:solidFill>
                <a:latin typeface="Arial Black" pitchFamily="34" charset="0"/>
              </a:rPr>
              <a:t>Va </a:t>
            </a:r>
            <a:r>
              <a:rPr lang="es-MX" b="1" dirty="0" smtClean="0">
                <a:latin typeface="Arial Black" pitchFamily="34" charset="0"/>
              </a:rPr>
              <a:t>a </a:t>
            </a:r>
            <a:r>
              <a:rPr lang="es-MX" b="1" dirty="0" smtClean="0">
                <a:solidFill>
                  <a:srgbClr val="FF0000"/>
                </a:solidFill>
                <a:latin typeface="Arial Black" pitchFamily="34" charset="0"/>
              </a:rPr>
              <a:t>duchar</a:t>
            </a:r>
            <a:r>
              <a:rPr lang="es-MX" b="1" dirty="0" smtClean="0">
                <a:solidFill>
                  <a:srgbClr val="0070C0"/>
                </a:solidFill>
                <a:latin typeface="Arial Black" pitchFamily="34" charset="0"/>
              </a:rPr>
              <a:t>se</a:t>
            </a:r>
            <a:r>
              <a:rPr lang="es-MX" b="1" dirty="0" smtClean="0">
                <a:latin typeface="Arial Black" pitchFamily="34" charset="0"/>
              </a:rPr>
              <a:t>.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152400"/>
            <a:ext cx="89154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MX" sz="3200" b="1" dirty="0" err="1" smtClean="0"/>
              <a:t>Objective</a:t>
            </a:r>
            <a:r>
              <a:rPr lang="es-MX" sz="3200" b="1" dirty="0" smtClean="0"/>
              <a:t>…</a:t>
            </a:r>
            <a:r>
              <a:rPr lang="es-MX" sz="3200" b="1" dirty="0" err="1" smtClean="0"/>
              <a:t>talking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about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daily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present</a:t>
            </a:r>
            <a:r>
              <a:rPr lang="es-MX" sz="3200" b="1" dirty="0" smtClean="0"/>
              <a:t> </a:t>
            </a:r>
            <a:r>
              <a:rPr lang="es-MX" sz="3200" b="1" dirty="0" err="1" smtClean="0"/>
              <a:t>activities</a:t>
            </a:r>
            <a:endParaRPr lang="en-US" sz="3200" b="1" dirty="0"/>
          </a:p>
        </p:txBody>
      </p:sp>
      <p:pic>
        <p:nvPicPr>
          <p:cNvPr id="3075" name="Picture 3" descr="C:\Users\Jen\AppData\Local\Microsoft\Windows\Temporary Internet Files\Content.IE5\LKAWLYW5\MC90004039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124200"/>
            <a:ext cx="2693786" cy="319857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MX" dirty="0" err="1" smtClean="0">
                <a:latin typeface="Arial Black" pitchFamily="34" charset="0"/>
              </a:rPr>
              <a:t>When</a:t>
            </a:r>
            <a:r>
              <a:rPr lang="es-MX" dirty="0" smtClean="0">
                <a:latin typeface="Arial Black" pitchFamily="34" charset="0"/>
              </a:rPr>
              <a:t> are </a:t>
            </a:r>
            <a:r>
              <a:rPr lang="es-MX" dirty="0" err="1" smtClean="0">
                <a:latin typeface="Arial Black" pitchFamily="34" charset="0"/>
              </a:rPr>
              <a:t>reflexive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verbs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used</a:t>
            </a:r>
            <a:r>
              <a:rPr lang="es-MX" dirty="0" smtClean="0">
                <a:latin typeface="Arial Black" pitchFamily="34" charset="0"/>
              </a:rPr>
              <a:t>?</a:t>
            </a:r>
          </a:p>
          <a:p>
            <a:r>
              <a:rPr lang="es-MX" dirty="0" err="1" smtClean="0">
                <a:latin typeface="Arial Black" pitchFamily="34" charset="0"/>
              </a:rPr>
              <a:t>Where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smtClean="0">
                <a:latin typeface="Arial Black" pitchFamily="34" charset="0"/>
              </a:rPr>
              <a:t>do </a:t>
            </a:r>
            <a:r>
              <a:rPr lang="es-MX" dirty="0" err="1" smtClean="0">
                <a:latin typeface="Arial Black" pitchFamily="34" charset="0"/>
              </a:rPr>
              <a:t>reflexive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pronouns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go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if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there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is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one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</a:t>
            </a:r>
            <a:r>
              <a:rPr lang="es-MX" dirty="0" smtClean="0">
                <a:latin typeface="Arial Black" pitchFamily="34" charset="0"/>
              </a:rPr>
              <a:t>?</a:t>
            </a:r>
          </a:p>
          <a:p>
            <a:r>
              <a:rPr lang="es-MX" dirty="0" err="1" smtClean="0">
                <a:latin typeface="Arial Black" pitchFamily="34" charset="0"/>
              </a:rPr>
              <a:t>What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two</a:t>
            </a:r>
            <a:r>
              <a:rPr lang="es-MX" dirty="0" smtClean="0">
                <a:latin typeface="Arial Black" pitchFamily="34" charset="0"/>
              </a:rPr>
              <a:t> places can </a:t>
            </a:r>
            <a:r>
              <a:rPr lang="es-MX" dirty="0" err="1" smtClean="0">
                <a:latin typeface="Arial Black" pitchFamily="34" charset="0"/>
              </a:rPr>
              <a:t>reflexive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pronouns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go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if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there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is</a:t>
            </a:r>
            <a:r>
              <a:rPr lang="es-MX" dirty="0" smtClean="0">
                <a:latin typeface="Arial Black" pitchFamily="34" charset="0"/>
              </a:rPr>
              <a:t> a </a:t>
            </a:r>
            <a:r>
              <a:rPr lang="es-MX" dirty="0" err="1" smtClean="0">
                <a:latin typeface="Arial Black" pitchFamily="34" charset="0"/>
              </a:rPr>
              <a:t>double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sentence</a:t>
            </a:r>
            <a:r>
              <a:rPr lang="es-MX" dirty="0" smtClean="0">
                <a:latin typeface="Arial Black" pitchFamily="34" charset="0"/>
              </a:rPr>
              <a:t>?</a:t>
            </a:r>
            <a:endParaRPr lang="es-MX" dirty="0" smtClean="0">
              <a:latin typeface="Arial Black" pitchFamily="34" charset="0"/>
            </a:endParaRPr>
          </a:p>
          <a:p>
            <a:r>
              <a:rPr lang="es-MX" dirty="0" err="1" smtClean="0">
                <a:latin typeface="Arial Black" pitchFamily="34" charset="0"/>
              </a:rPr>
              <a:t>If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there</a:t>
            </a:r>
            <a:r>
              <a:rPr lang="es-MX" dirty="0" smtClean="0">
                <a:latin typeface="Arial Black" pitchFamily="34" charset="0"/>
              </a:rPr>
              <a:t> are </a:t>
            </a:r>
            <a:r>
              <a:rPr lang="es-MX" dirty="0" err="1" smtClean="0">
                <a:latin typeface="Arial Black" pitchFamily="34" charset="0"/>
              </a:rPr>
              <a:t>two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verbs</a:t>
            </a:r>
            <a:r>
              <a:rPr lang="es-MX" dirty="0" smtClean="0">
                <a:latin typeface="Arial Black" pitchFamily="34" charset="0"/>
              </a:rPr>
              <a:t>, </a:t>
            </a:r>
            <a:r>
              <a:rPr lang="es-MX" dirty="0" err="1" smtClean="0">
                <a:latin typeface="Arial Black" pitchFamily="34" charset="0"/>
              </a:rPr>
              <a:t>which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is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conjugated</a:t>
            </a:r>
            <a:r>
              <a:rPr lang="es-MX" dirty="0" smtClean="0">
                <a:latin typeface="Arial Black" pitchFamily="34" charset="0"/>
              </a:rPr>
              <a:t>? (1st </a:t>
            </a:r>
            <a:r>
              <a:rPr lang="es-MX" dirty="0" err="1" smtClean="0">
                <a:latin typeface="Arial Black" pitchFamily="34" charset="0"/>
              </a:rPr>
              <a:t>or</a:t>
            </a:r>
            <a:r>
              <a:rPr lang="es-MX" dirty="0" smtClean="0">
                <a:latin typeface="Arial Black" pitchFamily="34" charset="0"/>
              </a:rPr>
              <a:t> 2nd) </a:t>
            </a:r>
            <a:r>
              <a:rPr lang="es-MX" dirty="0" err="1" smtClean="0">
                <a:latin typeface="Arial Black" pitchFamily="34" charset="0"/>
              </a:rPr>
              <a:t>W</a:t>
            </a:r>
            <a:r>
              <a:rPr lang="es-MX" dirty="0" err="1" smtClean="0">
                <a:latin typeface="Arial Black" pitchFamily="34" charset="0"/>
              </a:rPr>
              <a:t>hich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is</a:t>
            </a:r>
            <a:r>
              <a:rPr lang="es-MX" dirty="0" smtClean="0">
                <a:latin typeface="Arial Black" pitchFamily="34" charset="0"/>
              </a:rPr>
              <a:t> in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infinitive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form</a:t>
            </a:r>
            <a:r>
              <a:rPr lang="es-MX" dirty="0" smtClean="0">
                <a:latin typeface="Arial Black" pitchFamily="34" charset="0"/>
              </a:rPr>
              <a:t>? </a:t>
            </a:r>
            <a:r>
              <a:rPr lang="es-MX" dirty="0" smtClean="0">
                <a:latin typeface="Arial Black" pitchFamily="34" charset="0"/>
              </a:rPr>
              <a:t>(1st </a:t>
            </a:r>
            <a:r>
              <a:rPr lang="es-MX" dirty="0" err="1" smtClean="0">
                <a:latin typeface="Arial Black" pitchFamily="34" charset="0"/>
              </a:rPr>
              <a:t>or</a:t>
            </a:r>
            <a:r>
              <a:rPr lang="es-MX" dirty="0" smtClean="0">
                <a:latin typeface="Arial Black" pitchFamily="34" charset="0"/>
              </a:rPr>
              <a:t> 2nd)</a:t>
            </a:r>
            <a:endParaRPr lang="es-MX" dirty="0" smtClean="0">
              <a:latin typeface="Arial Black" pitchFamily="34" charset="0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Repaso (</a:t>
            </a:r>
            <a:r>
              <a:rPr lang="es-MX" dirty="0" err="1" smtClean="0"/>
              <a:t>Review</a:t>
            </a:r>
            <a:r>
              <a:rPr lang="es-MX" dirty="0" smtClean="0"/>
              <a:t>)</a:t>
            </a:r>
            <a:br>
              <a:rPr lang="es-MX" dirty="0" smtClean="0"/>
            </a:br>
            <a:r>
              <a:rPr lang="es-MX" dirty="0" err="1" smtClean="0"/>
              <a:t>Answer</a:t>
            </a:r>
            <a:r>
              <a:rPr lang="es-MX" dirty="0" smtClean="0"/>
              <a:t> </a:t>
            </a:r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questions</a:t>
            </a:r>
            <a:r>
              <a:rPr lang="es-MX" dirty="0" smtClean="0"/>
              <a:t> in </a:t>
            </a:r>
            <a:r>
              <a:rPr lang="es-MX" dirty="0" err="1" smtClean="0"/>
              <a:t>English</a:t>
            </a:r>
            <a:r>
              <a:rPr lang="es-MX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75191"/>
            <a:ext cx="9144000" cy="4625609"/>
          </a:xfrm>
        </p:spPr>
        <p:txBody>
          <a:bodyPr>
            <a:normAutofit fontScale="85000" lnSpcReduction="20000"/>
          </a:bodyPr>
          <a:lstStyle/>
          <a:p>
            <a:r>
              <a:rPr lang="es-MX" dirty="0" err="1" smtClean="0">
                <a:latin typeface="Arial Black" pitchFamily="34" charset="0"/>
              </a:rPr>
              <a:t>When</a:t>
            </a:r>
            <a:r>
              <a:rPr lang="es-MX" dirty="0" smtClean="0">
                <a:latin typeface="Arial Black" pitchFamily="34" charset="0"/>
              </a:rPr>
              <a:t> are </a:t>
            </a:r>
            <a:r>
              <a:rPr lang="es-MX" dirty="0" err="1" smtClean="0">
                <a:latin typeface="Arial Black" pitchFamily="34" charset="0"/>
              </a:rPr>
              <a:t>reflexive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verbs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used</a:t>
            </a:r>
            <a:r>
              <a:rPr lang="es-MX" dirty="0" smtClean="0">
                <a:latin typeface="Arial Black" pitchFamily="34" charset="0"/>
              </a:rPr>
              <a:t>?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When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someone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does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something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to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themselves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or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when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the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subject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receives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the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action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of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the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verb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. </a:t>
            </a:r>
            <a:endParaRPr lang="es-MX" dirty="0" smtClean="0">
              <a:latin typeface="Arial Black" pitchFamily="34" charset="0"/>
            </a:endParaRPr>
          </a:p>
          <a:p>
            <a:r>
              <a:rPr lang="es-MX" dirty="0" err="1" smtClean="0">
                <a:latin typeface="Arial Black" pitchFamily="34" charset="0"/>
              </a:rPr>
              <a:t>Where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smtClean="0">
                <a:latin typeface="Arial Black" pitchFamily="34" charset="0"/>
              </a:rPr>
              <a:t>do </a:t>
            </a:r>
            <a:r>
              <a:rPr lang="es-MX" dirty="0" err="1" smtClean="0">
                <a:latin typeface="Arial Black" pitchFamily="34" charset="0"/>
              </a:rPr>
              <a:t>reflexive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pronouns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go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if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there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is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one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</a:t>
            </a:r>
            <a:r>
              <a:rPr lang="es-MX" dirty="0" smtClean="0">
                <a:latin typeface="Arial Black" pitchFamily="34" charset="0"/>
              </a:rPr>
              <a:t>?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Before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the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conjugated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verb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.</a:t>
            </a:r>
            <a:endParaRPr lang="es-MX" dirty="0" smtClean="0">
              <a:latin typeface="Arial Black" pitchFamily="34" charset="0"/>
            </a:endParaRPr>
          </a:p>
          <a:p>
            <a:r>
              <a:rPr lang="es-MX" dirty="0" err="1" smtClean="0">
                <a:latin typeface="Arial Black" pitchFamily="34" charset="0"/>
              </a:rPr>
              <a:t>What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two</a:t>
            </a:r>
            <a:r>
              <a:rPr lang="es-MX" dirty="0" smtClean="0">
                <a:latin typeface="Arial Black" pitchFamily="34" charset="0"/>
              </a:rPr>
              <a:t> places can </a:t>
            </a:r>
            <a:r>
              <a:rPr lang="es-MX" dirty="0" err="1" smtClean="0">
                <a:latin typeface="Arial Black" pitchFamily="34" charset="0"/>
              </a:rPr>
              <a:t>reflexive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pronouns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go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if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there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is</a:t>
            </a:r>
            <a:r>
              <a:rPr lang="es-MX" dirty="0" smtClean="0">
                <a:latin typeface="Arial Black" pitchFamily="34" charset="0"/>
              </a:rPr>
              <a:t> a </a:t>
            </a:r>
            <a:r>
              <a:rPr lang="es-MX" dirty="0" err="1" smtClean="0">
                <a:latin typeface="Arial Black" pitchFamily="34" charset="0"/>
              </a:rPr>
              <a:t>double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sentence</a:t>
            </a:r>
            <a:r>
              <a:rPr lang="es-MX" dirty="0" smtClean="0">
                <a:latin typeface="Arial Black" pitchFamily="34" charset="0"/>
              </a:rPr>
              <a:t>?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Before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the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conjugated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verb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or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attached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to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the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infinitive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MX" dirty="0" err="1" smtClean="0">
                <a:solidFill>
                  <a:srgbClr val="FF0000"/>
                </a:solidFill>
                <a:latin typeface="Arial Black" pitchFamily="34" charset="0"/>
              </a:rPr>
              <a:t>verb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.</a:t>
            </a:r>
            <a:endParaRPr lang="es-MX" dirty="0" smtClean="0">
              <a:latin typeface="Arial Black" pitchFamily="34" charset="0"/>
            </a:endParaRPr>
          </a:p>
          <a:p>
            <a:r>
              <a:rPr lang="es-MX" dirty="0" err="1" smtClean="0">
                <a:latin typeface="Arial Black" pitchFamily="34" charset="0"/>
              </a:rPr>
              <a:t>If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there</a:t>
            </a:r>
            <a:r>
              <a:rPr lang="es-MX" dirty="0" smtClean="0">
                <a:latin typeface="Arial Black" pitchFamily="34" charset="0"/>
              </a:rPr>
              <a:t> are </a:t>
            </a:r>
            <a:r>
              <a:rPr lang="es-MX" dirty="0" err="1" smtClean="0">
                <a:latin typeface="Arial Black" pitchFamily="34" charset="0"/>
              </a:rPr>
              <a:t>two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verbs</a:t>
            </a:r>
            <a:r>
              <a:rPr lang="es-MX" dirty="0" smtClean="0">
                <a:latin typeface="Arial Black" pitchFamily="34" charset="0"/>
              </a:rPr>
              <a:t>, </a:t>
            </a:r>
            <a:r>
              <a:rPr lang="es-MX" dirty="0" err="1" smtClean="0">
                <a:latin typeface="Arial Black" pitchFamily="34" charset="0"/>
              </a:rPr>
              <a:t>which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verb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is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conjugated</a:t>
            </a:r>
            <a:r>
              <a:rPr lang="es-MX" dirty="0" smtClean="0">
                <a:latin typeface="Arial Black" pitchFamily="34" charset="0"/>
              </a:rPr>
              <a:t>? (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1st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or</a:t>
            </a:r>
            <a:r>
              <a:rPr lang="es-MX" dirty="0" smtClean="0">
                <a:latin typeface="Arial Black" pitchFamily="34" charset="0"/>
              </a:rPr>
              <a:t> 2nd) </a:t>
            </a:r>
            <a:r>
              <a:rPr lang="es-MX" dirty="0" err="1" smtClean="0">
                <a:latin typeface="Arial Black" pitchFamily="34" charset="0"/>
              </a:rPr>
              <a:t>W</a:t>
            </a:r>
            <a:r>
              <a:rPr lang="es-MX" dirty="0" err="1" smtClean="0">
                <a:latin typeface="Arial Black" pitchFamily="34" charset="0"/>
              </a:rPr>
              <a:t>hich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is</a:t>
            </a:r>
            <a:r>
              <a:rPr lang="es-MX" dirty="0" smtClean="0">
                <a:latin typeface="Arial Black" pitchFamily="34" charset="0"/>
              </a:rPr>
              <a:t> in </a:t>
            </a:r>
            <a:r>
              <a:rPr lang="es-MX" dirty="0" err="1" smtClean="0">
                <a:latin typeface="Arial Black" pitchFamily="34" charset="0"/>
              </a:rPr>
              <a:t>the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infinitive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err="1" smtClean="0">
                <a:latin typeface="Arial Black" pitchFamily="34" charset="0"/>
              </a:rPr>
              <a:t>form</a:t>
            </a:r>
            <a:r>
              <a:rPr lang="es-MX" dirty="0" smtClean="0">
                <a:latin typeface="Arial Black" pitchFamily="34" charset="0"/>
              </a:rPr>
              <a:t>? </a:t>
            </a:r>
            <a:r>
              <a:rPr lang="es-MX" dirty="0" smtClean="0">
                <a:latin typeface="Arial Black" pitchFamily="34" charset="0"/>
              </a:rPr>
              <a:t>(1st </a:t>
            </a:r>
            <a:r>
              <a:rPr lang="es-MX" dirty="0" err="1" smtClean="0">
                <a:latin typeface="Arial Black" pitchFamily="34" charset="0"/>
              </a:rPr>
              <a:t>or</a:t>
            </a:r>
            <a:r>
              <a:rPr lang="es-MX" dirty="0" smtClean="0">
                <a:latin typeface="Arial Black" pitchFamily="34" charset="0"/>
              </a:rPr>
              <a:t> </a:t>
            </a:r>
            <a:r>
              <a:rPr lang="es-MX" dirty="0" smtClean="0">
                <a:solidFill>
                  <a:srgbClr val="FF0000"/>
                </a:solidFill>
                <a:latin typeface="Arial Black" pitchFamily="34" charset="0"/>
              </a:rPr>
              <a:t>2nd</a:t>
            </a:r>
            <a:r>
              <a:rPr lang="es-MX" dirty="0" smtClean="0">
                <a:latin typeface="Arial Black" pitchFamily="34" charset="0"/>
              </a:rPr>
              <a:t>)?</a:t>
            </a:r>
            <a:endParaRPr lang="es-MX" dirty="0" smtClean="0">
              <a:latin typeface="Arial Black" pitchFamily="34" charset="0"/>
            </a:endParaRPr>
          </a:p>
          <a:p>
            <a:pPr>
              <a:buNone/>
            </a:pPr>
            <a:endParaRPr lang="es-MX" dirty="0" smtClean="0">
              <a:latin typeface="Arial Black" pitchFamily="34" charset="0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8686800" cy="1252728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Respuestas</a:t>
            </a:r>
            <a:r>
              <a:rPr lang="en-US" sz="3600" dirty="0" smtClean="0"/>
              <a:t> del </a:t>
            </a:r>
            <a:r>
              <a:rPr lang="en-US" sz="3600" dirty="0" err="1" smtClean="0"/>
              <a:t>repaso</a:t>
            </a:r>
            <a:r>
              <a:rPr lang="en-US" sz="3600" dirty="0" smtClean="0"/>
              <a:t> </a:t>
            </a:r>
            <a:r>
              <a:rPr lang="es-MX" sz="3600" dirty="0" smtClean="0"/>
              <a:t>(</a:t>
            </a:r>
            <a:r>
              <a:rPr lang="es-MX" sz="3600" dirty="0" err="1" smtClean="0"/>
              <a:t>Review</a:t>
            </a:r>
            <a:r>
              <a:rPr lang="es-MX" sz="3600" dirty="0" smtClean="0"/>
              <a:t> </a:t>
            </a:r>
            <a:r>
              <a:rPr lang="es-MX" sz="3600" dirty="0" err="1" smtClean="0"/>
              <a:t>answers</a:t>
            </a:r>
            <a:r>
              <a:rPr lang="es-MX" sz="3600" dirty="0" smtClean="0"/>
              <a:t>)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reflexive verb?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000" b="1" dirty="0" smtClean="0"/>
              <a:t>It is a verb indicating that someone does something to themselves.</a:t>
            </a:r>
          </a:p>
          <a:p>
            <a:r>
              <a:rPr lang="en-US" sz="4000" b="1" dirty="0" smtClean="0">
                <a:solidFill>
                  <a:srgbClr val="0070C0"/>
                </a:solidFill>
              </a:rPr>
              <a:t>The subject receives the action of the verb. </a:t>
            </a:r>
            <a:endParaRPr lang="en-US" sz="4000" b="1" dirty="0" smtClean="0">
              <a:solidFill>
                <a:srgbClr val="0070C0"/>
              </a:solidFill>
            </a:endParaRPr>
          </a:p>
          <a:p>
            <a:r>
              <a:rPr lang="en-US" sz="4000" b="1" dirty="0" smtClean="0"/>
              <a:t>Example of a reflexive verb in English.</a:t>
            </a:r>
          </a:p>
          <a:p>
            <a:r>
              <a:rPr lang="en-US" sz="4000" b="1" dirty="0" smtClean="0">
                <a:solidFill>
                  <a:srgbClr val="0070C0"/>
                </a:solidFill>
              </a:rPr>
              <a:t>Juan shaves himself.</a:t>
            </a:r>
            <a:r>
              <a:rPr lang="en-US" sz="4000" b="1" dirty="0" smtClean="0"/>
              <a:t> </a:t>
            </a:r>
            <a:endParaRPr lang="en-US" sz="4000" b="1" dirty="0" smtClean="0"/>
          </a:p>
          <a:p>
            <a:pPr>
              <a:buNone/>
            </a:pPr>
            <a:endParaRPr lang="en-US" sz="4000" b="1" dirty="0" smtClean="0"/>
          </a:p>
        </p:txBody>
      </p:sp>
      <p:pic>
        <p:nvPicPr>
          <p:cNvPr id="1027" name="Picture 3" descr="C:\Users\Jen\AppData\Local\Microsoft\Windows\Temporary Internet Files\Content.IE5\L68SK9CG\MC90036554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5181600"/>
            <a:ext cx="1374038" cy="1486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mtClean="0"/>
              <a:t>El fin </a:t>
            </a:r>
            <a:r>
              <a:rPr lang="es-MX" smtClean="0">
                <a:sym typeface="Wingdings" pitchFamily="2" charset="2"/>
              </a:rPr>
              <a:t>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52728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La pr</a:t>
            </a:r>
            <a:r>
              <a:rPr lang="es-MX" sz="4400" dirty="0" err="1" smtClean="0"/>
              <a:t>áctica</a:t>
            </a:r>
            <a:r>
              <a:rPr lang="es-MX" sz="4400" dirty="0" smtClean="0"/>
              <a:t>	</a:t>
            </a:r>
            <a:r>
              <a:rPr lang="es-MX" sz="4400" dirty="0" smtClean="0"/>
              <a:t/>
            </a:r>
            <a:br>
              <a:rPr lang="es-MX" sz="4400" dirty="0" smtClean="0"/>
            </a:br>
            <a:r>
              <a:rPr lang="es-MX" sz="4400" dirty="0" err="1" smtClean="0"/>
              <a:t>Is</a:t>
            </a:r>
            <a:r>
              <a:rPr lang="es-MX" sz="4400" dirty="0" smtClean="0"/>
              <a:t> </a:t>
            </a:r>
            <a:r>
              <a:rPr lang="es-MX" sz="4400" dirty="0" err="1" smtClean="0"/>
              <a:t>this</a:t>
            </a:r>
            <a:r>
              <a:rPr lang="es-MX" sz="4400" dirty="0" smtClean="0"/>
              <a:t> a </a:t>
            </a:r>
            <a:r>
              <a:rPr lang="es-MX" dirty="0" err="1" smtClean="0"/>
              <a:t>reflexive</a:t>
            </a:r>
            <a:r>
              <a:rPr lang="es-MX" dirty="0" smtClean="0"/>
              <a:t> </a:t>
            </a:r>
            <a:r>
              <a:rPr lang="es-MX" dirty="0" err="1" smtClean="0"/>
              <a:t>action</a:t>
            </a:r>
            <a:r>
              <a:rPr lang="es-MX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75191"/>
            <a:ext cx="8458200" cy="1044209"/>
          </a:xfrm>
        </p:spPr>
        <p:txBody>
          <a:bodyPr>
            <a:normAutofit/>
          </a:bodyPr>
          <a:lstStyle/>
          <a:p>
            <a:r>
              <a:rPr lang="es-MX" b="1" dirty="0" smtClean="0"/>
              <a:t>No, he </a:t>
            </a:r>
            <a:r>
              <a:rPr lang="es-MX" b="1" dirty="0" err="1" smtClean="0"/>
              <a:t>is</a:t>
            </a:r>
            <a:r>
              <a:rPr lang="es-MX" b="1" dirty="0" smtClean="0"/>
              <a:t> </a:t>
            </a:r>
            <a:r>
              <a:rPr lang="es-MX" b="1" dirty="0" err="1" smtClean="0"/>
              <a:t>washing</a:t>
            </a:r>
            <a:r>
              <a:rPr lang="es-MX" b="1" dirty="0" smtClean="0"/>
              <a:t> </a:t>
            </a:r>
            <a:r>
              <a:rPr lang="es-MX" b="1" dirty="0" err="1" smtClean="0"/>
              <a:t>the</a:t>
            </a:r>
            <a:r>
              <a:rPr lang="es-MX" b="1" dirty="0" smtClean="0"/>
              <a:t> </a:t>
            </a:r>
            <a:r>
              <a:rPr lang="es-MX" b="1" dirty="0" err="1" smtClean="0"/>
              <a:t>clothing</a:t>
            </a:r>
            <a:r>
              <a:rPr lang="es-MX" b="1" dirty="0" smtClean="0"/>
              <a:t>.</a:t>
            </a:r>
            <a:endParaRPr lang="en-US" b="1" dirty="0"/>
          </a:p>
        </p:txBody>
      </p:sp>
      <p:pic>
        <p:nvPicPr>
          <p:cNvPr id="4" name="Picture 2" descr="C:\Documents and Settings\jlopez\Local Settings\Temporary Internet Files\Content.IE5\SV2R31CY\MCj0332928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438400" y="2514600"/>
            <a:ext cx="4145311" cy="40386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86868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 pr</a:t>
            </a:r>
            <a:r>
              <a:rPr lang="es-MX" dirty="0" err="1" smtClean="0"/>
              <a:t>áctica</a:t>
            </a:r>
            <a:r>
              <a:rPr lang="es-MX" dirty="0" smtClean="0"/>
              <a:t> 	 </a:t>
            </a: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err="1" smtClean="0"/>
              <a:t>Is</a:t>
            </a:r>
            <a:r>
              <a:rPr lang="es-MX" dirty="0" smtClean="0"/>
              <a:t> </a:t>
            </a:r>
            <a:r>
              <a:rPr lang="es-MX" dirty="0" err="1" smtClean="0"/>
              <a:t>this</a:t>
            </a:r>
            <a:r>
              <a:rPr lang="es-MX" dirty="0" smtClean="0"/>
              <a:t> a </a:t>
            </a:r>
            <a:r>
              <a:rPr lang="es-MX" dirty="0" err="1" smtClean="0"/>
              <a:t>reflexive</a:t>
            </a:r>
            <a:r>
              <a:rPr lang="es-MX" dirty="0" smtClean="0"/>
              <a:t> </a:t>
            </a:r>
            <a:r>
              <a:rPr lang="es-MX" dirty="0" err="1" smtClean="0"/>
              <a:t>action</a:t>
            </a:r>
            <a:r>
              <a:rPr lang="es-MX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1044209"/>
          </a:xfrm>
        </p:spPr>
        <p:txBody>
          <a:bodyPr>
            <a:normAutofit lnSpcReduction="10000"/>
          </a:bodyPr>
          <a:lstStyle/>
          <a:p>
            <a:r>
              <a:rPr lang="es-MX" b="1" dirty="0" smtClean="0"/>
              <a:t>Yes, </a:t>
            </a:r>
            <a:r>
              <a:rPr lang="es-MX" b="1" dirty="0" err="1" smtClean="0"/>
              <a:t>someone</a:t>
            </a:r>
            <a:r>
              <a:rPr lang="es-MX" b="1" dirty="0" smtClean="0"/>
              <a:t> </a:t>
            </a:r>
            <a:r>
              <a:rPr lang="es-MX" b="1" dirty="0" err="1" smtClean="0"/>
              <a:t>is</a:t>
            </a:r>
            <a:r>
              <a:rPr lang="es-MX" b="1" dirty="0" smtClean="0"/>
              <a:t> </a:t>
            </a:r>
            <a:r>
              <a:rPr lang="es-MX" b="1" dirty="0" err="1" smtClean="0"/>
              <a:t>washing</a:t>
            </a:r>
            <a:r>
              <a:rPr lang="es-MX" b="1" dirty="0" smtClean="0"/>
              <a:t> </a:t>
            </a:r>
            <a:r>
              <a:rPr lang="es-MX" b="1" dirty="0" err="1" smtClean="0"/>
              <a:t>his</a:t>
            </a:r>
            <a:r>
              <a:rPr lang="es-MX" b="1" dirty="0" smtClean="0"/>
              <a:t> </a:t>
            </a:r>
            <a:r>
              <a:rPr lang="es-MX" b="1" dirty="0" err="1" smtClean="0"/>
              <a:t>or</a:t>
            </a:r>
            <a:r>
              <a:rPr lang="es-MX" b="1" dirty="0" smtClean="0"/>
              <a:t> </a:t>
            </a:r>
            <a:r>
              <a:rPr lang="es-MX" b="1" dirty="0" err="1" smtClean="0"/>
              <a:t>her</a:t>
            </a:r>
            <a:r>
              <a:rPr lang="es-MX" b="1" dirty="0" smtClean="0"/>
              <a:t> </a:t>
            </a:r>
            <a:r>
              <a:rPr lang="es-MX" b="1" dirty="0" err="1" smtClean="0"/>
              <a:t>own</a:t>
            </a:r>
            <a:r>
              <a:rPr lang="es-MX" b="1" dirty="0" smtClean="0"/>
              <a:t> </a:t>
            </a:r>
            <a:r>
              <a:rPr lang="es-MX" b="1" dirty="0" err="1" smtClean="0"/>
              <a:t>hands</a:t>
            </a:r>
            <a:r>
              <a:rPr lang="es-MX" b="1" dirty="0" smtClean="0"/>
              <a:t>.</a:t>
            </a:r>
            <a:endParaRPr lang="en-US" b="1" dirty="0"/>
          </a:p>
        </p:txBody>
      </p:sp>
      <p:pic>
        <p:nvPicPr>
          <p:cNvPr id="4098" name="Picture 2" descr="C:\Users\Jen\AppData\Local\Microsoft\Windows\Temporary Internet Files\Content.IE5\LKAWLYW5\MC90037134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4463" y="2819400"/>
            <a:ext cx="3882235" cy="31242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91440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 pr</a:t>
            </a:r>
            <a:r>
              <a:rPr lang="es-MX" dirty="0" err="1" smtClean="0"/>
              <a:t>áctica</a:t>
            </a:r>
            <a:r>
              <a:rPr lang="es-MX" dirty="0" smtClean="0"/>
              <a:t>	 </a:t>
            </a: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err="1" smtClean="0"/>
              <a:t>Is</a:t>
            </a:r>
            <a:r>
              <a:rPr lang="es-MX" dirty="0" smtClean="0"/>
              <a:t> </a:t>
            </a:r>
            <a:r>
              <a:rPr lang="es-MX" dirty="0" err="1" smtClean="0"/>
              <a:t>this</a:t>
            </a:r>
            <a:r>
              <a:rPr lang="es-MX" dirty="0" smtClean="0"/>
              <a:t> a </a:t>
            </a:r>
            <a:r>
              <a:rPr lang="es-MX" dirty="0" err="1" smtClean="0"/>
              <a:t>reflexive</a:t>
            </a:r>
            <a:r>
              <a:rPr lang="es-MX" dirty="0" smtClean="0"/>
              <a:t> </a:t>
            </a:r>
            <a:r>
              <a:rPr lang="es-MX" dirty="0" err="1" smtClean="0"/>
              <a:t>action</a:t>
            </a:r>
            <a:r>
              <a:rPr lang="es-MX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1044209"/>
          </a:xfrm>
        </p:spPr>
        <p:txBody>
          <a:bodyPr/>
          <a:lstStyle/>
          <a:p>
            <a:r>
              <a:rPr lang="es-MX" b="1" dirty="0" smtClean="0"/>
              <a:t>No, </a:t>
            </a:r>
            <a:r>
              <a:rPr lang="es-MX" b="1" dirty="0" err="1" smtClean="0"/>
              <a:t>the</a:t>
            </a:r>
            <a:r>
              <a:rPr lang="es-MX" b="1" dirty="0" smtClean="0"/>
              <a:t> </a:t>
            </a:r>
            <a:r>
              <a:rPr lang="es-MX" b="1" dirty="0" err="1" smtClean="0"/>
              <a:t>vet</a:t>
            </a:r>
            <a:r>
              <a:rPr lang="es-MX" b="1" dirty="0" smtClean="0"/>
              <a:t> </a:t>
            </a:r>
            <a:r>
              <a:rPr lang="es-MX" b="1" dirty="0" err="1" smtClean="0"/>
              <a:t>is</a:t>
            </a:r>
            <a:r>
              <a:rPr lang="es-MX" b="1" dirty="0" smtClean="0"/>
              <a:t> </a:t>
            </a:r>
            <a:r>
              <a:rPr lang="es-MX" b="1" dirty="0" err="1" smtClean="0"/>
              <a:t>combing</a:t>
            </a:r>
            <a:r>
              <a:rPr lang="es-MX" b="1" dirty="0" smtClean="0"/>
              <a:t> </a:t>
            </a:r>
            <a:r>
              <a:rPr lang="es-MX" b="1" dirty="0" err="1" smtClean="0"/>
              <a:t>the</a:t>
            </a:r>
            <a:r>
              <a:rPr lang="es-MX" b="1" dirty="0" smtClean="0"/>
              <a:t> </a:t>
            </a:r>
            <a:r>
              <a:rPr lang="es-MX" b="1" dirty="0" err="1" smtClean="0"/>
              <a:t>dog</a:t>
            </a:r>
            <a:r>
              <a:rPr lang="es-MX" b="1" dirty="0" smtClean="0"/>
              <a:t>.</a:t>
            </a:r>
            <a:endParaRPr lang="en-US" b="1" dirty="0"/>
          </a:p>
        </p:txBody>
      </p:sp>
      <p:pic>
        <p:nvPicPr>
          <p:cNvPr id="4" name="Picture 5" descr="C:\Documents and Settings\jlopez\Local Settings\Temporary Internet Files\Content.IE5\IN2C3RXL\MCPE02412_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438400"/>
            <a:ext cx="3344863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86868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 pr</a:t>
            </a:r>
            <a:r>
              <a:rPr lang="es-MX" dirty="0" err="1" smtClean="0"/>
              <a:t>áctica</a:t>
            </a:r>
            <a:r>
              <a:rPr lang="es-MX" dirty="0" smtClean="0"/>
              <a:t> 	 </a:t>
            </a: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err="1" smtClean="0"/>
              <a:t>Is</a:t>
            </a:r>
            <a:r>
              <a:rPr lang="es-MX" dirty="0" smtClean="0"/>
              <a:t> </a:t>
            </a:r>
            <a:r>
              <a:rPr lang="es-MX" dirty="0" err="1" smtClean="0"/>
              <a:t>this</a:t>
            </a:r>
            <a:r>
              <a:rPr lang="es-MX" dirty="0" smtClean="0"/>
              <a:t> a </a:t>
            </a:r>
            <a:r>
              <a:rPr lang="es-MX" dirty="0" err="1" smtClean="0"/>
              <a:t>reflexive</a:t>
            </a:r>
            <a:r>
              <a:rPr lang="es-MX" dirty="0" smtClean="0"/>
              <a:t> </a:t>
            </a:r>
            <a:r>
              <a:rPr lang="es-MX" dirty="0" err="1" smtClean="0"/>
              <a:t>action</a:t>
            </a:r>
            <a:r>
              <a:rPr lang="es-MX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1044209"/>
          </a:xfrm>
        </p:spPr>
        <p:txBody>
          <a:bodyPr/>
          <a:lstStyle/>
          <a:p>
            <a:r>
              <a:rPr lang="es-MX" b="1" dirty="0" smtClean="0"/>
              <a:t>No, </a:t>
            </a:r>
            <a:r>
              <a:rPr lang="es-MX" b="1" dirty="0" err="1" smtClean="0"/>
              <a:t>someone</a:t>
            </a:r>
            <a:r>
              <a:rPr lang="es-MX" b="1" dirty="0" smtClean="0"/>
              <a:t> </a:t>
            </a:r>
            <a:r>
              <a:rPr lang="es-MX" b="1" dirty="0" err="1" smtClean="0"/>
              <a:t>else</a:t>
            </a:r>
            <a:r>
              <a:rPr lang="es-MX" b="1" dirty="0" smtClean="0"/>
              <a:t> </a:t>
            </a:r>
            <a:r>
              <a:rPr lang="es-MX" b="1" dirty="0" err="1" smtClean="0"/>
              <a:t>is</a:t>
            </a:r>
            <a:r>
              <a:rPr lang="es-MX" b="1" dirty="0" smtClean="0"/>
              <a:t> </a:t>
            </a:r>
            <a:r>
              <a:rPr lang="es-MX" b="1" dirty="0" err="1" smtClean="0"/>
              <a:t>shaving</a:t>
            </a:r>
            <a:r>
              <a:rPr lang="es-MX" b="1" dirty="0" smtClean="0"/>
              <a:t> </a:t>
            </a:r>
            <a:r>
              <a:rPr lang="es-MX" b="1" dirty="0" err="1" smtClean="0"/>
              <a:t>the</a:t>
            </a:r>
            <a:r>
              <a:rPr lang="es-MX" b="1" dirty="0" smtClean="0"/>
              <a:t> </a:t>
            </a:r>
            <a:r>
              <a:rPr lang="es-MX" b="1" dirty="0" err="1" smtClean="0"/>
              <a:t>man</a:t>
            </a:r>
            <a:r>
              <a:rPr lang="es-MX" b="1" dirty="0" smtClean="0"/>
              <a:t>.</a:t>
            </a:r>
            <a:endParaRPr lang="en-US" b="1" dirty="0"/>
          </a:p>
        </p:txBody>
      </p:sp>
      <p:pic>
        <p:nvPicPr>
          <p:cNvPr id="2050" name="Picture 2" descr="C:\Users\Jen\AppData\Local\Microsoft\Windows\Temporary Internet Files\Content.IE5\LKAWLYW5\MC90025104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590800"/>
            <a:ext cx="3505200" cy="356418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 pr</a:t>
            </a:r>
            <a:r>
              <a:rPr lang="es-MX" dirty="0" err="1" smtClean="0"/>
              <a:t>áctica</a:t>
            </a:r>
            <a:r>
              <a:rPr lang="es-MX" dirty="0" smtClean="0"/>
              <a:t>	 </a:t>
            </a: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> </a:t>
            </a:r>
            <a:r>
              <a:rPr lang="es-MX" dirty="0" smtClean="0"/>
              <a:t>Are </a:t>
            </a:r>
            <a:r>
              <a:rPr lang="es-MX" dirty="0" err="1" smtClean="0"/>
              <a:t>these</a:t>
            </a:r>
            <a:r>
              <a:rPr lang="es-MX" dirty="0" smtClean="0"/>
              <a:t> </a:t>
            </a:r>
            <a:r>
              <a:rPr lang="es-MX" dirty="0" err="1" smtClean="0"/>
              <a:t>reflexive</a:t>
            </a:r>
            <a:r>
              <a:rPr lang="es-MX" dirty="0" smtClean="0"/>
              <a:t> </a:t>
            </a:r>
            <a:r>
              <a:rPr lang="es-MX" dirty="0" err="1" smtClean="0"/>
              <a:t>actions</a:t>
            </a:r>
            <a:r>
              <a:rPr lang="es-MX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1044209"/>
          </a:xfrm>
        </p:spPr>
        <p:txBody>
          <a:bodyPr>
            <a:normAutofit lnSpcReduction="10000"/>
          </a:bodyPr>
          <a:lstStyle/>
          <a:p>
            <a:r>
              <a:rPr lang="es-MX" b="1" dirty="0" smtClean="0"/>
              <a:t>Yes, </a:t>
            </a:r>
            <a:r>
              <a:rPr lang="es-MX" b="1" dirty="0" err="1" smtClean="0"/>
              <a:t>she</a:t>
            </a:r>
            <a:r>
              <a:rPr lang="es-MX" b="1" dirty="0" smtClean="0"/>
              <a:t> </a:t>
            </a:r>
            <a:r>
              <a:rPr lang="es-MX" b="1" dirty="0" err="1" smtClean="0"/>
              <a:t>is</a:t>
            </a:r>
            <a:r>
              <a:rPr lang="es-MX" b="1" dirty="0" smtClean="0"/>
              <a:t> </a:t>
            </a:r>
            <a:r>
              <a:rPr lang="es-MX" b="1" dirty="0" err="1" smtClean="0"/>
              <a:t>combing</a:t>
            </a:r>
            <a:r>
              <a:rPr lang="es-MX" b="1" dirty="0" smtClean="0"/>
              <a:t> </a:t>
            </a:r>
            <a:r>
              <a:rPr lang="es-MX" b="1" dirty="0" err="1" smtClean="0"/>
              <a:t>her</a:t>
            </a:r>
            <a:r>
              <a:rPr lang="es-MX" b="1" dirty="0" smtClean="0"/>
              <a:t> </a:t>
            </a:r>
            <a:r>
              <a:rPr lang="es-MX" b="1" dirty="0" err="1" smtClean="0"/>
              <a:t>own</a:t>
            </a:r>
            <a:r>
              <a:rPr lang="es-MX" b="1" dirty="0" smtClean="0"/>
              <a:t> </a:t>
            </a:r>
            <a:r>
              <a:rPr lang="es-MX" b="1" dirty="0" err="1" smtClean="0"/>
              <a:t>hair</a:t>
            </a:r>
            <a:r>
              <a:rPr lang="es-MX" b="1" dirty="0" smtClean="0"/>
              <a:t> and </a:t>
            </a:r>
            <a:r>
              <a:rPr lang="es-MX" b="1" dirty="0" err="1" smtClean="0"/>
              <a:t>looking</a:t>
            </a:r>
            <a:r>
              <a:rPr lang="es-MX" b="1" dirty="0" smtClean="0"/>
              <a:t> at </a:t>
            </a:r>
            <a:r>
              <a:rPr lang="es-MX" b="1" dirty="0" err="1" smtClean="0"/>
              <a:t>herself</a:t>
            </a:r>
            <a:r>
              <a:rPr lang="es-MX" b="1" dirty="0" smtClean="0"/>
              <a:t> in </a:t>
            </a:r>
            <a:r>
              <a:rPr lang="es-MX" b="1" dirty="0" err="1" smtClean="0"/>
              <a:t>the</a:t>
            </a:r>
            <a:r>
              <a:rPr lang="es-MX" b="1" dirty="0" smtClean="0"/>
              <a:t> </a:t>
            </a:r>
            <a:r>
              <a:rPr lang="es-MX" b="1" dirty="0" err="1" smtClean="0"/>
              <a:t>mirror</a:t>
            </a:r>
            <a:r>
              <a:rPr lang="es-MX" b="1" dirty="0" smtClean="0"/>
              <a:t>. </a:t>
            </a:r>
            <a:endParaRPr lang="en-US" b="1" dirty="0"/>
          </a:p>
        </p:txBody>
      </p:sp>
      <p:pic>
        <p:nvPicPr>
          <p:cNvPr id="2050" name="Picture 2" descr="C:\Users\Jen\AppData\Local\Microsoft\Windows\Temporary Internet Files\Content.IE5\LKAWLYW5\MC90033497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4113" y="2895600"/>
            <a:ext cx="2603565" cy="350748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 pr</a:t>
            </a:r>
            <a:r>
              <a:rPr lang="es-MX" dirty="0" err="1" smtClean="0"/>
              <a:t>áctica</a:t>
            </a:r>
            <a:r>
              <a:rPr lang="es-MX" dirty="0" smtClean="0"/>
              <a:t>	 </a:t>
            </a:r>
            <a:r>
              <a:rPr lang="es-MX" dirty="0" err="1" smtClean="0"/>
              <a:t>Click</a:t>
            </a:r>
            <a:r>
              <a:rPr lang="es-MX" dirty="0" smtClean="0"/>
              <a:t> </a:t>
            </a:r>
            <a:r>
              <a:rPr lang="es-MX" dirty="0" err="1" smtClean="0"/>
              <a:t>for</a:t>
            </a:r>
            <a:r>
              <a:rPr lang="es-MX" dirty="0" smtClean="0"/>
              <a:t> </a:t>
            </a:r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answer</a:t>
            </a:r>
            <a:r>
              <a:rPr lang="es-MX" dirty="0" smtClean="0"/>
              <a:t>. </a:t>
            </a:r>
            <a:br>
              <a:rPr lang="es-MX" dirty="0" smtClean="0"/>
            </a:br>
            <a:r>
              <a:rPr lang="es-MX" dirty="0" err="1" smtClean="0"/>
              <a:t>Is</a:t>
            </a:r>
            <a:r>
              <a:rPr lang="es-MX" dirty="0" smtClean="0"/>
              <a:t> </a:t>
            </a:r>
            <a:r>
              <a:rPr lang="es-MX" dirty="0" err="1" smtClean="0"/>
              <a:t>this</a:t>
            </a:r>
            <a:r>
              <a:rPr lang="es-MX" dirty="0" smtClean="0"/>
              <a:t> a </a:t>
            </a:r>
            <a:r>
              <a:rPr lang="es-MX" dirty="0" err="1" smtClean="0"/>
              <a:t>reflexive</a:t>
            </a:r>
            <a:r>
              <a:rPr lang="es-MX" dirty="0" smtClean="0"/>
              <a:t> </a:t>
            </a:r>
            <a:r>
              <a:rPr lang="es-MX" dirty="0" err="1" smtClean="0"/>
              <a:t>action</a:t>
            </a:r>
            <a:r>
              <a:rPr lang="es-MX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1044209"/>
          </a:xfrm>
        </p:spPr>
        <p:txBody>
          <a:bodyPr>
            <a:normAutofit lnSpcReduction="10000"/>
          </a:bodyPr>
          <a:lstStyle/>
          <a:p>
            <a:r>
              <a:rPr lang="es-MX" b="1" dirty="0" smtClean="0"/>
              <a:t>No, </a:t>
            </a:r>
            <a:r>
              <a:rPr lang="es-MX" b="1" dirty="0" err="1" smtClean="0"/>
              <a:t>the</a:t>
            </a:r>
            <a:r>
              <a:rPr lang="es-MX" b="1" dirty="0" smtClean="0"/>
              <a:t> dad </a:t>
            </a:r>
            <a:r>
              <a:rPr lang="es-MX" b="1" dirty="0" err="1" smtClean="0"/>
              <a:t>is</a:t>
            </a:r>
            <a:r>
              <a:rPr lang="es-MX" b="1" dirty="0" smtClean="0"/>
              <a:t> </a:t>
            </a:r>
            <a:r>
              <a:rPr lang="es-MX" b="1" dirty="0" err="1" smtClean="0"/>
              <a:t>bathing</a:t>
            </a:r>
            <a:r>
              <a:rPr lang="es-MX" b="1" dirty="0" smtClean="0"/>
              <a:t> </a:t>
            </a:r>
            <a:r>
              <a:rPr lang="es-MX" b="1" dirty="0" err="1" smtClean="0"/>
              <a:t>the</a:t>
            </a:r>
            <a:r>
              <a:rPr lang="es-MX" b="1" dirty="0" smtClean="0"/>
              <a:t> </a:t>
            </a:r>
            <a:r>
              <a:rPr lang="es-MX" b="1" dirty="0" err="1" smtClean="0"/>
              <a:t>baby</a:t>
            </a:r>
            <a:r>
              <a:rPr lang="es-MX" b="1" dirty="0" smtClean="0"/>
              <a:t> </a:t>
            </a:r>
            <a:r>
              <a:rPr lang="es-MX" b="1" dirty="0" err="1" smtClean="0"/>
              <a:t>because</a:t>
            </a:r>
            <a:r>
              <a:rPr lang="es-MX" b="1" dirty="0" smtClean="0"/>
              <a:t> he </a:t>
            </a:r>
            <a:r>
              <a:rPr lang="es-MX" b="1" dirty="0" err="1" smtClean="0"/>
              <a:t>is</a:t>
            </a:r>
            <a:r>
              <a:rPr lang="es-MX" b="1" dirty="0" smtClean="0"/>
              <a:t> </a:t>
            </a:r>
            <a:r>
              <a:rPr lang="es-MX" b="1" dirty="0" err="1" smtClean="0"/>
              <a:t>too</a:t>
            </a:r>
            <a:r>
              <a:rPr lang="es-MX" b="1" dirty="0" smtClean="0"/>
              <a:t> </a:t>
            </a:r>
            <a:r>
              <a:rPr lang="es-MX" b="1" dirty="0" err="1" smtClean="0"/>
              <a:t>little</a:t>
            </a:r>
            <a:r>
              <a:rPr lang="es-MX" b="1" dirty="0" smtClean="0"/>
              <a:t> </a:t>
            </a:r>
            <a:r>
              <a:rPr lang="es-MX" b="1" dirty="0" err="1" smtClean="0"/>
              <a:t>to</a:t>
            </a:r>
            <a:r>
              <a:rPr lang="es-MX" b="1" dirty="0" smtClean="0"/>
              <a:t> </a:t>
            </a:r>
            <a:r>
              <a:rPr lang="es-MX" b="1" dirty="0" err="1" smtClean="0"/>
              <a:t>bathe</a:t>
            </a:r>
            <a:r>
              <a:rPr lang="es-MX" b="1" dirty="0" smtClean="0"/>
              <a:t> </a:t>
            </a:r>
            <a:r>
              <a:rPr lang="es-MX" b="1" dirty="0" err="1" smtClean="0"/>
              <a:t>himself</a:t>
            </a:r>
            <a:r>
              <a:rPr lang="es-MX" b="1" dirty="0" smtClean="0"/>
              <a:t>. </a:t>
            </a:r>
            <a:endParaRPr lang="en-US" b="1" dirty="0"/>
          </a:p>
        </p:txBody>
      </p:sp>
      <p:pic>
        <p:nvPicPr>
          <p:cNvPr id="4" name="Picture 2" descr="C:\Documents and Settings\jlopez\Local Settings\Temporary Internet Files\Content.IE5\9JIANDIU\MCj0338468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3506" y="3048000"/>
            <a:ext cx="3548882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818</TotalTime>
  <Words>1090</Words>
  <Application>Microsoft Office PowerPoint</Application>
  <PresentationFormat>On-screen Show (4:3)</PresentationFormat>
  <Paragraphs>169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Module</vt:lpstr>
      <vt:lpstr>Los verbos reflexivos</vt:lpstr>
      <vt:lpstr>Connecting to prior learning</vt:lpstr>
      <vt:lpstr>What is a reflexive verb?</vt:lpstr>
      <vt:lpstr>La práctica  Is this a reflexive action?</vt:lpstr>
      <vt:lpstr>La práctica    Is this a reflexive action?</vt:lpstr>
      <vt:lpstr>La práctica   Is this a reflexive action?</vt:lpstr>
      <vt:lpstr>La práctica    Is this a reflexive action?</vt:lpstr>
      <vt:lpstr>La práctica    Are these reflexive actions?</vt:lpstr>
      <vt:lpstr>La práctica  Click for the answer.  Is this a reflexive action?</vt:lpstr>
      <vt:lpstr>La práctica  Right arrow for the answer.  Is this a reflexive action?</vt:lpstr>
      <vt:lpstr>How is a reflexive infinitive verb different than a regular infinitive verb?</vt:lpstr>
      <vt:lpstr>Slide 12</vt:lpstr>
      <vt:lpstr>The Spanish reflexive pronouns appear below in blue. </vt:lpstr>
      <vt:lpstr>Reflexive pronouns correspond to the subject pronouns. </vt:lpstr>
      <vt:lpstr>To conjugate one refelexive verb in a sentence follow these steps.</vt:lpstr>
      <vt:lpstr> Example in Spanish of reflexive with one verb.</vt:lpstr>
      <vt:lpstr>Practice with one reflexive verb. </vt:lpstr>
      <vt:lpstr>Slide 18</vt:lpstr>
      <vt:lpstr>Connecting to prior learning  Reviewing double verb sentences</vt:lpstr>
      <vt:lpstr>Some common double verb sentences are…</vt:lpstr>
      <vt:lpstr>Reflexive verbs with two verbs in the sentence.</vt:lpstr>
      <vt:lpstr>Example of reflexive pronoun with double verb sentence.</vt:lpstr>
      <vt:lpstr>Practice with two reflexive verbs. </vt:lpstr>
      <vt:lpstr> </vt:lpstr>
      <vt:lpstr> </vt:lpstr>
      <vt:lpstr>Slide 26</vt:lpstr>
      <vt:lpstr> </vt:lpstr>
      <vt:lpstr>Repaso (Review) Answer the questions in English.</vt:lpstr>
      <vt:lpstr>Respuestas del repaso (Review answers)</vt:lpstr>
      <vt:lpstr>El fin 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</dc:creator>
  <cp:lastModifiedBy>Jen</cp:lastModifiedBy>
  <cp:revision>61</cp:revision>
  <dcterms:created xsi:type="dcterms:W3CDTF">2011-03-10T02:31:35Z</dcterms:created>
  <dcterms:modified xsi:type="dcterms:W3CDTF">2011-03-19T14:27:20Z</dcterms:modified>
</cp:coreProperties>
</file>