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84" r:id="rId3"/>
    <p:sldId id="286" r:id="rId4"/>
    <p:sldId id="287" r:id="rId5"/>
    <p:sldId id="288" r:id="rId6"/>
    <p:sldId id="258" r:id="rId7"/>
    <p:sldId id="277" r:id="rId8"/>
    <p:sldId id="259" r:id="rId9"/>
    <p:sldId id="260" r:id="rId10"/>
    <p:sldId id="276" r:id="rId11"/>
    <p:sldId id="267" r:id="rId12"/>
    <p:sldId id="278" r:id="rId13"/>
    <p:sldId id="279" r:id="rId14"/>
    <p:sldId id="280" r:id="rId15"/>
    <p:sldId id="285" r:id="rId16"/>
    <p:sldId id="283" r:id="rId17"/>
    <p:sldId id="282" r:id="rId18"/>
    <p:sldId id="271" r:id="rId19"/>
    <p:sldId id="272" r:id="rId20"/>
    <p:sldId id="281" r:id="rId21"/>
    <p:sldId id="273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81FC-1112-4905-B127-948A7918580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A75B-A83E-4173-AF4D-037F853492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81FC-1112-4905-B127-948A7918580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A75B-A83E-4173-AF4D-037F853492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81FC-1112-4905-B127-948A7918580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A75B-A83E-4173-AF4D-037F853492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81FC-1112-4905-B127-948A7918580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A75B-A83E-4173-AF4D-037F853492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81FC-1112-4905-B127-948A7918580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A75B-A83E-4173-AF4D-037F853492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81FC-1112-4905-B127-948A7918580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A75B-A83E-4173-AF4D-037F853492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81FC-1112-4905-B127-948A7918580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A75B-A83E-4173-AF4D-037F853492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81FC-1112-4905-B127-948A7918580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A75B-A83E-4173-AF4D-037F853492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81FC-1112-4905-B127-948A7918580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A75B-A83E-4173-AF4D-037F853492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81FC-1112-4905-B127-948A7918580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A75B-A83E-4173-AF4D-037F853492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81FC-1112-4905-B127-948A7918580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A75B-A83E-4173-AF4D-037F853492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B81FC-1112-4905-B127-948A7918580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CA75B-A83E-4173-AF4D-037F853492E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wmf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Regular verb conjugation in Spanish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1600200"/>
            <a:ext cx="4800600" cy="4525963"/>
          </a:xfrm>
        </p:spPr>
        <p:txBody>
          <a:bodyPr/>
          <a:lstStyle/>
          <a:p>
            <a:r>
              <a:rPr lang="es-MX" b="1" dirty="0" smtClean="0"/>
              <a:t>Estudio español todos los días. </a:t>
            </a:r>
          </a:p>
          <a:p>
            <a:r>
              <a:rPr lang="es-MX" b="1" dirty="0" smtClean="0"/>
              <a:t>Es mi clase favorita.  </a:t>
            </a:r>
          </a:p>
          <a:p>
            <a:r>
              <a:rPr lang="es-MX" b="1" dirty="0" smtClean="0"/>
              <a:t>Los verbos son fantásticos.  </a:t>
            </a:r>
          </a:p>
          <a:p>
            <a:r>
              <a:rPr lang="es-MX" b="1" dirty="0" smtClean="0"/>
              <a:t>Necesito aprender más.</a:t>
            </a:r>
            <a:endParaRPr lang="en-US" b="1" dirty="0"/>
          </a:p>
        </p:txBody>
      </p:sp>
      <p:pic>
        <p:nvPicPr>
          <p:cNvPr id="7170" name="Picture 2" descr="C:\Users\Jen\AppData\Local\Microsoft\Windows\Temporary Internet Files\Content.IE5\VQWGLOCM\MC90038357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981200"/>
            <a:ext cx="2482406" cy="3647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4800" b="1" dirty="0" smtClean="0"/>
              <a:t>Regular </a:t>
            </a:r>
            <a:r>
              <a:rPr lang="en-US" sz="6000" b="1" dirty="0" smtClean="0">
                <a:solidFill>
                  <a:srgbClr val="FF0000"/>
                </a:solidFill>
              </a:rPr>
              <a:t>–</a:t>
            </a:r>
            <a:r>
              <a:rPr lang="en-US" sz="6000" b="1" dirty="0" err="1" smtClean="0">
                <a:solidFill>
                  <a:srgbClr val="FF0000"/>
                </a:solidFill>
              </a:rPr>
              <a:t>ar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smtClean="0"/>
              <a:t>verb conjugation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Each subject pronoun has an ending that is “assigned” to it. Notice how they correspond by color on the charts below. 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/>
              <a:t>		</a:t>
            </a:r>
            <a:r>
              <a:rPr lang="en-US" b="1" dirty="0" err="1" smtClean="0">
                <a:solidFill>
                  <a:srgbClr val="7030A0"/>
                </a:solidFill>
              </a:rPr>
              <a:t>nosotros</a:t>
            </a:r>
            <a:r>
              <a:rPr lang="en-US" b="1" dirty="0" smtClean="0"/>
              <a:t>		-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dirty="0" smtClean="0"/>
              <a:t>		-</a:t>
            </a:r>
            <a:r>
              <a:rPr lang="en-US" b="1" dirty="0" err="1" smtClean="0">
                <a:solidFill>
                  <a:srgbClr val="7030A0"/>
                </a:solidFill>
              </a:rPr>
              <a:t>amos</a:t>
            </a:r>
            <a:endParaRPr lang="en-US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s-ES" b="1" dirty="0" smtClean="0">
                <a:solidFill>
                  <a:srgbClr val="0070C0"/>
                </a:solidFill>
              </a:rPr>
              <a:t>tú	</a:t>
            </a:r>
            <a:r>
              <a:rPr lang="es-ES" b="1" dirty="0" smtClean="0"/>
              <a:t>		</a:t>
            </a:r>
            <a:r>
              <a:rPr lang="es-ES" b="1" dirty="0" smtClean="0">
                <a:solidFill>
                  <a:schemeClr val="accent6">
                    <a:lumMod val="75000"/>
                  </a:schemeClr>
                </a:solidFill>
              </a:rPr>
              <a:t>vosotros</a:t>
            </a:r>
            <a:r>
              <a:rPr lang="es-ES" b="1" dirty="0" smtClean="0"/>
              <a:t>		-</a:t>
            </a:r>
            <a:r>
              <a:rPr lang="es-ES" b="1" dirty="0" smtClean="0">
                <a:solidFill>
                  <a:srgbClr val="0070C0"/>
                </a:solidFill>
              </a:rPr>
              <a:t>as</a:t>
            </a:r>
            <a:r>
              <a:rPr lang="es-ES" b="1" dirty="0" smtClean="0"/>
              <a:t>		-</a:t>
            </a:r>
            <a:r>
              <a:rPr lang="es-ES" b="1" dirty="0" err="1" smtClean="0">
                <a:solidFill>
                  <a:schemeClr val="accent6">
                    <a:lumMod val="75000"/>
                  </a:schemeClr>
                </a:solidFill>
              </a:rPr>
              <a:t>áis</a:t>
            </a:r>
            <a:endParaRPr lang="es-ES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endParaRPr lang="es-ES" b="1" dirty="0" smtClean="0"/>
          </a:p>
          <a:p>
            <a:pPr>
              <a:buNone/>
            </a:pPr>
            <a:r>
              <a:rPr lang="es-ES" b="1" dirty="0" smtClean="0">
                <a:solidFill>
                  <a:srgbClr val="00B050"/>
                </a:solidFill>
              </a:rPr>
              <a:t>él</a:t>
            </a:r>
            <a:r>
              <a:rPr lang="es-ES" b="1" dirty="0" smtClean="0"/>
              <a:t>			ellos			</a:t>
            </a:r>
          </a:p>
          <a:p>
            <a:pPr>
              <a:buNone/>
            </a:pPr>
            <a:r>
              <a:rPr lang="es-ES" b="1" dirty="0" smtClean="0">
                <a:solidFill>
                  <a:srgbClr val="00B050"/>
                </a:solidFill>
              </a:rPr>
              <a:t>ella</a:t>
            </a:r>
            <a:r>
              <a:rPr lang="es-ES" b="1" dirty="0" smtClean="0"/>
              <a:t>		ellas			-</a:t>
            </a:r>
            <a:r>
              <a:rPr lang="es-ES" b="1" dirty="0" smtClean="0">
                <a:solidFill>
                  <a:srgbClr val="00B050"/>
                </a:solidFill>
              </a:rPr>
              <a:t>a</a:t>
            </a:r>
            <a:r>
              <a:rPr lang="es-ES" b="1" dirty="0" smtClean="0"/>
              <a:t>		-</a:t>
            </a:r>
            <a:r>
              <a:rPr lang="es-ES" b="1" dirty="0" err="1" smtClean="0"/>
              <a:t>an</a:t>
            </a:r>
            <a:endParaRPr lang="es-ES" b="1" dirty="0" smtClean="0"/>
          </a:p>
          <a:p>
            <a:pPr>
              <a:buNone/>
            </a:pPr>
            <a:r>
              <a:rPr lang="es-ES" b="1" dirty="0" smtClean="0">
                <a:solidFill>
                  <a:srgbClr val="00B050"/>
                </a:solidFill>
              </a:rPr>
              <a:t>Ud.</a:t>
            </a:r>
            <a:r>
              <a:rPr lang="es-ES" b="1" dirty="0" smtClean="0"/>
              <a:t>		Uds.</a:t>
            </a:r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419100" y="4229100"/>
            <a:ext cx="32766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81000" y="3352800"/>
            <a:ext cx="36576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04800" y="4343400"/>
            <a:ext cx="37338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4838700" y="4152900"/>
            <a:ext cx="3429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8200" y="3352800"/>
            <a:ext cx="3810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648200" y="4343400"/>
            <a:ext cx="3810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8534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r>
              <a:rPr lang="es-MX" sz="3200" b="1" dirty="0" smtClean="0"/>
              <a:t>  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85800"/>
            <a:ext cx="8991600" cy="563231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s-MX" sz="4000" b="1" dirty="0" smtClean="0">
                <a:solidFill>
                  <a:srgbClr val="FFFF00"/>
                </a:solidFill>
              </a:rPr>
              <a:t>La práctica </a:t>
            </a:r>
          </a:p>
          <a:p>
            <a:pPr lvl="0"/>
            <a:r>
              <a:rPr lang="es-MX" sz="4000" b="1" dirty="0" smtClean="0"/>
              <a:t>1.) yo: cantar </a:t>
            </a:r>
          </a:p>
          <a:p>
            <a:pPr lvl="0"/>
            <a:r>
              <a:rPr lang="es-MX" sz="4000" b="1" dirty="0" smtClean="0"/>
              <a:t>2.) Roberto: mirar </a:t>
            </a:r>
          </a:p>
          <a:p>
            <a:pPr lvl="0"/>
            <a:r>
              <a:rPr lang="es-MX" sz="4000" b="1" dirty="0" smtClean="0"/>
              <a:t>3.) nosotros: cuidar</a:t>
            </a:r>
          </a:p>
          <a:p>
            <a:pPr lvl="0"/>
            <a:r>
              <a:rPr lang="es-MX" sz="4000" b="1" dirty="0" smtClean="0"/>
              <a:t>4.) tú: descansar</a:t>
            </a:r>
          </a:p>
          <a:p>
            <a:pPr lvl="0"/>
            <a:r>
              <a:rPr lang="es-MX" sz="4000" b="1" dirty="0" smtClean="0"/>
              <a:t>5.) Uds.: hablar</a:t>
            </a:r>
          </a:p>
          <a:p>
            <a:pPr lvl="0"/>
            <a:r>
              <a:rPr lang="es-MX" sz="4000" b="1" dirty="0" smtClean="0"/>
              <a:t>6.) ella: lavar el carro</a:t>
            </a:r>
          </a:p>
          <a:p>
            <a:pPr lvl="0"/>
            <a:r>
              <a:rPr lang="es-MX" sz="4000" b="1" dirty="0" smtClean="0"/>
              <a:t>7.) ella y yo: estudiar</a:t>
            </a:r>
          </a:p>
          <a:p>
            <a:pPr lvl="0"/>
            <a:r>
              <a:rPr lang="es-MX" sz="4000" b="1" dirty="0" smtClean="0"/>
              <a:t>8.) ellos: comprar</a:t>
            </a:r>
            <a:endParaRPr lang="en-US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67400" y="15240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cant</a:t>
            </a:r>
            <a:r>
              <a:rPr lang="es-MX" sz="3600" b="1" dirty="0" smtClean="0">
                <a:solidFill>
                  <a:srgbClr val="FFFF00"/>
                </a:solidFill>
              </a:rPr>
              <a:t>o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2133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mir</a:t>
            </a:r>
            <a:r>
              <a:rPr lang="es-MX" sz="3600" b="1" dirty="0" smtClean="0">
                <a:solidFill>
                  <a:srgbClr val="FFFF00"/>
                </a:solidFill>
              </a:rPr>
              <a:t>a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7400" y="27432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cuid</a:t>
            </a:r>
            <a:r>
              <a:rPr lang="es-MX" sz="3600" b="1" dirty="0" smtClean="0">
                <a:solidFill>
                  <a:srgbClr val="FFFF00"/>
                </a:solidFill>
              </a:rPr>
              <a:t>amos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7400" y="33528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descans</a:t>
            </a:r>
            <a:r>
              <a:rPr lang="es-MX" sz="3600" b="1" dirty="0" smtClean="0">
                <a:solidFill>
                  <a:srgbClr val="FFFF00"/>
                </a:solidFill>
              </a:rPr>
              <a:t>as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7400" y="39624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habl</a:t>
            </a:r>
            <a:r>
              <a:rPr lang="es-MX" sz="3600" b="1" dirty="0" smtClean="0">
                <a:solidFill>
                  <a:srgbClr val="FFFF00"/>
                </a:solidFill>
              </a:rPr>
              <a:t>an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1200" y="45720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lav</a:t>
            </a:r>
            <a:r>
              <a:rPr lang="es-MX" sz="3600" b="1" dirty="0" smtClean="0">
                <a:solidFill>
                  <a:srgbClr val="FFFF00"/>
                </a:solidFill>
              </a:rPr>
              <a:t>a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1200" y="51054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estudi</a:t>
            </a:r>
            <a:r>
              <a:rPr lang="es-MX" sz="3600" b="1" dirty="0" smtClean="0">
                <a:solidFill>
                  <a:srgbClr val="FFFF00"/>
                </a:solidFill>
              </a:rPr>
              <a:t>amos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1200" y="57150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compr</a:t>
            </a:r>
            <a:r>
              <a:rPr lang="es-MX" sz="3600" b="1" dirty="0" smtClean="0">
                <a:solidFill>
                  <a:srgbClr val="FFFF00"/>
                </a:solidFill>
              </a:rPr>
              <a:t>an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286000" y="1447800"/>
            <a:ext cx="609600" cy="350838"/>
            <a:chOff x="4704" y="2304"/>
            <a:chExt cx="384" cy="221"/>
          </a:xfrm>
        </p:grpSpPr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3352800" y="5867400"/>
            <a:ext cx="609600" cy="350838"/>
            <a:chOff x="4704" y="2304"/>
            <a:chExt cx="384" cy="221"/>
          </a:xfrm>
        </p:grpSpPr>
        <p:sp>
          <p:nvSpPr>
            <p:cNvPr id="19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0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5" name="Group 9"/>
          <p:cNvGrpSpPr>
            <a:grpSpLocks/>
          </p:cNvGrpSpPr>
          <p:nvPr/>
        </p:nvGrpSpPr>
        <p:grpSpPr bwMode="auto">
          <a:xfrm>
            <a:off x="4038600" y="5257800"/>
            <a:ext cx="609600" cy="350838"/>
            <a:chOff x="4704" y="2304"/>
            <a:chExt cx="384" cy="221"/>
          </a:xfrm>
        </p:grpSpPr>
        <p:sp>
          <p:nvSpPr>
            <p:cNvPr id="22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3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8" name="Group 9"/>
          <p:cNvGrpSpPr>
            <a:grpSpLocks/>
          </p:cNvGrpSpPr>
          <p:nvPr/>
        </p:nvGrpSpPr>
        <p:grpSpPr bwMode="auto">
          <a:xfrm>
            <a:off x="2438400" y="4572000"/>
            <a:ext cx="609600" cy="350838"/>
            <a:chOff x="4704" y="2304"/>
            <a:chExt cx="384" cy="221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21" name="Group 9"/>
          <p:cNvGrpSpPr>
            <a:grpSpLocks/>
          </p:cNvGrpSpPr>
          <p:nvPr/>
        </p:nvGrpSpPr>
        <p:grpSpPr bwMode="auto">
          <a:xfrm>
            <a:off x="2743200" y="3962400"/>
            <a:ext cx="609600" cy="350838"/>
            <a:chOff x="4704" y="2304"/>
            <a:chExt cx="384" cy="221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9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3048000" y="3352800"/>
            <a:ext cx="609600" cy="350838"/>
            <a:chOff x="4704" y="2304"/>
            <a:chExt cx="384" cy="221"/>
          </a:xfrm>
        </p:grpSpPr>
        <p:sp>
          <p:nvSpPr>
            <p:cNvPr id="31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27" name="Group 9"/>
          <p:cNvGrpSpPr>
            <a:grpSpLocks/>
          </p:cNvGrpSpPr>
          <p:nvPr/>
        </p:nvGrpSpPr>
        <p:grpSpPr bwMode="auto">
          <a:xfrm>
            <a:off x="3657600" y="2819400"/>
            <a:ext cx="609600" cy="350838"/>
            <a:chOff x="4704" y="2304"/>
            <a:chExt cx="384" cy="221"/>
          </a:xfrm>
        </p:grpSpPr>
        <p:sp>
          <p:nvSpPr>
            <p:cNvPr id="34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30" name="Group 9"/>
          <p:cNvGrpSpPr>
            <a:grpSpLocks/>
          </p:cNvGrpSpPr>
          <p:nvPr/>
        </p:nvGrpSpPr>
        <p:grpSpPr bwMode="auto">
          <a:xfrm>
            <a:off x="3276600" y="2133600"/>
            <a:ext cx="609600" cy="350838"/>
            <a:chOff x="4704" y="2304"/>
            <a:chExt cx="384" cy="221"/>
          </a:xfrm>
        </p:grpSpPr>
        <p:sp>
          <p:nvSpPr>
            <p:cNvPr id="37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8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es-MX" b="1" dirty="0" smtClean="0">
                <a:solidFill>
                  <a:srgbClr val="0070C0"/>
                </a:solidFill>
              </a:rPr>
              <a:t>prometer</a:t>
            </a:r>
            <a:r>
              <a:rPr lang="es-MX" b="1" dirty="0" smtClean="0"/>
              <a:t> 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promise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ver</a:t>
            </a:r>
            <a:r>
              <a:rPr lang="es-MX" b="1" dirty="0" smtClean="0"/>
              <a:t> 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see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comer</a:t>
            </a:r>
            <a:r>
              <a:rPr lang="es-MX" b="1" dirty="0" smtClean="0"/>
              <a:t> 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eat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beber</a:t>
            </a:r>
            <a:r>
              <a:rPr lang="es-MX" b="1" dirty="0" smtClean="0"/>
              <a:t> 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drink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aprender</a:t>
            </a:r>
            <a:r>
              <a:rPr lang="es-MX" b="1" dirty="0" smtClean="0"/>
              <a:t> = 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learn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leer</a:t>
            </a:r>
            <a:r>
              <a:rPr lang="es-MX" b="1" dirty="0" smtClean="0"/>
              <a:t> 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read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correr</a:t>
            </a:r>
            <a:r>
              <a:rPr lang="es-MX" b="1" dirty="0" smtClean="0"/>
              <a:t>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run</a:t>
            </a:r>
            <a:endParaRPr lang="es-MX" b="1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44304" y="533400"/>
            <a:ext cx="84069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Unos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verbos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regulares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de -</a:t>
            </a:r>
            <a:r>
              <a:rPr lang="en-US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 descr="C:\Users\Jen\AppData\Local\Microsoft\Windows\Temporary Internet Files\Content.IE5\UIQIJR2G\MC90038358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2057400"/>
            <a:ext cx="1657960" cy="2272640"/>
          </a:xfrm>
          <a:prstGeom prst="rect">
            <a:avLst/>
          </a:prstGeom>
          <a:noFill/>
        </p:spPr>
      </p:pic>
      <p:pic>
        <p:nvPicPr>
          <p:cNvPr id="2051" name="Picture 3" descr="C:\Users\Jen\AppData\Local\Microsoft\Windows\Temporary Internet Files\Content.IE5\HJQYOFOU\MC90038364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1447800"/>
            <a:ext cx="1454049" cy="1721854"/>
          </a:xfrm>
          <a:prstGeom prst="rect">
            <a:avLst/>
          </a:prstGeom>
          <a:noFill/>
        </p:spPr>
      </p:pic>
      <p:pic>
        <p:nvPicPr>
          <p:cNvPr id="2053" name="Picture 5" descr="C:\Users\Jen\AppData\Local\Microsoft\Windows\Temporary Internet Files\Content.IE5\UIQIJR2G\MC90038357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114800"/>
            <a:ext cx="1450873" cy="14537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87630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838200"/>
            <a:ext cx="8991600" cy="563231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s-MX" sz="4000" b="1" dirty="0" err="1" smtClean="0"/>
              <a:t>Conjugating</a:t>
            </a:r>
            <a:r>
              <a:rPr lang="es-MX" sz="4000" b="1" dirty="0" smtClean="0"/>
              <a:t> </a:t>
            </a:r>
            <a:r>
              <a:rPr lang="es-MX" sz="4000" b="1" dirty="0" smtClean="0">
                <a:solidFill>
                  <a:srgbClr val="FF0000"/>
                </a:solidFill>
              </a:rPr>
              <a:t>–</a:t>
            </a:r>
            <a:r>
              <a:rPr lang="es-MX" sz="4000" b="1" dirty="0" err="1">
                <a:solidFill>
                  <a:srgbClr val="FF0000"/>
                </a:solidFill>
              </a:rPr>
              <a:t>e</a:t>
            </a:r>
            <a:r>
              <a:rPr lang="es-MX" sz="4000" b="1" dirty="0" err="1" smtClean="0">
                <a:solidFill>
                  <a:srgbClr val="FF0000"/>
                </a:solidFill>
              </a:rPr>
              <a:t>r</a:t>
            </a:r>
            <a:r>
              <a:rPr lang="es-MX" sz="4000" b="1" dirty="0" smtClean="0">
                <a:solidFill>
                  <a:srgbClr val="FF0000"/>
                </a:solidFill>
              </a:rPr>
              <a:t> </a:t>
            </a:r>
            <a:r>
              <a:rPr lang="es-MX" sz="4000" b="1" dirty="0" err="1" smtClean="0"/>
              <a:t>verbs</a:t>
            </a:r>
            <a:endParaRPr lang="es-MX" sz="4000" b="1" dirty="0" smtClean="0"/>
          </a:p>
          <a:p>
            <a:r>
              <a:rPr lang="es-ES_tradnl" sz="4000" b="1" u="sng" dirty="0" smtClean="0">
                <a:solidFill>
                  <a:srgbClr val="FFFF00"/>
                </a:solidFill>
              </a:rPr>
              <a:t>-</a:t>
            </a:r>
            <a:r>
              <a:rPr lang="es-ES_tradnl" sz="4000" b="1" u="sng" dirty="0" err="1" smtClean="0">
                <a:solidFill>
                  <a:srgbClr val="FFFF00"/>
                </a:solidFill>
              </a:rPr>
              <a:t>er</a:t>
            </a:r>
            <a:r>
              <a:rPr lang="es-ES_tradnl" sz="4000" b="1" u="sng" dirty="0" smtClean="0">
                <a:solidFill>
                  <a:srgbClr val="FFFF00"/>
                </a:solidFill>
              </a:rPr>
              <a:t> </a:t>
            </a:r>
            <a:r>
              <a:rPr lang="es-ES_tradnl" sz="4000" b="1" u="sng" dirty="0" err="1" smtClean="0">
                <a:solidFill>
                  <a:srgbClr val="FFFF00"/>
                </a:solidFill>
              </a:rPr>
              <a:t>endings</a:t>
            </a:r>
            <a:r>
              <a:rPr lang="es-ES_tradnl" sz="4000" b="1" u="sng" dirty="0" smtClean="0">
                <a:solidFill>
                  <a:srgbClr val="FFFF00"/>
                </a:solidFill>
              </a:rPr>
              <a:t>  </a:t>
            </a:r>
            <a:r>
              <a:rPr lang="es-ES_tradnl" sz="4000" b="1" u="sng" dirty="0" err="1" smtClean="0">
                <a:solidFill>
                  <a:srgbClr val="FFFF00"/>
                </a:solidFill>
              </a:rPr>
              <a:t>for</a:t>
            </a:r>
            <a:r>
              <a:rPr lang="es-ES_tradnl" sz="4000" b="1" u="sng" dirty="0" smtClean="0">
                <a:solidFill>
                  <a:srgbClr val="FFFF00"/>
                </a:solidFill>
              </a:rPr>
              <a:t> </a:t>
            </a:r>
            <a:r>
              <a:rPr lang="es-ES_tradnl" sz="4000" b="1" u="sng" dirty="0" err="1" smtClean="0">
                <a:solidFill>
                  <a:srgbClr val="FFFF00"/>
                </a:solidFill>
              </a:rPr>
              <a:t>present</a:t>
            </a:r>
            <a:r>
              <a:rPr lang="es-ES_tradnl" sz="4000" b="1" u="sng" dirty="0" smtClean="0">
                <a:solidFill>
                  <a:srgbClr val="FFFF00"/>
                </a:solidFill>
              </a:rPr>
              <a:t> tense</a:t>
            </a:r>
            <a:endParaRPr lang="en-US" sz="4000" dirty="0" smtClean="0">
              <a:solidFill>
                <a:srgbClr val="FFFF00"/>
              </a:solidFill>
            </a:endParaRPr>
          </a:p>
          <a:p>
            <a:r>
              <a:rPr lang="es-ES_tradnl" sz="4000" b="1" u="sng" dirty="0" smtClean="0"/>
              <a:t>		singular			plural_______</a:t>
            </a:r>
            <a:endParaRPr lang="en-US" sz="4000" dirty="0" smtClean="0"/>
          </a:p>
          <a:p>
            <a:r>
              <a:rPr lang="es-MX" sz="4000" dirty="0" smtClean="0"/>
              <a:t>1.  </a:t>
            </a:r>
            <a:r>
              <a:rPr lang="es-MX" sz="4000" b="1" dirty="0" smtClean="0">
                <a:solidFill>
                  <a:srgbClr val="FFFF00"/>
                </a:solidFill>
              </a:rPr>
              <a:t>–o</a:t>
            </a:r>
            <a:r>
              <a:rPr lang="es-MX" sz="4000" dirty="0" smtClean="0"/>
              <a:t> (yo)			1. </a:t>
            </a:r>
            <a:r>
              <a:rPr lang="es-MX" sz="4000" b="1" dirty="0" smtClean="0">
                <a:solidFill>
                  <a:srgbClr val="FFFF00"/>
                </a:solidFill>
              </a:rPr>
              <a:t>–</a:t>
            </a:r>
            <a:r>
              <a:rPr lang="es-MX" sz="4000" b="1" dirty="0" err="1" smtClean="0">
                <a:solidFill>
                  <a:srgbClr val="FFFF00"/>
                </a:solidFill>
              </a:rPr>
              <a:t>emos</a:t>
            </a:r>
            <a:r>
              <a:rPr lang="es-MX" sz="4000" dirty="0" smtClean="0">
                <a:solidFill>
                  <a:srgbClr val="FFFF00"/>
                </a:solidFill>
              </a:rPr>
              <a:t> </a:t>
            </a:r>
            <a:r>
              <a:rPr lang="es-MX" sz="4000" dirty="0" smtClean="0"/>
              <a:t>(nosotros)</a:t>
            </a:r>
            <a:endParaRPr lang="en-US" sz="4000" dirty="0" smtClean="0"/>
          </a:p>
          <a:p>
            <a:r>
              <a:rPr lang="es-MX" sz="4000" dirty="0" smtClean="0"/>
              <a:t>2. </a:t>
            </a:r>
            <a:r>
              <a:rPr lang="es-MX" sz="4000" b="1" dirty="0" smtClean="0">
                <a:solidFill>
                  <a:srgbClr val="FFFF00"/>
                </a:solidFill>
              </a:rPr>
              <a:t>–es</a:t>
            </a:r>
            <a:r>
              <a:rPr lang="es-MX" sz="4000" dirty="0" smtClean="0">
                <a:solidFill>
                  <a:srgbClr val="FFFF00"/>
                </a:solidFill>
              </a:rPr>
              <a:t> </a:t>
            </a:r>
            <a:r>
              <a:rPr lang="es-MX" sz="4000" dirty="0" smtClean="0"/>
              <a:t>(tú)			2. </a:t>
            </a:r>
            <a:r>
              <a:rPr lang="es-MX" sz="4000" b="1" dirty="0" smtClean="0">
                <a:solidFill>
                  <a:srgbClr val="FFFF00"/>
                </a:solidFill>
              </a:rPr>
              <a:t>–</a:t>
            </a:r>
            <a:r>
              <a:rPr lang="es-MX" sz="4000" b="1" dirty="0" err="1" smtClean="0">
                <a:solidFill>
                  <a:srgbClr val="FFFF00"/>
                </a:solidFill>
              </a:rPr>
              <a:t>éis</a:t>
            </a:r>
            <a:r>
              <a:rPr lang="es-MX" sz="4000" dirty="0" smtClean="0"/>
              <a:t> (vosotros)</a:t>
            </a:r>
            <a:endParaRPr lang="en-US" sz="4000" dirty="0" smtClean="0"/>
          </a:p>
          <a:p>
            <a:r>
              <a:rPr lang="es-MX" sz="4000" dirty="0" smtClean="0"/>
              <a:t>3. </a:t>
            </a:r>
            <a:r>
              <a:rPr lang="es-MX" sz="4000" b="1" dirty="0" smtClean="0">
                <a:solidFill>
                  <a:srgbClr val="FFFF00"/>
                </a:solidFill>
              </a:rPr>
              <a:t>–e</a:t>
            </a:r>
            <a:r>
              <a:rPr lang="es-MX" sz="4000" b="1" dirty="0" smtClean="0"/>
              <a:t> </a:t>
            </a:r>
            <a:r>
              <a:rPr lang="es-MX" sz="4000" dirty="0" smtClean="0"/>
              <a:t>(él, ella, Ud.)        3. </a:t>
            </a:r>
            <a:r>
              <a:rPr lang="es-MX" sz="4000" b="1" dirty="0" smtClean="0">
                <a:solidFill>
                  <a:srgbClr val="FFFF00"/>
                </a:solidFill>
              </a:rPr>
              <a:t>–en </a:t>
            </a:r>
            <a:r>
              <a:rPr lang="es-MX" sz="4000" dirty="0" smtClean="0"/>
              <a:t>(ellos, </a:t>
            </a:r>
          </a:p>
          <a:p>
            <a:r>
              <a:rPr lang="es-MX" sz="4000" dirty="0" smtClean="0"/>
              <a:t>                                                         ellas, </a:t>
            </a:r>
            <a:r>
              <a:rPr lang="en-US" sz="4000" dirty="0" err="1" smtClean="0"/>
              <a:t>Uds</a:t>
            </a:r>
            <a:r>
              <a:rPr lang="en-US" sz="4000" dirty="0" smtClean="0"/>
              <a:t>.)</a:t>
            </a:r>
            <a:endParaRPr lang="es-MX" sz="4000" b="1" dirty="0" smtClean="0"/>
          </a:p>
          <a:p>
            <a:pPr lvl="0"/>
            <a:endParaRPr lang="es-MX" sz="4000" b="1" dirty="0" smtClean="0"/>
          </a:p>
          <a:p>
            <a:pPr lvl="0"/>
            <a:r>
              <a:rPr lang="es-MX" sz="4000" b="1" dirty="0" smtClean="0"/>
              <a:t> 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86868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838200"/>
            <a:ext cx="8991600" cy="532453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s-MX" sz="4000" b="1" dirty="0" smtClean="0">
                <a:solidFill>
                  <a:srgbClr val="7030A0"/>
                </a:solidFill>
              </a:rPr>
              <a:t>ejemplo…</a:t>
            </a:r>
          </a:p>
          <a:p>
            <a:pPr lvl="0"/>
            <a:r>
              <a:rPr lang="es-MX" sz="4000" b="1" dirty="0" smtClean="0">
                <a:solidFill>
                  <a:srgbClr val="FFFF00"/>
                </a:solidFill>
              </a:rPr>
              <a:t>comer---</a:t>
            </a:r>
            <a:r>
              <a:rPr lang="es-MX" sz="4000" b="1" dirty="0" err="1" smtClean="0">
                <a:solidFill>
                  <a:srgbClr val="FFFF00"/>
                </a:solidFill>
              </a:rPr>
              <a:t>to</a:t>
            </a:r>
            <a:r>
              <a:rPr lang="es-MX" sz="4000" b="1" dirty="0" smtClean="0">
                <a:solidFill>
                  <a:srgbClr val="FFFF00"/>
                </a:solidFill>
              </a:rPr>
              <a:t> </a:t>
            </a:r>
            <a:r>
              <a:rPr lang="es-MX" sz="4000" b="1" dirty="0" err="1" smtClean="0">
                <a:solidFill>
                  <a:srgbClr val="FFFF00"/>
                </a:solidFill>
              </a:rPr>
              <a:t>eat</a:t>
            </a:r>
            <a:endParaRPr lang="en-US" sz="4000" dirty="0" smtClean="0">
              <a:solidFill>
                <a:srgbClr val="FFFF00"/>
              </a:solidFill>
            </a:endParaRPr>
          </a:p>
          <a:p>
            <a:r>
              <a:rPr lang="es-ES_tradnl" sz="3600" b="1" u="sng" dirty="0" smtClean="0"/>
              <a:t>		Singular			Plural_______</a:t>
            </a:r>
            <a:endParaRPr lang="en-US" sz="3600" dirty="0" smtClean="0"/>
          </a:p>
          <a:p>
            <a:r>
              <a:rPr lang="es-MX" sz="3600" dirty="0" smtClean="0"/>
              <a:t>1. </a:t>
            </a:r>
            <a:r>
              <a:rPr lang="es-MX" sz="3600" b="1" dirty="0" smtClean="0">
                <a:solidFill>
                  <a:srgbClr val="7030A0"/>
                </a:solidFill>
              </a:rPr>
              <a:t>com</a:t>
            </a:r>
            <a:r>
              <a:rPr lang="es-MX" sz="3600" b="1" dirty="0" smtClean="0">
                <a:solidFill>
                  <a:srgbClr val="FFFF00"/>
                </a:solidFill>
              </a:rPr>
              <a:t>o</a:t>
            </a:r>
            <a:r>
              <a:rPr lang="es-MX" sz="3600" dirty="0" smtClean="0"/>
              <a:t> (yo)			1. </a:t>
            </a:r>
            <a:r>
              <a:rPr lang="es-MX" sz="3600" b="1" dirty="0" smtClean="0">
                <a:solidFill>
                  <a:srgbClr val="7030A0"/>
                </a:solidFill>
              </a:rPr>
              <a:t>com</a:t>
            </a:r>
            <a:r>
              <a:rPr lang="es-MX" sz="3600" b="1" dirty="0" smtClean="0">
                <a:solidFill>
                  <a:srgbClr val="FFFF00"/>
                </a:solidFill>
              </a:rPr>
              <a:t>emos</a:t>
            </a:r>
            <a:r>
              <a:rPr lang="es-MX" sz="3600" dirty="0" smtClean="0"/>
              <a:t>(nosotros)</a:t>
            </a:r>
            <a:endParaRPr lang="en-US" sz="3600" dirty="0" smtClean="0"/>
          </a:p>
          <a:p>
            <a:r>
              <a:rPr lang="es-MX" sz="3600" dirty="0" smtClean="0"/>
              <a:t>2. </a:t>
            </a:r>
            <a:r>
              <a:rPr lang="es-MX" sz="3600" b="1" dirty="0" smtClean="0">
                <a:solidFill>
                  <a:srgbClr val="7030A0"/>
                </a:solidFill>
              </a:rPr>
              <a:t>com</a:t>
            </a:r>
            <a:r>
              <a:rPr lang="es-MX" sz="3600" b="1" dirty="0" smtClean="0">
                <a:solidFill>
                  <a:srgbClr val="FFFF00"/>
                </a:solidFill>
              </a:rPr>
              <a:t>es</a:t>
            </a:r>
            <a:r>
              <a:rPr lang="es-MX" sz="3600" dirty="0" smtClean="0">
                <a:solidFill>
                  <a:srgbClr val="FFFF00"/>
                </a:solidFill>
              </a:rPr>
              <a:t> </a:t>
            </a:r>
            <a:r>
              <a:rPr lang="es-MX" sz="3600" dirty="0" smtClean="0"/>
              <a:t>(tú)			2. </a:t>
            </a:r>
            <a:r>
              <a:rPr lang="es-MX" sz="3600" b="1" dirty="0" smtClean="0">
                <a:solidFill>
                  <a:srgbClr val="7030A0"/>
                </a:solidFill>
              </a:rPr>
              <a:t>com</a:t>
            </a:r>
            <a:r>
              <a:rPr lang="es-MX" sz="3600" b="1" dirty="0" smtClean="0">
                <a:solidFill>
                  <a:srgbClr val="FFFF00"/>
                </a:solidFill>
              </a:rPr>
              <a:t>éis</a:t>
            </a:r>
            <a:r>
              <a:rPr lang="es-MX" sz="3600" dirty="0" smtClean="0"/>
              <a:t> (vosotros)</a:t>
            </a:r>
            <a:endParaRPr lang="en-US" sz="3600" dirty="0" smtClean="0"/>
          </a:p>
          <a:p>
            <a:r>
              <a:rPr lang="es-MX" sz="3600" dirty="0" smtClean="0"/>
              <a:t>3. </a:t>
            </a:r>
            <a:r>
              <a:rPr lang="es-MX" sz="3600" b="1" dirty="0" smtClean="0">
                <a:solidFill>
                  <a:srgbClr val="7030A0"/>
                </a:solidFill>
              </a:rPr>
              <a:t>com</a:t>
            </a:r>
            <a:r>
              <a:rPr lang="es-MX" sz="3600" b="1" dirty="0" smtClean="0">
                <a:solidFill>
                  <a:srgbClr val="FFFF00"/>
                </a:solidFill>
              </a:rPr>
              <a:t>e</a:t>
            </a:r>
            <a:r>
              <a:rPr lang="es-MX" sz="3600" b="1" dirty="0" smtClean="0"/>
              <a:t> </a:t>
            </a:r>
            <a:r>
              <a:rPr lang="es-MX" sz="3600" dirty="0" smtClean="0"/>
              <a:t>(él, ella, Ud.)      3. </a:t>
            </a:r>
            <a:r>
              <a:rPr lang="es-MX" sz="3600" b="1" dirty="0" smtClean="0">
                <a:solidFill>
                  <a:srgbClr val="7030A0"/>
                </a:solidFill>
              </a:rPr>
              <a:t>com</a:t>
            </a:r>
            <a:r>
              <a:rPr lang="es-MX" sz="3600" b="1" dirty="0" smtClean="0">
                <a:solidFill>
                  <a:srgbClr val="FFFF00"/>
                </a:solidFill>
              </a:rPr>
              <a:t>en </a:t>
            </a:r>
            <a:r>
              <a:rPr lang="es-MX" sz="3600" dirty="0" smtClean="0"/>
              <a:t>(ellos, </a:t>
            </a:r>
          </a:p>
          <a:p>
            <a:r>
              <a:rPr lang="es-MX" sz="3600" dirty="0" smtClean="0"/>
              <a:t>                                                         ellas, </a:t>
            </a:r>
            <a:r>
              <a:rPr lang="en-US" sz="3600" dirty="0" err="1" smtClean="0"/>
              <a:t>Uds</a:t>
            </a:r>
            <a:r>
              <a:rPr lang="en-US" sz="3600" dirty="0" smtClean="0"/>
              <a:t>.)</a:t>
            </a:r>
            <a:endParaRPr lang="es-MX" sz="3600" b="1" dirty="0" smtClean="0"/>
          </a:p>
          <a:p>
            <a:pPr lvl="0"/>
            <a:endParaRPr lang="es-MX" sz="4000" b="1" dirty="0" smtClean="0"/>
          </a:p>
          <a:p>
            <a:pPr lvl="0"/>
            <a:r>
              <a:rPr lang="es-MX" sz="4000" b="1" dirty="0" smtClean="0"/>
              <a:t> </a:t>
            </a:r>
            <a:endParaRPr lang="en-US" sz="4000" b="1" dirty="0"/>
          </a:p>
        </p:txBody>
      </p:sp>
      <p:pic>
        <p:nvPicPr>
          <p:cNvPr id="11266" name="Picture 2" descr="C:\Users\Jen\AppData\Local\Microsoft\Windows\Temporary Internet Files\Content.IE5\QFCM1OU3\MC90038355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4724400"/>
            <a:ext cx="1548923" cy="1387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4800" b="1" dirty="0" smtClean="0"/>
              <a:t>Regular </a:t>
            </a:r>
            <a:r>
              <a:rPr lang="en-US" sz="7300" b="1" dirty="0" smtClean="0">
                <a:solidFill>
                  <a:srgbClr val="0070C0"/>
                </a:solidFill>
              </a:rPr>
              <a:t>–</a:t>
            </a:r>
            <a:r>
              <a:rPr lang="en-US" sz="7300" b="1" dirty="0" err="1">
                <a:solidFill>
                  <a:srgbClr val="0070C0"/>
                </a:solidFill>
              </a:rPr>
              <a:t>e</a:t>
            </a:r>
            <a:r>
              <a:rPr lang="en-US" sz="7300" b="1" dirty="0" err="1" smtClean="0">
                <a:solidFill>
                  <a:srgbClr val="0070C0"/>
                </a:solidFill>
              </a:rPr>
              <a:t>r</a:t>
            </a:r>
            <a:r>
              <a:rPr lang="en-US" sz="73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smtClean="0"/>
              <a:t>verb conjugation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Each subject pronoun has an ending that is “assigned” to it. Notice how they correspond by color on the charts below. 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/>
              <a:t>		</a:t>
            </a:r>
            <a:r>
              <a:rPr lang="en-US" b="1" dirty="0" err="1" smtClean="0">
                <a:solidFill>
                  <a:srgbClr val="7030A0"/>
                </a:solidFill>
              </a:rPr>
              <a:t>nosotros</a:t>
            </a:r>
            <a:r>
              <a:rPr lang="en-US" b="1" dirty="0" smtClean="0"/>
              <a:t>		-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dirty="0" smtClean="0"/>
              <a:t>		-</a:t>
            </a:r>
            <a:r>
              <a:rPr lang="en-US" b="1" dirty="0" err="1">
                <a:solidFill>
                  <a:srgbClr val="7030A0"/>
                </a:solidFill>
              </a:rPr>
              <a:t>e</a:t>
            </a:r>
            <a:r>
              <a:rPr lang="en-US" b="1" dirty="0" err="1" smtClean="0">
                <a:solidFill>
                  <a:srgbClr val="7030A0"/>
                </a:solidFill>
              </a:rPr>
              <a:t>mos</a:t>
            </a:r>
            <a:endParaRPr lang="en-US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s-ES" b="1" dirty="0" smtClean="0">
                <a:solidFill>
                  <a:srgbClr val="0070C0"/>
                </a:solidFill>
              </a:rPr>
              <a:t>tú	</a:t>
            </a:r>
            <a:r>
              <a:rPr lang="es-ES" b="1" dirty="0" smtClean="0"/>
              <a:t>		</a:t>
            </a:r>
            <a:r>
              <a:rPr lang="es-ES" b="1" dirty="0" smtClean="0">
                <a:solidFill>
                  <a:schemeClr val="accent6">
                    <a:lumMod val="75000"/>
                  </a:schemeClr>
                </a:solidFill>
              </a:rPr>
              <a:t>vosotros</a:t>
            </a:r>
            <a:r>
              <a:rPr lang="es-ES" b="1" dirty="0" smtClean="0"/>
              <a:t>		-</a:t>
            </a:r>
            <a:r>
              <a:rPr lang="es-ES" b="1" dirty="0" smtClean="0">
                <a:solidFill>
                  <a:srgbClr val="0070C0"/>
                </a:solidFill>
              </a:rPr>
              <a:t>es</a:t>
            </a:r>
            <a:r>
              <a:rPr lang="es-ES" b="1" dirty="0" smtClean="0"/>
              <a:t>		-</a:t>
            </a:r>
            <a:r>
              <a:rPr lang="es-MX" b="1" dirty="0" err="1" smtClean="0">
                <a:solidFill>
                  <a:schemeClr val="accent6">
                    <a:lumMod val="75000"/>
                  </a:schemeClr>
                </a:solidFill>
              </a:rPr>
              <a:t>éi</a:t>
            </a:r>
            <a:r>
              <a:rPr lang="es-ES" b="1" dirty="0" smtClean="0">
                <a:solidFill>
                  <a:schemeClr val="accent6">
                    <a:lumMod val="75000"/>
                  </a:schemeClr>
                </a:solidFill>
              </a:rPr>
              <a:t>s</a:t>
            </a:r>
          </a:p>
          <a:p>
            <a:pPr>
              <a:buNone/>
            </a:pPr>
            <a:endParaRPr lang="es-ES" b="1" dirty="0" smtClean="0"/>
          </a:p>
          <a:p>
            <a:pPr>
              <a:buNone/>
            </a:pPr>
            <a:r>
              <a:rPr lang="es-ES" b="1" dirty="0" smtClean="0">
                <a:solidFill>
                  <a:srgbClr val="00B050"/>
                </a:solidFill>
              </a:rPr>
              <a:t>él</a:t>
            </a:r>
            <a:r>
              <a:rPr lang="es-ES" b="1" dirty="0" smtClean="0"/>
              <a:t>			ellos			</a:t>
            </a:r>
          </a:p>
          <a:p>
            <a:pPr>
              <a:buNone/>
            </a:pPr>
            <a:r>
              <a:rPr lang="es-ES" b="1" dirty="0" smtClean="0">
                <a:solidFill>
                  <a:srgbClr val="00B050"/>
                </a:solidFill>
              </a:rPr>
              <a:t>ella</a:t>
            </a:r>
            <a:r>
              <a:rPr lang="es-ES" b="1" dirty="0" smtClean="0"/>
              <a:t>		ellas			-</a:t>
            </a:r>
            <a:r>
              <a:rPr lang="es-ES" b="1" dirty="0" smtClean="0">
                <a:solidFill>
                  <a:srgbClr val="00B050"/>
                </a:solidFill>
              </a:rPr>
              <a:t>e</a:t>
            </a:r>
            <a:r>
              <a:rPr lang="es-ES" b="1" dirty="0" smtClean="0"/>
              <a:t>		-en</a:t>
            </a:r>
          </a:p>
          <a:p>
            <a:pPr>
              <a:buNone/>
            </a:pPr>
            <a:r>
              <a:rPr lang="es-ES" b="1" dirty="0" smtClean="0">
                <a:solidFill>
                  <a:srgbClr val="00B050"/>
                </a:solidFill>
              </a:rPr>
              <a:t>Ud.</a:t>
            </a:r>
            <a:r>
              <a:rPr lang="es-ES" b="1" dirty="0" smtClean="0"/>
              <a:t>		Uds.</a:t>
            </a:r>
            <a:endParaRPr lang="en-US" b="1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419100" y="4229100"/>
            <a:ext cx="32766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81000" y="3352800"/>
            <a:ext cx="36576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04800" y="4343400"/>
            <a:ext cx="37338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4838700" y="4152900"/>
            <a:ext cx="3429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8200" y="3352800"/>
            <a:ext cx="3810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648200" y="4343400"/>
            <a:ext cx="3810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8534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r>
              <a:rPr lang="es-MX" sz="3200" b="1" dirty="0" smtClean="0"/>
              <a:t>  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85800"/>
            <a:ext cx="8991600" cy="440120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s-MX" sz="4000" b="1" dirty="0" smtClean="0">
                <a:solidFill>
                  <a:srgbClr val="FFFF00"/>
                </a:solidFill>
              </a:rPr>
              <a:t>La práctica </a:t>
            </a:r>
          </a:p>
          <a:p>
            <a:pPr lvl="0"/>
            <a:r>
              <a:rPr lang="es-MX" sz="4000" b="1" dirty="0" smtClean="0"/>
              <a:t>1.) Ud.: prometer</a:t>
            </a:r>
          </a:p>
          <a:p>
            <a:pPr lvl="0"/>
            <a:r>
              <a:rPr lang="es-MX" sz="4000" b="1" dirty="0" smtClean="0"/>
              <a:t>2.) Roberto: ver</a:t>
            </a:r>
          </a:p>
          <a:p>
            <a:pPr lvl="0"/>
            <a:r>
              <a:rPr lang="es-MX" sz="4000" b="1" dirty="0" smtClean="0"/>
              <a:t>3.) nosotros: comer</a:t>
            </a:r>
          </a:p>
          <a:p>
            <a:pPr lvl="0"/>
            <a:r>
              <a:rPr lang="es-MX" sz="4000" b="1" dirty="0" smtClean="0"/>
              <a:t>4.) tú: beber</a:t>
            </a:r>
          </a:p>
          <a:p>
            <a:pPr lvl="0"/>
            <a:r>
              <a:rPr lang="es-MX" sz="4000" b="1" dirty="0" smtClean="0"/>
              <a:t>5.) Uds.: aprender</a:t>
            </a:r>
          </a:p>
          <a:p>
            <a:pPr lvl="0"/>
            <a:r>
              <a:rPr lang="es-MX" sz="4000" b="1" dirty="0" smtClean="0"/>
              <a:t>6.) yo: leer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67400" y="15240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promet</a:t>
            </a:r>
            <a:r>
              <a:rPr lang="es-MX" sz="3600" b="1" dirty="0" smtClean="0">
                <a:solidFill>
                  <a:srgbClr val="FFFF00"/>
                </a:solidFill>
              </a:rPr>
              <a:t>e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2133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v</a:t>
            </a:r>
            <a:r>
              <a:rPr lang="es-MX" sz="3600" b="1" dirty="0">
                <a:solidFill>
                  <a:srgbClr val="FFFF00"/>
                </a:solidFill>
              </a:rPr>
              <a:t>e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7400" y="27432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com</a:t>
            </a:r>
            <a:r>
              <a:rPr lang="es-MX" sz="3600" b="1" dirty="0">
                <a:solidFill>
                  <a:srgbClr val="FFFF00"/>
                </a:solidFill>
              </a:rPr>
              <a:t>e</a:t>
            </a:r>
            <a:r>
              <a:rPr lang="es-MX" sz="3600" b="1" dirty="0" smtClean="0">
                <a:solidFill>
                  <a:srgbClr val="FFFF00"/>
                </a:solidFill>
              </a:rPr>
              <a:t>mos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7400" y="33528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beb</a:t>
            </a:r>
            <a:r>
              <a:rPr lang="es-MX" sz="3600" b="1" dirty="0">
                <a:solidFill>
                  <a:srgbClr val="FFFF00"/>
                </a:solidFill>
              </a:rPr>
              <a:t>e</a:t>
            </a:r>
            <a:r>
              <a:rPr lang="es-MX" sz="3600" b="1" dirty="0" smtClean="0">
                <a:solidFill>
                  <a:srgbClr val="FFFF00"/>
                </a:solidFill>
              </a:rPr>
              <a:t>s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7400" y="39624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aprend</a:t>
            </a:r>
            <a:r>
              <a:rPr lang="es-MX" sz="3600" b="1" dirty="0" smtClean="0">
                <a:solidFill>
                  <a:srgbClr val="FFFF00"/>
                </a:solidFill>
              </a:rPr>
              <a:t>en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276600" y="1600200"/>
            <a:ext cx="609600" cy="350838"/>
            <a:chOff x="4704" y="2304"/>
            <a:chExt cx="384" cy="221"/>
          </a:xfrm>
        </p:grpSpPr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3429000" y="3886200"/>
            <a:ext cx="609600" cy="350838"/>
            <a:chOff x="4704" y="2304"/>
            <a:chExt cx="384" cy="221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9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2" name="Group 9"/>
          <p:cNvGrpSpPr>
            <a:grpSpLocks/>
          </p:cNvGrpSpPr>
          <p:nvPr/>
        </p:nvGrpSpPr>
        <p:grpSpPr bwMode="auto">
          <a:xfrm>
            <a:off x="2286000" y="3352800"/>
            <a:ext cx="609600" cy="350838"/>
            <a:chOff x="4704" y="2304"/>
            <a:chExt cx="384" cy="221"/>
          </a:xfrm>
        </p:grpSpPr>
        <p:sp>
          <p:nvSpPr>
            <p:cNvPr id="31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3657600" y="2743200"/>
            <a:ext cx="609600" cy="350838"/>
            <a:chOff x="4704" y="2304"/>
            <a:chExt cx="384" cy="221"/>
          </a:xfrm>
        </p:grpSpPr>
        <p:sp>
          <p:nvSpPr>
            <p:cNvPr id="34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4" name="Group 9"/>
          <p:cNvGrpSpPr>
            <a:grpSpLocks/>
          </p:cNvGrpSpPr>
          <p:nvPr/>
        </p:nvGrpSpPr>
        <p:grpSpPr bwMode="auto">
          <a:xfrm>
            <a:off x="3048000" y="2057400"/>
            <a:ext cx="609600" cy="350838"/>
            <a:chOff x="4704" y="2304"/>
            <a:chExt cx="384" cy="221"/>
          </a:xfrm>
        </p:grpSpPr>
        <p:sp>
          <p:nvSpPr>
            <p:cNvPr id="37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8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25" name="Group 9"/>
          <p:cNvGrpSpPr>
            <a:grpSpLocks/>
          </p:cNvGrpSpPr>
          <p:nvPr/>
        </p:nvGrpSpPr>
        <p:grpSpPr bwMode="auto">
          <a:xfrm>
            <a:off x="1905000" y="4572000"/>
            <a:ext cx="762000" cy="350838"/>
            <a:chOff x="4704" y="2304"/>
            <a:chExt cx="480" cy="221"/>
          </a:xfrm>
        </p:grpSpPr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7" name="Line 8"/>
            <p:cNvSpPr>
              <a:spLocks noChangeShapeType="1"/>
            </p:cNvSpPr>
            <p:nvPr/>
          </p:nvSpPr>
          <p:spPr bwMode="auto">
            <a:xfrm flipH="1">
              <a:off x="4800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5943600" y="45720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le</a:t>
            </a:r>
            <a:r>
              <a:rPr lang="es-MX" sz="3600" b="1" dirty="0" smtClean="0">
                <a:solidFill>
                  <a:srgbClr val="FFFF00"/>
                </a:solidFill>
              </a:rPr>
              <a:t>o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pPr lvl="0"/>
            <a:r>
              <a:rPr lang="es-MX" b="1" dirty="0" smtClean="0">
                <a:solidFill>
                  <a:srgbClr val="0070C0"/>
                </a:solidFill>
              </a:rPr>
              <a:t>asistir (a)</a:t>
            </a:r>
            <a:r>
              <a:rPr lang="es-MX" b="1" dirty="0" smtClean="0"/>
              <a:t> 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attend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dividir</a:t>
            </a:r>
            <a:r>
              <a:rPr lang="es-MX" b="1" dirty="0" smtClean="0"/>
              <a:t> =</a:t>
            </a:r>
            <a:r>
              <a:rPr lang="es-MX" b="1" dirty="0" err="1" smtClean="0"/>
              <a:t>to</a:t>
            </a:r>
            <a:r>
              <a:rPr lang="es-MX" b="1" dirty="0" smtClean="0"/>
              <a:t> divide</a:t>
            </a:r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vivir</a:t>
            </a:r>
            <a:r>
              <a:rPr lang="es-MX" b="1" dirty="0" smtClean="0"/>
              <a:t> 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live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subir</a:t>
            </a:r>
            <a:r>
              <a:rPr lang="es-MX" b="1" dirty="0" smtClean="0"/>
              <a:t> 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go</a:t>
            </a:r>
            <a:r>
              <a:rPr lang="es-MX" b="1" dirty="0" smtClean="0"/>
              <a:t> up</a:t>
            </a:r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escribir</a:t>
            </a:r>
            <a:r>
              <a:rPr lang="es-MX" b="1" dirty="0" smtClean="0"/>
              <a:t> 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write</a:t>
            </a:r>
            <a:endParaRPr lang="es-MX" b="1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44304" y="457200"/>
            <a:ext cx="8229048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Unos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verbos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regulares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de -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ir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4" name="Picture 2" descr="C:\Users\Jen\AppData\Local\Microsoft\Windows\Temporary Internet Files\Content.IE5\HJQYOFOU\MC90038358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356" y="2965398"/>
            <a:ext cx="1564843" cy="2098879"/>
          </a:xfrm>
          <a:prstGeom prst="rect">
            <a:avLst/>
          </a:prstGeom>
          <a:noFill/>
        </p:spPr>
      </p:pic>
      <p:pic>
        <p:nvPicPr>
          <p:cNvPr id="3078" name="Picture 6" descr="C:\Users\Jen\AppData\Local\Microsoft\Windows\Temporary Internet Files\Content.IE5\5ZFYK120\MC90038363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614700"/>
            <a:ext cx="1716277" cy="2042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28600"/>
            <a:ext cx="86868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838200"/>
            <a:ext cx="8991600" cy="563231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s-MX" sz="4000" b="1" dirty="0" err="1" smtClean="0"/>
              <a:t>Conjugating</a:t>
            </a:r>
            <a:r>
              <a:rPr lang="es-MX" sz="4000" b="1" dirty="0" smtClean="0"/>
              <a:t> </a:t>
            </a:r>
            <a:r>
              <a:rPr lang="es-MX" sz="4000" b="1" dirty="0" smtClean="0">
                <a:solidFill>
                  <a:srgbClr val="FF0000"/>
                </a:solidFill>
              </a:rPr>
              <a:t>–ir </a:t>
            </a:r>
            <a:r>
              <a:rPr lang="es-MX" sz="4000" b="1" dirty="0" err="1" smtClean="0"/>
              <a:t>verbs</a:t>
            </a:r>
            <a:endParaRPr lang="es-MX" sz="4000" b="1" dirty="0" smtClean="0"/>
          </a:p>
          <a:p>
            <a:r>
              <a:rPr lang="es-ES_tradnl" sz="4000" b="1" u="sng" dirty="0" smtClean="0">
                <a:solidFill>
                  <a:srgbClr val="FFFF00"/>
                </a:solidFill>
              </a:rPr>
              <a:t>-</a:t>
            </a:r>
            <a:r>
              <a:rPr lang="es-ES_tradnl" sz="4000" b="1" u="sng" dirty="0">
                <a:solidFill>
                  <a:srgbClr val="FFFF00"/>
                </a:solidFill>
              </a:rPr>
              <a:t>i</a:t>
            </a:r>
            <a:r>
              <a:rPr lang="es-ES_tradnl" sz="4000" b="1" u="sng" dirty="0" smtClean="0">
                <a:solidFill>
                  <a:srgbClr val="FFFF00"/>
                </a:solidFill>
              </a:rPr>
              <a:t>r </a:t>
            </a:r>
            <a:r>
              <a:rPr lang="es-ES_tradnl" sz="4000" b="1" u="sng" dirty="0" err="1" smtClean="0">
                <a:solidFill>
                  <a:srgbClr val="FFFF00"/>
                </a:solidFill>
              </a:rPr>
              <a:t>endings</a:t>
            </a:r>
            <a:r>
              <a:rPr lang="es-ES_tradnl" sz="4000" b="1" u="sng" dirty="0" smtClean="0">
                <a:solidFill>
                  <a:srgbClr val="FFFF00"/>
                </a:solidFill>
              </a:rPr>
              <a:t>  </a:t>
            </a:r>
            <a:r>
              <a:rPr lang="es-ES_tradnl" sz="4000" b="1" u="sng" dirty="0" err="1" smtClean="0">
                <a:solidFill>
                  <a:srgbClr val="FFFF00"/>
                </a:solidFill>
              </a:rPr>
              <a:t>for</a:t>
            </a:r>
            <a:r>
              <a:rPr lang="es-ES_tradnl" sz="4000" b="1" u="sng" dirty="0" smtClean="0">
                <a:solidFill>
                  <a:srgbClr val="FFFF00"/>
                </a:solidFill>
              </a:rPr>
              <a:t> </a:t>
            </a:r>
            <a:r>
              <a:rPr lang="es-ES_tradnl" sz="4000" b="1" u="sng" dirty="0" err="1" smtClean="0">
                <a:solidFill>
                  <a:srgbClr val="FFFF00"/>
                </a:solidFill>
              </a:rPr>
              <a:t>present</a:t>
            </a:r>
            <a:r>
              <a:rPr lang="es-ES_tradnl" sz="4000" b="1" u="sng" dirty="0" smtClean="0">
                <a:solidFill>
                  <a:srgbClr val="FFFF00"/>
                </a:solidFill>
              </a:rPr>
              <a:t> tense</a:t>
            </a:r>
            <a:endParaRPr lang="en-US" sz="4000" dirty="0" smtClean="0">
              <a:solidFill>
                <a:srgbClr val="FFFF00"/>
              </a:solidFill>
            </a:endParaRPr>
          </a:p>
          <a:p>
            <a:r>
              <a:rPr lang="es-ES_tradnl" sz="4000" b="1" u="sng" dirty="0" smtClean="0"/>
              <a:t>		singular			plural_______</a:t>
            </a:r>
            <a:endParaRPr lang="en-US" sz="4000" dirty="0" smtClean="0"/>
          </a:p>
          <a:p>
            <a:r>
              <a:rPr lang="es-MX" sz="4000" dirty="0" smtClean="0"/>
              <a:t>1.  </a:t>
            </a:r>
            <a:r>
              <a:rPr lang="es-MX" sz="4000" b="1" dirty="0" smtClean="0">
                <a:solidFill>
                  <a:srgbClr val="FFFF00"/>
                </a:solidFill>
              </a:rPr>
              <a:t>–o</a:t>
            </a:r>
            <a:r>
              <a:rPr lang="es-MX" sz="4000" dirty="0" smtClean="0"/>
              <a:t> (yo)			1. </a:t>
            </a:r>
            <a:r>
              <a:rPr lang="es-MX" sz="4000" b="1" dirty="0" smtClean="0">
                <a:solidFill>
                  <a:srgbClr val="FFFF00"/>
                </a:solidFill>
              </a:rPr>
              <a:t>–</a:t>
            </a:r>
            <a:r>
              <a:rPr lang="es-MX" sz="4000" b="1" dirty="0" err="1" smtClean="0">
                <a:solidFill>
                  <a:srgbClr val="FFFF00"/>
                </a:solidFill>
              </a:rPr>
              <a:t>imos</a:t>
            </a:r>
            <a:r>
              <a:rPr lang="es-MX" sz="4000" dirty="0" smtClean="0">
                <a:solidFill>
                  <a:srgbClr val="FFFF00"/>
                </a:solidFill>
              </a:rPr>
              <a:t> </a:t>
            </a:r>
            <a:r>
              <a:rPr lang="es-MX" sz="4000" dirty="0" smtClean="0"/>
              <a:t>(nosotros)</a:t>
            </a:r>
            <a:endParaRPr lang="en-US" sz="4000" dirty="0" smtClean="0"/>
          </a:p>
          <a:p>
            <a:r>
              <a:rPr lang="es-MX" sz="4000" dirty="0" smtClean="0"/>
              <a:t>2. </a:t>
            </a:r>
            <a:r>
              <a:rPr lang="es-MX" sz="4000" b="1" dirty="0" smtClean="0">
                <a:solidFill>
                  <a:srgbClr val="FFFF00"/>
                </a:solidFill>
              </a:rPr>
              <a:t>–es</a:t>
            </a:r>
            <a:r>
              <a:rPr lang="es-MX" sz="4000" dirty="0" smtClean="0">
                <a:solidFill>
                  <a:srgbClr val="FFFF00"/>
                </a:solidFill>
              </a:rPr>
              <a:t> </a:t>
            </a:r>
            <a:r>
              <a:rPr lang="es-MX" sz="4000" dirty="0" smtClean="0"/>
              <a:t>(tú)			2. </a:t>
            </a:r>
            <a:r>
              <a:rPr lang="es-MX" sz="4000" b="1" dirty="0" smtClean="0">
                <a:solidFill>
                  <a:srgbClr val="FFFF00"/>
                </a:solidFill>
              </a:rPr>
              <a:t>–</a:t>
            </a:r>
            <a:r>
              <a:rPr lang="es-MX" sz="4000" b="1" dirty="0" err="1" smtClean="0">
                <a:solidFill>
                  <a:srgbClr val="FFFF00"/>
                </a:solidFill>
              </a:rPr>
              <a:t>ís</a:t>
            </a:r>
            <a:r>
              <a:rPr lang="es-MX" sz="4000" dirty="0" smtClean="0"/>
              <a:t> (vosotros)</a:t>
            </a:r>
            <a:endParaRPr lang="en-US" sz="4000" dirty="0" smtClean="0"/>
          </a:p>
          <a:p>
            <a:r>
              <a:rPr lang="es-MX" sz="4000" dirty="0" smtClean="0"/>
              <a:t>3. </a:t>
            </a:r>
            <a:r>
              <a:rPr lang="es-MX" sz="4000" b="1" dirty="0" smtClean="0">
                <a:solidFill>
                  <a:srgbClr val="FFFF00"/>
                </a:solidFill>
              </a:rPr>
              <a:t>–e</a:t>
            </a:r>
            <a:r>
              <a:rPr lang="es-MX" sz="4000" b="1" dirty="0" smtClean="0"/>
              <a:t> </a:t>
            </a:r>
            <a:r>
              <a:rPr lang="es-MX" sz="4000" dirty="0" smtClean="0"/>
              <a:t>(él, ella, Ud.)        3. </a:t>
            </a:r>
            <a:r>
              <a:rPr lang="es-MX" sz="4000" b="1" dirty="0" smtClean="0">
                <a:solidFill>
                  <a:srgbClr val="FFFF00"/>
                </a:solidFill>
              </a:rPr>
              <a:t>–en </a:t>
            </a:r>
            <a:r>
              <a:rPr lang="es-MX" sz="4000" dirty="0" smtClean="0"/>
              <a:t>(ellos, </a:t>
            </a:r>
          </a:p>
          <a:p>
            <a:r>
              <a:rPr lang="es-MX" sz="4000" dirty="0" smtClean="0"/>
              <a:t>                                                         ellas, </a:t>
            </a:r>
            <a:r>
              <a:rPr lang="en-US" sz="4000" dirty="0" err="1" smtClean="0"/>
              <a:t>Uds</a:t>
            </a:r>
            <a:r>
              <a:rPr lang="en-US" sz="4000" dirty="0" smtClean="0"/>
              <a:t>.)</a:t>
            </a:r>
            <a:endParaRPr lang="es-MX" sz="4000" b="1" dirty="0" smtClean="0"/>
          </a:p>
          <a:p>
            <a:pPr lvl="0"/>
            <a:endParaRPr lang="es-MX" sz="4000" b="1" dirty="0" smtClean="0"/>
          </a:p>
          <a:p>
            <a:pPr lvl="0"/>
            <a:r>
              <a:rPr lang="es-MX" sz="4000" b="1" dirty="0" smtClean="0"/>
              <a:t> 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28600"/>
            <a:ext cx="8153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r>
              <a:rPr lang="es-MX" sz="3200" b="1" dirty="0" smtClean="0"/>
              <a:t> 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838200"/>
            <a:ext cx="8991600" cy="532453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s-MX" sz="4000" b="1" dirty="0" smtClean="0">
                <a:solidFill>
                  <a:srgbClr val="7030A0"/>
                </a:solidFill>
              </a:rPr>
              <a:t>ejemplo…</a:t>
            </a:r>
          </a:p>
          <a:p>
            <a:pPr lvl="0"/>
            <a:r>
              <a:rPr lang="es-MX" sz="4000" b="1" dirty="0" smtClean="0">
                <a:solidFill>
                  <a:srgbClr val="FFFF00"/>
                </a:solidFill>
              </a:rPr>
              <a:t>subir---</a:t>
            </a:r>
            <a:r>
              <a:rPr lang="es-MX" sz="4000" b="1" dirty="0" err="1" smtClean="0">
                <a:solidFill>
                  <a:srgbClr val="FFFF00"/>
                </a:solidFill>
              </a:rPr>
              <a:t>to</a:t>
            </a:r>
            <a:r>
              <a:rPr lang="es-MX" sz="4000" b="1" dirty="0" smtClean="0">
                <a:solidFill>
                  <a:srgbClr val="FFFF00"/>
                </a:solidFill>
              </a:rPr>
              <a:t> </a:t>
            </a:r>
            <a:r>
              <a:rPr lang="es-MX" sz="4000" b="1" dirty="0" err="1" smtClean="0">
                <a:solidFill>
                  <a:srgbClr val="FFFF00"/>
                </a:solidFill>
              </a:rPr>
              <a:t>climb</a:t>
            </a:r>
            <a:endParaRPr lang="en-US" sz="4000" dirty="0" smtClean="0">
              <a:solidFill>
                <a:srgbClr val="FFFF00"/>
              </a:solidFill>
            </a:endParaRPr>
          </a:p>
          <a:p>
            <a:r>
              <a:rPr lang="es-ES_tradnl" sz="3600" b="1" u="sng" dirty="0" smtClean="0"/>
              <a:t>		Singular			Plural_______</a:t>
            </a:r>
            <a:endParaRPr lang="en-US" sz="3600" dirty="0" smtClean="0"/>
          </a:p>
          <a:p>
            <a:r>
              <a:rPr lang="es-MX" sz="3600" dirty="0" smtClean="0"/>
              <a:t>1. </a:t>
            </a:r>
            <a:r>
              <a:rPr lang="es-MX" sz="3600" b="1" dirty="0" smtClean="0">
                <a:solidFill>
                  <a:srgbClr val="7030A0"/>
                </a:solidFill>
              </a:rPr>
              <a:t>sub</a:t>
            </a:r>
            <a:r>
              <a:rPr lang="es-MX" sz="3600" b="1" dirty="0" smtClean="0">
                <a:solidFill>
                  <a:srgbClr val="FFFF00"/>
                </a:solidFill>
              </a:rPr>
              <a:t>o</a:t>
            </a:r>
            <a:r>
              <a:rPr lang="es-MX" sz="3600" dirty="0" smtClean="0"/>
              <a:t> (yo)			1. </a:t>
            </a:r>
            <a:r>
              <a:rPr lang="es-MX" sz="3600" b="1" dirty="0" smtClean="0">
                <a:solidFill>
                  <a:srgbClr val="7030A0"/>
                </a:solidFill>
              </a:rPr>
              <a:t>sub</a:t>
            </a:r>
            <a:r>
              <a:rPr lang="es-MX" sz="3600" b="1" dirty="0" smtClean="0">
                <a:solidFill>
                  <a:srgbClr val="FFFF00"/>
                </a:solidFill>
              </a:rPr>
              <a:t>imos</a:t>
            </a:r>
            <a:r>
              <a:rPr lang="es-MX" sz="3600" dirty="0" smtClean="0"/>
              <a:t>(nosotros)</a:t>
            </a:r>
            <a:endParaRPr lang="en-US" sz="3600" dirty="0" smtClean="0"/>
          </a:p>
          <a:p>
            <a:r>
              <a:rPr lang="es-MX" sz="3600" dirty="0" smtClean="0"/>
              <a:t>2. </a:t>
            </a:r>
            <a:r>
              <a:rPr lang="es-MX" sz="3600" b="1" dirty="0" smtClean="0">
                <a:solidFill>
                  <a:srgbClr val="7030A0"/>
                </a:solidFill>
              </a:rPr>
              <a:t>sub</a:t>
            </a:r>
            <a:r>
              <a:rPr lang="es-MX" sz="3600" b="1" dirty="0" smtClean="0">
                <a:solidFill>
                  <a:srgbClr val="FFFF00"/>
                </a:solidFill>
              </a:rPr>
              <a:t>es</a:t>
            </a:r>
            <a:r>
              <a:rPr lang="es-MX" sz="3600" dirty="0" smtClean="0">
                <a:solidFill>
                  <a:srgbClr val="FFFF00"/>
                </a:solidFill>
              </a:rPr>
              <a:t> </a:t>
            </a:r>
            <a:r>
              <a:rPr lang="es-MX" sz="3600" dirty="0" smtClean="0"/>
              <a:t>(tú)			2. </a:t>
            </a:r>
            <a:r>
              <a:rPr lang="es-MX" sz="3600" b="1" dirty="0" smtClean="0">
                <a:solidFill>
                  <a:srgbClr val="7030A0"/>
                </a:solidFill>
              </a:rPr>
              <a:t>sub</a:t>
            </a:r>
            <a:r>
              <a:rPr lang="es-MX" sz="3600" b="1" dirty="0" smtClean="0">
                <a:solidFill>
                  <a:srgbClr val="FFFF00"/>
                </a:solidFill>
              </a:rPr>
              <a:t>ís</a:t>
            </a:r>
            <a:r>
              <a:rPr lang="es-MX" sz="3600" dirty="0" smtClean="0"/>
              <a:t> (vosotros)</a:t>
            </a:r>
            <a:endParaRPr lang="en-US" sz="3600" dirty="0" smtClean="0"/>
          </a:p>
          <a:p>
            <a:r>
              <a:rPr lang="es-MX" sz="3600" dirty="0" smtClean="0"/>
              <a:t>3. </a:t>
            </a:r>
            <a:r>
              <a:rPr lang="es-MX" sz="3600" b="1" dirty="0" smtClean="0">
                <a:solidFill>
                  <a:srgbClr val="7030A0"/>
                </a:solidFill>
              </a:rPr>
              <a:t>sub</a:t>
            </a:r>
            <a:r>
              <a:rPr lang="es-MX" sz="3600" b="1" dirty="0" smtClean="0">
                <a:solidFill>
                  <a:srgbClr val="FFFF00"/>
                </a:solidFill>
              </a:rPr>
              <a:t>e</a:t>
            </a:r>
            <a:r>
              <a:rPr lang="es-MX" sz="3600" b="1" dirty="0" smtClean="0"/>
              <a:t> </a:t>
            </a:r>
            <a:r>
              <a:rPr lang="es-MX" sz="3600" dirty="0" smtClean="0"/>
              <a:t>(él, ella, Ud.)       3. </a:t>
            </a:r>
            <a:r>
              <a:rPr lang="es-MX" sz="3600" b="1" dirty="0" smtClean="0">
                <a:solidFill>
                  <a:srgbClr val="7030A0"/>
                </a:solidFill>
              </a:rPr>
              <a:t>sub</a:t>
            </a:r>
            <a:r>
              <a:rPr lang="es-MX" sz="3600" b="1" dirty="0" smtClean="0">
                <a:solidFill>
                  <a:srgbClr val="FFFF00"/>
                </a:solidFill>
              </a:rPr>
              <a:t>en </a:t>
            </a:r>
            <a:r>
              <a:rPr lang="es-MX" sz="3600" dirty="0" smtClean="0"/>
              <a:t>(ellos, </a:t>
            </a:r>
          </a:p>
          <a:p>
            <a:r>
              <a:rPr lang="es-MX" sz="3600" dirty="0" smtClean="0"/>
              <a:t>                                                         ellas, </a:t>
            </a:r>
            <a:r>
              <a:rPr lang="en-US" sz="3600" dirty="0" err="1" smtClean="0"/>
              <a:t>Uds</a:t>
            </a:r>
            <a:r>
              <a:rPr lang="en-US" sz="3600" dirty="0" smtClean="0"/>
              <a:t>.)</a:t>
            </a:r>
            <a:endParaRPr lang="es-MX" sz="3600" b="1" dirty="0" smtClean="0"/>
          </a:p>
          <a:p>
            <a:pPr lvl="0"/>
            <a:endParaRPr lang="es-MX" sz="4000" b="1" dirty="0" smtClean="0"/>
          </a:p>
          <a:p>
            <a:pPr lvl="0"/>
            <a:r>
              <a:rPr lang="es-MX" sz="4000" b="1" dirty="0" smtClean="0"/>
              <a:t> </a:t>
            </a:r>
            <a:endParaRPr lang="en-US" sz="4000" b="1" dirty="0"/>
          </a:p>
        </p:txBody>
      </p:sp>
      <p:pic>
        <p:nvPicPr>
          <p:cNvPr id="6" name="Picture 2" descr="C:\Users\Jen\AppData\Local\Microsoft\Windows\Temporary Internet Files\Content.IE5\HJQYOFOU\MC90038358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4343400"/>
            <a:ext cx="1564843" cy="20988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915400" cy="132556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US" sz="3200" b="1" dirty="0" smtClean="0"/>
              <a:t>To be able to conjugate verbs, you must know your subject pronouns.  Review below. </a:t>
            </a:r>
            <a:endParaRPr lang="en-US" sz="32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029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/>
              <a:t>	  </a:t>
            </a:r>
            <a:r>
              <a:rPr lang="es-MX" b="1" u="sng" dirty="0" smtClean="0"/>
              <a:t>Singular			         Plural </a:t>
            </a:r>
            <a:endParaRPr lang="en-US" dirty="0" smtClean="0"/>
          </a:p>
          <a:p>
            <a:r>
              <a:rPr lang="es-MX" b="1" dirty="0" smtClean="0">
                <a:solidFill>
                  <a:srgbClr val="0070C0"/>
                </a:solidFill>
              </a:rPr>
              <a:t>yo</a:t>
            </a:r>
            <a:r>
              <a:rPr lang="es-MX" b="1" dirty="0" smtClean="0"/>
              <a:t>=I				</a:t>
            </a:r>
            <a:r>
              <a:rPr lang="es-MX" b="1" dirty="0" smtClean="0">
                <a:solidFill>
                  <a:srgbClr val="0070C0"/>
                </a:solidFill>
              </a:rPr>
              <a:t>nosotros/nosotras</a:t>
            </a:r>
            <a:r>
              <a:rPr lang="es-MX" b="1" dirty="0" smtClean="0"/>
              <a:t> =</a:t>
            </a:r>
            <a:r>
              <a:rPr lang="es-MX" b="1" dirty="0" err="1" smtClean="0"/>
              <a:t>we</a:t>
            </a:r>
            <a:r>
              <a:rPr lang="es-MX" b="1" dirty="0" smtClean="0"/>
              <a:t> </a:t>
            </a:r>
            <a:endParaRPr lang="en-US" dirty="0" smtClean="0"/>
          </a:p>
          <a:p>
            <a:r>
              <a:rPr lang="es-MX" b="1" dirty="0" smtClean="0">
                <a:solidFill>
                  <a:srgbClr val="0070C0"/>
                </a:solidFill>
              </a:rPr>
              <a:t>tú</a:t>
            </a:r>
            <a:r>
              <a:rPr lang="es-MX" b="1" dirty="0" smtClean="0"/>
              <a:t>=</a:t>
            </a:r>
            <a:r>
              <a:rPr lang="es-MX" b="1" dirty="0" err="1" smtClean="0"/>
              <a:t>you</a:t>
            </a:r>
            <a:r>
              <a:rPr lang="es-MX" b="1" dirty="0" smtClean="0"/>
              <a:t> (familiar)		</a:t>
            </a:r>
            <a:r>
              <a:rPr lang="es-MX" b="1" dirty="0" smtClean="0">
                <a:solidFill>
                  <a:srgbClr val="0070C0"/>
                </a:solidFill>
              </a:rPr>
              <a:t>vosotros/vosotras</a:t>
            </a:r>
            <a:r>
              <a:rPr lang="es-MX" b="1" dirty="0" smtClean="0"/>
              <a:t>=</a:t>
            </a:r>
            <a:r>
              <a:rPr lang="es-MX" b="1" dirty="0" err="1" smtClean="0"/>
              <a:t>you</a:t>
            </a:r>
            <a:r>
              <a:rPr lang="es-MX" b="1" dirty="0" smtClean="0"/>
              <a:t>  					</a:t>
            </a:r>
            <a:r>
              <a:rPr lang="es-MX" b="1" dirty="0" err="1" smtClean="0"/>
              <a:t>guys</a:t>
            </a:r>
            <a:r>
              <a:rPr lang="es-MX" b="1" dirty="0" smtClean="0"/>
              <a:t> </a:t>
            </a:r>
            <a:r>
              <a:rPr lang="es-MX" sz="2600" b="1" dirty="0" smtClean="0"/>
              <a:t>(informal in </a:t>
            </a:r>
            <a:r>
              <a:rPr lang="es-MX" sz="2600" b="1" dirty="0" err="1" smtClean="0"/>
              <a:t>Spain</a:t>
            </a:r>
            <a:r>
              <a:rPr lang="es-MX" sz="2600" b="1" dirty="0" smtClean="0"/>
              <a:t>)</a:t>
            </a:r>
            <a:endParaRPr lang="en-US" dirty="0" smtClean="0"/>
          </a:p>
          <a:p>
            <a:r>
              <a:rPr lang="en-US" b="1" dirty="0" err="1" smtClean="0">
                <a:solidFill>
                  <a:srgbClr val="0070C0"/>
                </a:solidFill>
              </a:rPr>
              <a:t>él</a:t>
            </a:r>
            <a:r>
              <a:rPr lang="en-US" b="1" dirty="0" smtClean="0"/>
              <a:t>=he				</a:t>
            </a:r>
            <a:r>
              <a:rPr lang="en-US" b="1" dirty="0" err="1" smtClean="0">
                <a:solidFill>
                  <a:srgbClr val="0070C0"/>
                </a:solidFill>
              </a:rPr>
              <a:t>ellos</a:t>
            </a:r>
            <a:r>
              <a:rPr lang="en-US" b="1" dirty="0" smtClean="0"/>
              <a:t>-</a:t>
            </a:r>
            <a:r>
              <a:rPr lang="en-US" sz="3000" b="1" dirty="0" smtClean="0"/>
              <a:t>they</a:t>
            </a:r>
            <a:r>
              <a:rPr lang="en-US" b="1" dirty="0" smtClean="0"/>
              <a:t> </a:t>
            </a:r>
            <a:r>
              <a:rPr lang="en-US" sz="2600" b="1" dirty="0" smtClean="0"/>
              <a:t>(all guys/mixed)</a:t>
            </a:r>
            <a:endParaRPr lang="en-US" dirty="0" smtClean="0"/>
          </a:p>
          <a:p>
            <a:r>
              <a:rPr lang="en-US" b="1" dirty="0" err="1" smtClean="0">
                <a:solidFill>
                  <a:srgbClr val="0070C0"/>
                </a:solidFill>
              </a:rPr>
              <a:t>ella</a:t>
            </a:r>
            <a:r>
              <a:rPr lang="en-US" b="1" dirty="0" smtClean="0"/>
              <a:t>=she				</a:t>
            </a:r>
            <a:r>
              <a:rPr lang="en-US" b="1" dirty="0" err="1" smtClean="0">
                <a:solidFill>
                  <a:srgbClr val="0070C0"/>
                </a:solidFill>
              </a:rPr>
              <a:t>ellas</a:t>
            </a:r>
            <a:r>
              <a:rPr lang="en-US" b="1" dirty="0" smtClean="0">
                <a:solidFill>
                  <a:srgbClr val="0070C0"/>
                </a:solidFill>
              </a:rPr>
              <a:t>-</a:t>
            </a:r>
            <a:r>
              <a:rPr lang="en-US" b="1" dirty="0" smtClean="0"/>
              <a:t>they (girls)</a:t>
            </a:r>
            <a:endParaRPr lang="en-US" dirty="0" smtClean="0"/>
          </a:p>
          <a:p>
            <a:r>
              <a:rPr lang="en-US" b="1" dirty="0" err="1" smtClean="0">
                <a:solidFill>
                  <a:srgbClr val="0070C0"/>
                </a:solidFill>
              </a:rPr>
              <a:t>usted</a:t>
            </a:r>
            <a:r>
              <a:rPr lang="en-US" b="1" dirty="0" smtClean="0">
                <a:solidFill>
                  <a:srgbClr val="0070C0"/>
                </a:solidFill>
              </a:rPr>
              <a:t> (</a:t>
            </a:r>
            <a:r>
              <a:rPr lang="en-US" b="1" dirty="0" err="1" smtClean="0">
                <a:solidFill>
                  <a:srgbClr val="0070C0"/>
                </a:solidFill>
              </a:rPr>
              <a:t>Ud</a:t>
            </a:r>
            <a:r>
              <a:rPr lang="en-US" sz="2800" b="1" dirty="0" smtClean="0">
                <a:solidFill>
                  <a:srgbClr val="0070C0"/>
                </a:solidFill>
              </a:rPr>
              <a:t>.)</a:t>
            </a:r>
            <a:r>
              <a:rPr lang="en-US" sz="2800" b="1" dirty="0" smtClean="0"/>
              <a:t>-(you </a:t>
            </a:r>
            <a:r>
              <a:rPr lang="en-US" sz="2800" b="1" dirty="0" smtClean="0">
                <a:solidFill>
                  <a:srgbClr val="0070C0"/>
                </a:solidFill>
              </a:rPr>
              <a:t>formal) 	</a:t>
            </a:r>
            <a:r>
              <a:rPr lang="en-US" b="1" dirty="0" err="1" smtClean="0">
                <a:solidFill>
                  <a:srgbClr val="0070C0"/>
                </a:solidFill>
              </a:rPr>
              <a:t>ustedes</a:t>
            </a:r>
            <a:r>
              <a:rPr lang="en-US" b="1" dirty="0" smtClean="0">
                <a:solidFill>
                  <a:srgbClr val="0070C0"/>
                </a:solidFill>
              </a:rPr>
              <a:t> (</a:t>
            </a:r>
            <a:r>
              <a:rPr lang="en-US" b="1" dirty="0" err="1" smtClean="0">
                <a:solidFill>
                  <a:srgbClr val="0070C0"/>
                </a:solidFill>
              </a:rPr>
              <a:t>Uds</a:t>
            </a:r>
            <a:r>
              <a:rPr lang="en-US" b="1" dirty="0" smtClean="0">
                <a:solidFill>
                  <a:srgbClr val="0070C0"/>
                </a:solidFill>
              </a:rPr>
              <a:t>.)</a:t>
            </a:r>
            <a:r>
              <a:rPr lang="en-US" b="1" dirty="0" smtClean="0"/>
              <a:t>=you all 					           </a:t>
            </a:r>
            <a:r>
              <a:rPr lang="en-US" sz="2600" b="1" dirty="0" smtClean="0"/>
              <a:t>(formal in Spain)</a:t>
            </a:r>
            <a:endParaRPr lang="en-US" b="1" dirty="0" smtClean="0"/>
          </a:p>
          <a:p>
            <a:r>
              <a:rPr lang="es-ES" b="1" dirty="0" smtClean="0">
                <a:solidFill>
                  <a:srgbClr val="7030A0"/>
                </a:solidFill>
              </a:rPr>
              <a:t>*Vosotros(as) </a:t>
            </a:r>
            <a:r>
              <a:rPr lang="es-ES" b="1" dirty="0" err="1" smtClean="0">
                <a:solidFill>
                  <a:srgbClr val="7030A0"/>
                </a:solidFill>
              </a:rPr>
              <a:t>is</a:t>
            </a:r>
            <a:r>
              <a:rPr lang="es-ES" b="1" dirty="0" smtClean="0">
                <a:solidFill>
                  <a:srgbClr val="7030A0"/>
                </a:solidFill>
              </a:rPr>
              <a:t> </a:t>
            </a:r>
            <a:r>
              <a:rPr lang="es-ES" b="1" dirty="0" err="1" smtClean="0">
                <a:solidFill>
                  <a:srgbClr val="7030A0"/>
                </a:solidFill>
              </a:rPr>
              <a:t>only</a:t>
            </a:r>
            <a:r>
              <a:rPr lang="es-ES" b="1" dirty="0" smtClean="0">
                <a:solidFill>
                  <a:srgbClr val="7030A0"/>
                </a:solidFill>
              </a:rPr>
              <a:t> </a:t>
            </a:r>
            <a:r>
              <a:rPr lang="es-ES" b="1" dirty="0" err="1" smtClean="0">
                <a:solidFill>
                  <a:srgbClr val="7030A0"/>
                </a:solidFill>
              </a:rPr>
              <a:t>used</a:t>
            </a:r>
            <a:r>
              <a:rPr lang="es-ES" b="1" dirty="0" smtClean="0">
                <a:solidFill>
                  <a:srgbClr val="7030A0"/>
                </a:solidFill>
              </a:rPr>
              <a:t> in </a:t>
            </a:r>
            <a:r>
              <a:rPr lang="es-ES" b="1" dirty="0" err="1" smtClean="0">
                <a:solidFill>
                  <a:srgbClr val="7030A0"/>
                </a:solidFill>
              </a:rPr>
              <a:t>Spain</a:t>
            </a:r>
            <a:r>
              <a:rPr lang="es-ES" b="1" dirty="0" smtClean="0">
                <a:solidFill>
                  <a:srgbClr val="7030A0"/>
                </a:solidFill>
              </a:rPr>
              <a:t>. </a:t>
            </a:r>
            <a:endParaRPr lang="en-US" b="1" dirty="0" smtClean="0">
              <a:solidFill>
                <a:srgbClr val="7030A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4800" b="1" dirty="0" smtClean="0"/>
              <a:t>Regular </a:t>
            </a:r>
            <a:r>
              <a:rPr lang="en-US" sz="7300" b="1" dirty="0" smtClean="0">
                <a:solidFill>
                  <a:srgbClr val="0070C0"/>
                </a:solidFill>
              </a:rPr>
              <a:t>–</a:t>
            </a:r>
            <a:r>
              <a:rPr lang="en-US" sz="7300" b="1" dirty="0" err="1" smtClean="0">
                <a:solidFill>
                  <a:srgbClr val="0070C0"/>
                </a:solidFill>
              </a:rPr>
              <a:t>ir</a:t>
            </a:r>
            <a:r>
              <a:rPr lang="en-US" sz="73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smtClean="0"/>
              <a:t>verb conjugation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Each subject pronoun has an ending that is “assigned” to it. Notice how they correspond by color on the charts below. 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/>
              <a:t>		</a:t>
            </a:r>
            <a:r>
              <a:rPr lang="en-US" b="1" dirty="0" err="1" smtClean="0">
                <a:solidFill>
                  <a:srgbClr val="7030A0"/>
                </a:solidFill>
              </a:rPr>
              <a:t>nosotros</a:t>
            </a:r>
            <a:r>
              <a:rPr lang="en-US" b="1" dirty="0" smtClean="0"/>
              <a:t>		-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dirty="0" smtClean="0"/>
              <a:t>		-</a:t>
            </a:r>
            <a:r>
              <a:rPr lang="en-US" b="1" dirty="0" err="1" smtClean="0">
                <a:solidFill>
                  <a:srgbClr val="7030A0"/>
                </a:solidFill>
              </a:rPr>
              <a:t>imos</a:t>
            </a:r>
            <a:endParaRPr lang="en-US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s-ES" b="1" dirty="0" smtClean="0">
                <a:solidFill>
                  <a:srgbClr val="0070C0"/>
                </a:solidFill>
              </a:rPr>
              <a:t>tú	</a:t>
            </a:r>
            <a:r>
              <a:rPr lang="es-ES" b="1" dirty="0" smtClean="0"/>
              <a:t>		</a:t>
            </a:r>
            <a:r>
              <a:rPr lang="es-ES" b="1" dirty="0" smtClean="0">
                <a:solidFill>
                  <a:schemeClr val="accent6">
                    <a:lumMod val="75000"/>
                  </a:schemeClr>
                </a:solidFill>
              </a:rPr>
              <a:t>vosotros</a:t>
            </a:r>
            <a:r>
              <a:rPr lang="es-ES" b="1" dirty="0" smtClean="0"/>
              <a:t>		-</a:t>
            </a:r>
            <a:r>
              <a:rPr lang="es-ES" b="1" dirty="0" smtClean="0">
                <a:solidFill>
                  <a:srgbClr val="0070C0"/>
                </a:solidFill>
              </a:rPr>
              <a:t>es</a:t>
            </a:r>
            <a:r>
              <a:rPr lang="es-ES" b="1" dirty="0" smtClean="0"/>
              <a:t>		-</a:t>
            </a:r>
            <a:r>
              <a:rPr lang="es-ES" b="1" dirty="0" err="1" smtClean="0">
                <a:solidFill>
                  <a:schemeClr val="accent6">
                    <a:lumMod val="75000"/>
                  </a:schemeClr>
                </a:solidFill>
              </a:rPr>
              <a:t>ís</a:t>
            </a:r>
            <a:endParaRPr lang="es-ES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endParaRPr lang="es-ES" b="1" dirty="0" smtClean="0"/>
          </a:p>
          <a:p>
            <a:pPr>
              <a:buNone/>
            </a:pPr>
            <a:r>
              <a:rPr lang="es-ES" b="1" dirty="0" smtClean="0">
                <a:solidFill>
                  <a:srgbClr val="00B050"/>
                </a:solidFill>
              </a:rPr>
              <a:t>él</a:t>
            </a:r>
            <a:r>
              <a:rPr lang="es-ES" b="1" dirty="0" smtClean="0"/>
              <a:t>			ellos			</a:t>
            </a:r>
          </a:p>
          <a:p>
            <a:pPr>
              <a:buNone/>
            </a:pPr>
            <a:r>
              <a:rPr lang="es-ES" b="1" dirty="0" smtClean="0">
                <a:solidFill>
                  <a:srgbClr val="00B050"/>
                </a:solidFill>
              </a:rPr>
              <a:t>ella</a:t>
            </a:r>
            <a:r>
              <a:rPr lang="es-ES" b="1" dirty="0" smtClean="0"/>
              <a:t>		ellas			-</a:t>
            </a:r>
            <a:r>
              <a:rPr lang="es-ES" b="1" dirty="0" smtClean="0">
                <a:solidFill>
                  <a:srgbClr val="00B050"/>
                </a:solidFill>
              </a:rPr>
              <a:t>e</a:t>
            </a:r>
            <a:r>
              <a:rPr lang="es-ES" b="1" dirty="0" smtClean="0"/>
              <a:t>		-en</a:t>
            </a:r>
          </a:p>
          <a:p>
            <a:pPr>
              <a:buNone/>
            </a:pPr>
            <a:r>
              <a:rPr lang="es-ES" b="1" dirty="0" smtClean="0">
                <a:solidFill>
                  <a:srgbClr val="00B050"/>
                </a:solidFill>
              </a:rPr>
              <a:t>Ud.</a:t>
            </a:r>
            <a:r>
              <a:rPr lang="es-ES" b="1" dirty="0" smtClean="0"/>
              <a:t>		Uds.</a:t>
            </a:r>
            <a:endParaRPr lang="en-US" b="1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419100" y="4229100"/>
            <a:ext cx="32766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81000" y="3352800"/>
            <a:ext cx="36576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04800" y="4343400"/>
            <a:ext cx="37338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4838700" y="4152900"/>
            <a:ext cx="3429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8200" y="3352800"/>
            <a:ext cx="3810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648200" y="4343400"/>
            <a:ext cx="3810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8534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r>
              <a:rPr lang="es-MX" sz="3200" b="1" dirty="0" smtClean="0"/>
              <a:t>    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85800"/>
            <a:ext cx="8991600" cy="37856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s-MX" sz="4000" b="1" dirty="0" smtClean="0">
                <a:solidFill>
                  <a:srgbClr val="FFFF00"/>
                </a:solidFill>
              </a:rPr>
              <a:t>La práctica</a:t>
            </a:r>
          </a:p>
          <a:p>
            <a:pPr lvl="0"/>
            <a:r>
              <a:rPr lang="es-MX" sz="4000" b="1" dirty="0" smtClean="0"/>
              <a:t>1.) yo: asistir</a:t>
            </a:r>
          </a:p>
          <a:p>
            <a:pPr lvl="0"/>
            <a:r>
              <a:rPr lang="es-MX" sz="4000" b="1" dirty="0" smtClean="0"/>
              <a:t>2.) </a:t>
            </a:r>
            <a:r>
              <a:rPr lang="es-MX" sz="4000" b="1" dirty="0" err="1" smtClean="0"/>
              <a:t>ellos:dividir</a:t>
            </a:r>
            <a:endParaRPr lang="es-MX" sz="4000" b="1" dirty="0" smtClean="0"/>
          </a:p>
          <a:p>
            <a:pPr lvl="0"/>
            <a:r>
              <a:rPr lang="es-MX" sz="4000" b="1" dirty="0" smtClean="0"/>
              <a:t>3.) nosotros: vivir</a:t>
            </a:r>
          </a:p>
          <a:p>
            <a:pPr lvl="0"/>
            <a:r>
              <a:rPr lang="es-MX" sz="4000" b="1" dirty="0" smtClean="0"/>
              <a:t>4.) tú: subir</a:t>
            </a:r>
          </a:p>
          <a:p>
            <a:pPr lvl="0"/>
            <a:r>
              <a:rPr lang="es-MX" sz="4000" b="1" dirty="0" smtClean="0"/>
              <a:t>5.) Ud.: escribir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67400" y="15240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asist</a:t>
            </a:r>
            <a:r>
              <a:rPr lang="es-MX" sz="3600" b="1" dirty="0" smtClean="0">
                <a:solidFill>
                  <a:srgbClr val="FFFF00"/>
                </a:solidFill>
              </a:rPr>
              <a:t>o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2133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divid</a:t>
            </a:r>
            <a:r>
              <a:rPr lang="es-MX" sz="3600" b="1" dirty="0" smtClean="0">
                <a:solidFill>
                  <a:srgbClr val="FFFF00"/>
                </a:solidFill>
              </a:rPr>
              <a:t>en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7400" y="27432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viv</a:t>
            </a:r>
            <a:r>
              <a:rPr lang="es-MX" sz="3600" b="1" dirty="0" smtClean="0">
                <a:solidFill>
                  <a:srgbClr val="FFFF00"/>
                </a:solidFill>
              </a:rPr>
              <a:t>imos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7400" y="33528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sub</a:t>
            </a:r>
            <a:r>
              <a:rPr lang="es-MX" sz="3600" b="1" dirty="0" smtClean="0">
                <a:solidFill>
                  <a:srgbClr val="FFFF00"/>
                </a:solidFill>
              </a:rPr>
              <a:t>es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7400" y="39624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FF0000"/>
                </a:solidFill>
              </a:rPr>
              <a:t>escrib</a:t>
            </a:r>
            <a:r>
              <a:rPr lang="es-MX" sz="3600" b="1" dirty="0" smtClean="0">
                <a:solidFill>
                  <a:srgbClr val="FFFF00"/>
                </a:solidFill>
              </a:rPr>
              <a:t>e</a:t>
            </a:r>
            <a:endParaRPr lang="en-US" sz="3600" b="1" dirty="0">
              <a:solidFill>
                <a:srgbClr val="FF0000"/>
              </a:solidFill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438400" y="1524000"/>
            <a:ext cx="609600" cy="350838"/>
            <a:chOff x="4704" y="2304"/>
            <a:chExt cx="384" cy="221"/>
          </a:xfrm>
        </p:grpSpPr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2819400" y="3962400"/>
            <a:ext cx="609600" cy="350838"/>
            <a:chOff x="4704" y="2304"/>
            <a:chExt cx="384" cy="221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9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2" name="Group 9"/>
          <p:cNvGrpSpPr>
            <a:grpSpLocks/>
          </p:cNvGrpSpPr>
          <p:nvPr/>
        </p:nvGrpSpPr>
        <p:grpSpPr bwMode="auto">
          <a:xfrm>
            <a:off x="2209800" y="3276600"/>
            <a:ext cx="609600" cy="350838"/>
            <a:chOff x="4704" y="2304"/>
            <a:chExt cx="384" cy="221"/>
          </a:xfrm>
        </p:grpSpPr>
        <p:sp>
          <p:nvSpPr>
            <p:cNvPr id="31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3429000" y="2743200"/>
            <a:ext cx="609600" cy="350838"/>
            <a:chOff x="4704" y="2304"/>
            <a:chExt cx="384" cy="221"/>
          </a:xfrm>
        </p:grpSpPr>
        <p:sp>
          <p:nvSpPr>
            <p:cNvPr id="34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4" name="Group 9"/>
          <p:cNvGrpSpPr>
            <a:grpSpLocks/>
          </p:cNvGrpSpPr>
          <p:nvPr/>
        </p:nvGrpSpPr>
        <p:grpSpPr bwMode="auto">
          <a:xfrm>
            <a:off x="2895600" y="2133600"/>
            <a:ext cx="609600" cy="350838"/>
            <a:chOff x="4704" y="2304"/>
            <a:chExt cx="384" cy="221"/>
          </a:xfrm>
        </p:grpSpPr>
        <p:sp>
          <p:nvSpPr>
            <p:cNvPr id="37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8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915400" cy="132556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There is no word for “it” in Spanish as a subject.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0292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/>
              <a:t>	If you want to use an object or a place as the subject, use the </a:t>
            </a:r>
            <a:r>
              <a:rPr lang="en-US" b="1" dirty="0" err="1" smtClean="0"/>
              <a:t>él</a:t>
            </a:r>
            <a:r>
              <a:rPr lang="en-US" b="1" dirty="0" smtClean="0"/>
              <a:t>, </a:t>
            </a:r>
            <a:r>
              <a:rPr lang="en-US" b="1" dirty="0" err="1" smtClean="0"/>
              <a:t>ella</a:t>
            </a:r>
            <a:r>
              <a:rPr lang="en-US" b="1" dirty="0" smtClean="0"/>
              <a:t>, </a:t>
            </a:r>
            <a:r>
              <a:rPr lang="en-US" b="1" dirty="0" err="1" smtClean="0"/>
              <a:t>Ud</a:t>
            </a:r>
            <a:r>
              <a:rPr lang="en-US" b="1" dirty="0" smtClean="0"/>
              <a:t>. form of the verb when conjugating.</a:t>
            </a:r>
          </a:p>
          <a:p>
            <a:pPr>
              <a:buNone/>
            </a:pPr>
            <a:endParaRPr lang="es-MX" b="1" dirty="0" smtClean="0"/>
          </a:p>
          <a:p>
            <a:pPr>
              <a:buNone/>
            </a:pPr>
            <a:r>
              <a:rPr lang="es-MX" b="1" dirty="0" smtClean="0"/>
              <a:t>Ejemplos…</a:t>
            </a:r>
          </a:p>
          <a:p>
            <a:pPr>
              <a:buNone/>
            </a:pPr>
            <a:r>
              <a:rPr lang="es-MX" b="1" dirty="0" smtClean="0">
                <a:solidFill>
                  <a:srgbClr val="0070C0"/>
                </a:solidFill>
              </a:rPr>
              <a:t>La clase lee el libro.</a:t>
            </a:r>
            <a:r>
              <a:rPr lang="es-MX" b="1" dirty="0" smtClean="0"/>
              <a:t>  (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class</a:t>
            </a:r>
            <a:r>
              <a:rPr lang="es-MX" b="1" dirty="0" smtClean="0"/>
              <a:t> </a:t>
            </a:r>
            <a:r>
              <a:rPr lang="es-MX" b="1" dirty="0" err="1" smtClean="0"/>
              <a:t>reads</a:t>
            </a:r>
            <a:r>
              <a:rPr lang="es-MX" b="1" dirty="0" smtClean="0"/>
              <a:t>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book</a:t>
            </a:r>
            <a:r>
              <a:rPr lang="es-MX" b="1" dirty="0" smtClean="0"/>
              <a:t>.)</a:t>
            </a:r>
          </a:p>
          <a:p>
            <a:pPr>
              <a:buNone/>
            </a:pPr>
            <a:r>
              <a:rPr lang="es-MX" b="1" dirty="0" smtClean="0">
                <a:solidFill>
                  <a:srgbClr val="0070C0"/>
                </a:solidFill>
              </a:rPr>
              <a:t>El banco llama a los clientes. </a:t>
            </a:r>
            <a:r>
              <a:rPr lang="es-MX" b="1" dirty="0" smtClean="0"/>
              <a:t>(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bank</a:t>
            </a:r>
            <a:r>
              <a:rPr lang="es-MX" b="1" dirty="0" smtClean="0"/>
              <a:t> </a:t>
            </a:r>
            <a:r>
              <a:rPr lang="es-MX" b="1" dirty="0" err="1" smtClean="0"/>
              <a:t>calls</a:t>
            </a:r>
            <a:r>
              <a:rPr lang="es-MX" b="1" dirty="0" smtClean="0"/>
              <a:t>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customers</a:t>
            </a:r>
            <a:r>
              <a:rPr lang="es-MX" b="1" dirty="0" smtClean="0"/>
              <a:t>.)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 descr="C:\Users\Jen\AppData\Local\Microsoft\Windows\Temporary Internet Files\Content.IE5\5ZFYK120\MC90038360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9600" y="5334000"/>
            <a:ext cx="587045" cy="916229"/>
          </a:xfrm>
          <a:prstGeom prst="rect">
            <a:avLst/>
          </a:prstGeom>
          <a:noFill/>
        </p:spPr>
      </p:pic>
      <p:pic>
        <p:nvPicPr>
          <p:cNvPr id="5123" name="Picture 3" descr="C:\Users\Jen\AppData\Local\Microsoft\Windows\Temporary Internet Files\Content.IE5\HJQYOFOU\MC90038364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3200400"/>
            <a:ext cx="1095081" cy="1296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62200"/>
            <a:ext cx="8153400" cy="3763963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MX" b="1" dirty="0" err="1" smtClean="0"/>
              <a:t>Verbs</a:t>
            </a:r>
            <a:r>
              <a:rPr lang="es-MX" b="1" dirty="0" smtClean="0"/>
              <a:t> </a:t>
            </a:r>
            <a:r>
              <a:rPr lang="es-MX" b="1" dirty="0" err="1" smtClean="0"/>
              <a:t>end</a:t>
            </a:r>
            <a:r>
              <a:rPr lang="es-MX" b="1" dirty="0" smtClean="0"/>
              <a:t> in </a:t>
            </a:r>
            <a:r>
              <a:rPr lang="es-MX" b="1" dirty="0" err="1" smtClean="0"/>
              <a:t>either</a:t>
            </a:r>
            <a:r>
              <a:rPr lang="es-MX" b="1" dirty="0" smtClean="0"/>
              <a:t> </a:t>
            </a:r>
            <a:r>
              <a:rPr lang="es-MX" b="1" dirty="0" smtClean="0">
                <a:solidFill>
                  <a:srgbClr val="0070C0"/>
                </a:solidFill>
              </a:rPr>
              <a:t>-</a:t>
            </a:r>
            <a:r>
              <a:rPr lang="es-MX" b="1" dirty="0" err="1" smtClean="0">
                <a:solidFill>
                  <a:srgbClr val="0070C0"/>
                </a:solidFill>
              </a:rPr>
              <a:t>ar</a:t>
            </a:r>
            <a:r>
              <a:rPr lang="es-MX" b="1" dirty="0" smtClean="0"/>
              <a:t>, </a:t>
            </a:r>
            <a:r>
              <a:rPr lang="es-MX" b="1" dirty="0" smtClean="0">
                <a:solidFill>
                  <a:srgbClr val="0070C0"/>
                </a:solidFill>
              </a:rPr>
              <a:t>-</a:t>
            </a:r>
            <a:r>
              <a:rPr lang="es-MX" b="1" dirty="0" err="1" smtClean="0">
                <a:solidFill>
                  <a:srgbClr val="0070C0"/>
                </a:solidFill>
              </a:rPr>
              <a:t>er</a:t>
            </a:r>
            <a:r>
              <a:rPr lang="es-MX" b="1" dirty="0" smtClean="0"/>
              <a:t>, </a:t>
            </a:r>
            <a:r>
              <a:rPr lang="es-MX" b="1" dirty="0" err="1" smtClean="0"/>
              <a:t>or</a:t>
            </a:r>
            <a:r>
              <a:rPr lang="es-MX" b="1" dirty="0" smtClean="0"/>
              <a:t> </a:t>
            </a:r>
            <a:r>
              <a:rPr lang="es-MX" b="1" dirty="0" smtClean="0">
                <a:solidFill>
                  <a:srgbClr val="0070C0"/>
                </a:solidFill>
              </a:rPr>
              <a:t>–ir</a:t>
            </a:r>
            <a:endParaRPr lang="es-MX" b="1" dirty="0" smtClean="0"/>
          </a:p>
          <a:p>
            <a:r>
              <a:rPr lang="es-MX" b="1" dirty="0" err="1" smtClean="0"/>
              <a:t>Infinitives</a:t>
            </a:r>
            <a:r>
              <a:rPr lang="es-MX" b="1" dirty="0" smtClean="0"/>
              <a:t> are </a:t>
            </a:r>
            <a:r>
              <a:rPr lang="es-MX" b="1" dirty="0" err="1" smtClean="0"/>
              <a:t>generic</a:t>
            </a:r>
            <a:r>
              <a:rPr lang="es-MX" b="1" dirty="0" smtClean="0"/>
              <a:t> </a:t>
            </a:r>
            <a:r>
              <a:rPr lang="es-MX" b="1" dirty="0" err="1" smtClean="0"/>
              <a:t>verb</a:t>
            </a:r>
            <a:r>
              <a:rPr lang="es-MX" b="1" dirty="0" smtClean="0"/>
              <a:t> </a:t>
            </a:r>
            <a:r>
              <a:rPr lang="es-MX" b="1" dirty="0" err="1" smtClean="0"/>
              <a:t>forms</a:t>
            </a:r>
            <a:r>
              <a:rPr lang="es-MX" b="1" dirty="0" smtClean="0"/>
              <a:t> </a:t>
            </a:r>
            <a:r>
              <a:rPr lang="es-MX" b="1" dirty="0" err="1" smtClean="0"/>
              <a:t>with</a:t>
            </a:r>
            <a:r>
              <a:rPr lang="es-MX" b="1" dirty="0" smtClean="0"/>
              <a:t> no tense and no </a:t>
            </a:r>
            <a:r>
              <a:rPr lang="es-MX" b="1" dirty="0" err="1" smtClean="0"/>
              <a:t>subject</a:t>
            </a:r>
            <a:r>
              <a:rPr lang="es-MX" b="1" dirty="0" smtClean="0"/>
              <a:t>. </a:t>
            </a:r>
          </a:p>
          <a:p>
            <a:r>
              <a:rPr lang="es-MX" b="1" dirty="0" err="1" smtClean="0"/>
              <a:t>An</a:t>
            </a:r>
            <a:r>
              <a:rPr lang="es-MX" b="1" dirty="0" smtClean="0"/>
              <a:t> </a:t>
            </a:r>
            <a:r>
              <a:rPr lang="es-MX" b="1" dirty="0" err="1" smtClean="0"/>
              <a:t>infinitive</a:t>
            </a:r>
            <a:r>
              <a:rPr lang="es-MX" b="1" dirty="0" smtClean="0"/>
              <a:t> </a:t>
            </a:r>
            <a:r>
              <a:rPr lang="es-MX" b="1" dirty="0" err="1" smtClean="0"/>
              <a:t>verb</a:t>
            </a:r>
            <a:r>
              <a:rPr lang="es-MX" b="1" dirty="0" smtClean="0"/>
              <a:t> </a:t>
            </a:r>
            <a:r>
              <a:rPr lang="es-MX" b="1" dirty="0" err="1" smtClean="0"/>
              <a:t>means</a:t>
            </a:r>
            <a:r>
              <a:rPr lang="es-MX" b="1" dirty="0" smtClean="0"/>
              <a:t> “</a:t>
            </a:r>
            <a:r>
              <a:rPr lang="es-MX" b="1" dirty="0" err="1" smtClean="0"/>
              <a:t>to</a:t>
            </a:r>
            <a:r>
              <a:rPr lang="es-MX" b="1" dirty="0" smtClean="0"/>
              <a:t> plus a </a:t>
            </a:r>
            <a:r>
              <a:rPr lang="es-MX" b="1" dirty="0" err="1" smtClean="0"/>
              <a:t>verb</a:t>
            </a:r>
            <a:r>
              <a:rPr lang="es-MX" b="1" dirty="0" smtClean="0"/>
              <a:t>”.  </a:t>
            </a:r>
          </a:p>
          <a:p>
            <a:r>
              <a:rPr lang="es-MX" b="1" dirty="0" err="1" smtClean="0"/>
              <a:t>For</a:t>
            </a:r>
            <a:r>
              <a:rPr lang="es-MX" b="1" dirty="0" smtClean="0"/>
              <a:t> </a:t>
            </a:r>
            <a:r>
              <a:rPr lang="es-MX" b="1" dirty="0" err="1" smtClean="0"/>
              <a:t>example</a:t>
            </a:r>
            <a:r>
              <a:rPr lang="es-MX" b="1" dirty="0" smtClean="0"/>
              <a:t>,</a:t>
            </a:r>
            <a:r>
              <a:rPr lang="es-MX" b="1" i="1" dirty="0" smtClean="0"/>
              <a:t> trabajar </a:t>
            </a:r>
            <a:r>
              <a:rPr lang="es-MX" b="1" dirty="0" err="1" smtClean="0"/>
              <a:t>means</a:t>
            </a:r>
            <a:r>
              <a:rPr lang="es-MX" b="1" dirty="0" smtClean="0"/>
              <a:t> “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work</a:t>
            </a:r>
            <a:r>
              <a:rPr lang="es-MX" b="1" dirty="0" smtClean="0"/>
              <a:t>”.</a:t>
            </a:r>
          </a:p>
          <a:p>
            <a:pPr>
              <a:buNone/>
            </a:pPr>
            <a:endParaRPr lang="es-MX" dirty="0" smtClean="0"/>
          </a:p>
          <a:p>
            <a:endParaRPr lang="es-MX" dirty="0" smtClean="0"/>
          </a:p>
          <a:p>
            <a:endParaRPr lang="es-MX" dirty="0" smtClean="0"/>
          </a:p>
        </p:txBody>
      </p:sp>
      <p:sp>
        <p:nvSpPr>
          <p:cNvPr id="4" name="Rectangle 3"/>
          <p:cNvSpPr/>
          <p:nvPr/>
        </p:nvSpPr>
        <p:spPr>
          <a:xfrm>
            <a:off x="383268" y="381000"/>
            <a:ext cx="876073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MX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There</a:t>
            </a:r>
            <a:r>
              <a:rPr lang="es-MX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are 3 </a:t>
            </a:r>
            <a:r>
              <a:rPr lang="es-MX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types</a:t>
            </a:r>
            <a:r>
              <a:rPr lang="es-MX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of </a:t>
            </a:r>
            <a:r>
              <a:rPr lang="es-MX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infinitive</a:t>
            </a:r>
            <a:r>
              <a:rPr lang="es-MX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pPr algn="ctr"/>
            <a:r>
              <a:rPr lang="es-MX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verbs</a:t>
            </a:r>
            <a:r>
              <a:rPr lang="es-MX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in </a:t>
            </a:r>
            <a:r>
              <a:rPr lang="es-MX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Spanish</a:t>
            </a:r>
            <a:endParaRPr lang="es-MX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194" name="Picture 2" descr="C:\Users\Jen\AppData\Local\Microsoft\Windows\Temporary Internet Files\Content.IE5\QFCM1OU3\MC90043451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5181600"/>
            <a:ext cx="976312" cy="1126803"/>
          </a:xfrm>
          <a:prstGeom prst="rect">
            <a:avLst/>
          </a:prstGeom>
          <a:noFill/>
        </p:spPr>
      </p:pic>
      <p:pic>
        <p:nvPicPr>
          <p:cNvPr id="8195" name="Picture 3" descr="C:\Users\Jen\AppData\Local\Microsoft\Windows\Temporary Internet Files\Content.IE5\QFCM1OU3\MC90043451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5181600"/>
            <a:ext cx="986489" cy="1138549"/>
          </a:xfrm>
          <a:prstGeom prst="rect">
            <a:avLst/>
          </a:prstGeom>
          <a:noFill/>
        </p:spPr>
      </p:pic>
      <p:pic>
        <p:nvPicPr>
          <p:cNvPr id="8" name="Picture 3" descr="C:\Users\Jen\AppData\Local\Microsoft\Windows\Temporary Internet Files\Content.IE5\QFCM1OU3\MC90043451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105400"/>
            <a:ext cx="986489" cy="1138549"/>
          </a:xfrm>
          <a:prstGeom prst="rect">
            <a:avLst/>
          </a:prstGeom>
          <a:noFill/>
        </p:spPr>
      </p:pic>
      <p:pic>
        <p:nvPicPr>
          <p:cNvPr id="8197" name="Picture 5" descr="C:\Users\Jen\AppData\Local\Microsoft\Windows\Temporary Internet Files\Content.IE5\0RHKVSVL\MC90043448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105400"/>
            <a:ext cx="1062037" cy="1227917"/>
          </a:xfrm>
          <a:prstGeom prst="rect">
            <a:avLst/>
          </a:prstGeom>
          <a:noFill/>
        </p:spPr>
      </p:pic>
      <p:pic>
        <p:nvPicPr>
          <p:cNvPr id="8198" name="Picture 6" descr="C:\Users\Jen\AppData\Local\Microsoft\Windows\Temporary Internet Files\Content.IE5\QFCM1OU3\MC90043449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5105400"/>
            <a:ext cx="974724" cy="1209073"/>
          </a:xfrm>
          <a:prstGeom prst="rect">
            <a:avLst/>
          </a:prstGeom>
          <a:noFill/>
        </p:spPr>
      </p:pic>
      <p:pic>
        <p:nvPicPr>
          <p:cNvPr id="8199" name="Picture 7" descr="C:\Users\Jen\AppData\Local\Microsoft\Windows\Temporary Internet Files\Content.IE5\0RHKVSVL\MC900434499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5105400"/>
            <a:ext cx="811212" cy="1192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s-MX" b="1" dirty="0" err="1" smtClean="0"/>
              <a:t>Verb</a:t>
            </a:r>
            <a:r>
              <a:rPr lang="es-MX" b="1" dirty="0" smtClean="0"/>
              <a:t> </a:t>
            </a:r>
            <a:r>
              <a:rPr lang="es-MX" b="1" dirty="0" err="1" smtClean="0"/>
              <a:t>conjugation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153400" cy="4754563"/>
          </a:xfrm>
        </p:spPr>
        <p:txBody>
          <a:bodyPr>
            <a:normAutofit fontScale="92500" lnSpcReduction="20000"/>
          </a:bodyPr>
          <a:lstStyle/>
          <a:p>
            <a:r>
              <a:rPr lang="es-MX" b="1" dirty="0" err="1" smtClean="0"/>
              <a:t>Conjugating</a:t>
            </a:r>
            <a:r>
              <a:rPr lang="es-MX" b="1" dirty="0" smtClean="0"/>
              <a:t> </a:t>
            </a:r>
            <a:r>
              <a:rPr lang="es-MX" b="1" dirty="0" err="1" smtClean="0"/>
              <a:t>means</a:t>
            </a:r>
            <a:r>
              <a:rPr lang="es-MX" b="1" dirty="0" smtClean="0"/>
              <a:t> </a:t>
            </a:r>
            <a:r>
              <a:rPr lang="es-MX" b="1" dirty="0" err="1" smtClean="0"/>
              <a:t>changing</a:t>
            </a:r>
            <a:r>
              <a:rPr lang="es-MX" b="1" dirty="0" smtClean="0"/>
              <a:t>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verb</a:t>
            </a:r>
            <a:r>
              <a:rPr lang="es-MX" b="1" dirty="0" smtClean="0"/>
              <a:t> </a:t>
            </a:r>
            <a:r>
              <a:rPr lang="es-MX" b="1" dirty="0" err="1" smtClean="0"/>
              <a:t>ending</a:t>
            </a:r>
            <a:r>
              <a:rPr lang="es-MX" b="1" dirty="0" smtClean="0"/>
              <a:t> 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reflect</a:t>
            </a:r>
            <a:r>
              <a:rPr lang="es-MX" b="1" dirty="0" smtClean="0"/>
              <a:t> tense and </a:t>
            </a:r>
            <a:r>
              <a:rPr lang="es-MX" b="1" dirty="0" err="1" smtClean="0"/>
              <a:t>also</a:t>
            </a:r>
            <a:r>
              <a:rPr lang="es-MX" b="1" dirty="0" smtClean="0"/>
              <a:t> </a:t>
            </a:r>
            <a:r>
              <a:rPr lang="es-MX" b="1" dirty="0" err="1" smtClean="0"/>
              <a:t>having</a:t>
            </a:r>
            <a:r>
              <a:rPr lang="es-MX" b="1" dirty="0" smtClean="0"/>
              <a:t> a </a:t>
            </a:r>
            <a:r>
              <a:rPr lang="es-MX" b="1" dirty="0" err="1" smtClean="0"/>
              <a:t>subject</a:t>
            </a:r>
            <a:r>
              <a:rPr lang="es-MX" b="1" dirty="0" smtClean="0"/>
              <a:t>. 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subject</a:t>
            </a:r>
            <a:r>
              <a:rPr lang="es-MX" b="1" dirty="0" smtClean="0"/>
              <a:t> </a:t>
            </a:r>
            <a:r>
              <a:rPr lang="es-MX" b="1" dirty="0" err="1" smtClean="0"/>
              <a:t>often</a:t>
            </a:r>
            <a:r>
              <a:rPr lang="es-MX" b="1" dirty="0" smtClean="0"/>
              <a:t> </a:t>
            </a:r>
            <a:r>
              <a:rPr lang="es-MX" b="1" dirty="0" err="1" smtClean="0"/>
              <a:t>is</a:t>
            </a:r>
            <a:r>
              <a:rPr lang="es-MX" b="1" dirty="0" smtClean="0"/>
              <a:t>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person</a:t>
            </a:r>
            <a:r>
              <a:rPr lang="es-MX" b="1" dirty="0" smtClean="0"/>
              <a:t> </a:t>
            </a:r>
            <a:r>
              <a:rPr lang="es-MX" b="1" dirty="0" err="1" smtClean="0"/>
              <a:t>doing</a:t>
            </a:r>
            <a:r>
              <a:rPr lang="es-MX" b="1" dirty="0" smtClean="0"/>
              <a:t>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action</a:t>
            </a:r>
            <a:r>
              <a:rPr lang="es-MX" b="1" dirty="0" smtClean="0"/>
              <a:t>. </a:t>
            </a: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r>
              <a:rPr lang="es-MX" dirty="0"/>
              <a:t>	</a:t>
            </a:r>
            <a:r>
              <a:rPr lang="es-MX" dirty="0" err="1" smtClean="0"/>
              <a:t>For</a:t>
            </a:r>
            <a:r>
              <a:rPr lang="es-MX" dirty="0" smtClean="0"/>
              <a:t> </a:t>
            </a:r>
            <a:r>
              <a:rPr lang="es-MX" dirty="0" err="1" smtClean="0"/>
              <a:t>example</a:t>
            </a:r>
            <a:r>
              <a:rPr lang="es-MX" dirty="0"/>
              <a:t>:</a:t>
            </a:r>
            <a:r>
              <a:rPr lang="es-MX" dirty="0" smtClean="0"/>
              <a:t> </a:t>
            </a:r>
            <a:r>
              <a:rPr lang="es-MX" dirty="0" err="1"/>
              <a:t>T</a:t>
            </a:r>
            <a:r>
              <a:rPr lang="es-MX" dirty="0" err="1" smtClean="0"/>
              <a:t>o</a:t>
            </a:r>
            <a:r>
              <a:rPr lang="es-MX" dirty="0" smtClean="0"/>
              <a:t> </a:t>
            </a:r>
            <a:r>
              <a:rPr lang="es-MX" dirty="0" err="1" smtClean="0"/>
              <a:t>say</a:t>
            </a:r>
            <a:r>
              <a:rPr lang="es-MX" dirty="0" smtClean="0"/>
              <a:t> “</a:t>
            </a:r>
            <a:r>
              <a:rPr lang="es-MX" b="1" dirty="0" smtClean="0"/>
              <a:t>I prepare </a:t>
            </a:r>
            <a:r>
              <a:rPr lang="es-MX" b="1" dirty="0" err="1" smtClean="0"/>
              <a:t>dinner</a:t>
            </a:r>
            <a:r>
              <a:rPr lang="es-MX" b="1" dirty="0" smtClean="0"/>
              <a:t> </a:t>
            </a:r>
            <a:r>
              <a:rPr lang="es-MX" b="1" dirty="0" err="1" smtClean="0"/>
              <a:t>every</a:t>
            </a:r>
            <a:r>
              <a:rPr lang="es-MX" b="1" dirty="0" smtClean="0"/>
              <a:t> </a:t>
            </a:r>
            <a:r>
              <a:rPr lang="es-MX" b="1" dirty="0" smtClean="0"/>
              <a:t>	</a:t>
            </a:r>
            <a:r>
              <a:rPr lang="es-MX" b="1" dirty="0" err="1" smtClean="0"/>
              <a:t>day</a:t>
            </a:r>
            <a:r>
              <a:rPr lang="es-MX" dirty="0" smtClean="0"/>
              <a:t>,</a:t>
            </a:r>
            <a:r>
              <a:rPr lang="es-MX" dirty="0" smtClean="0"/>
              <a:t>”</a:t>
            </a:r>
            <a:r>
              <a:rPr lang="es-MX" dirty="0" err="1" smtClean="0"/>
              <a:t>change</a:t>
            </a:r>
            <a:r>
              <a:rPr lang="es-MX" dirty="0" smtClean="0"/>
              <a:t> </a:t>
            </a:r>
            <a:r>
              <a:rPr lang="es-MX" b="1" i="1" dirty="0" smtClean="0"/>
              <a:t>preparar</a:t>
            </a:r>
            <a:r>
              <a:rPr lang="es-MX" dirty="0" smtClean="0"/>
              <a:t> (</a:t>
            </a:r>
            <a:r>
              <a:rPr lang="es-MX" dirty="0" err="1" smtClean="0"/>
              <a:t>to</a:t>
            </a:r>
            <a:r>
              <a:rPr lang="es-MX" dirty="0" smtClean="0"/>
              <a:t> prepare) </a:t>
            </a:r>
            <a:r>
              <a:rPr lang="es-MX" dirty="0" err="1" smtClean="0"/>
              <a:t>to</a:t>
            </a:r>
            <a:r>
              <a:rPr lang="es-MX" dirty="0" smtClean="0"/>
              <a:t> </a:t>
            </a:r>
            <a:endParaRPr lang="es-MX" dirty="0" smtClean="0"/>
          </a:p>
          <a:p>
            <a:pPr marL="0" indent="0">
              <a:buNone/>
            </a:pPr>
            <a:r>
              <a:rPr lang="es-MX" b="1" i="1" dirty="0"/>
              <a:t>	</a:t>
            </a:r>
            <a:r>
              <a:rPr lang="es-MX" b="1" i="1" dirty="0" smtClean="0"/>
              <a:t>(</a:t>
            </a:r>
            <a:r>
              <a:rPr lang="es-MX" b="1" i="1" dirty="0" smtClean="0"/>
              <a:t>Yo) preparo la cena todos los días. </a:t>
            </a:r>
          </a:p>
          <a:p>
            <a:r>
              <a:rPr lang="es-MX" b="1" dirty="0" smtClean="0">
                <a:solidFill>
                  <a:srgbClr val="0070C0"/>
                </a:solidFill>
              </a:rPr>
              <a:t>In </a:t>
            </a:r>
            <a:r>
              <a:rPr lang="es-MX" b="1" dirty="0" err="1" smtClean="0">
                <a:solidFill>
                  <a:srgbClr val="0070C0"/>
                </a:solidFill>
              </a:rPr>
              <a:t>Spanish</a:t>
            </a:r>
            <a:r>
              <a:rPr lang="es-MX" b="1" dirty="0" smtClean="0">
                <a:solidFill>
                  <a:srgbClr val="0070C0"/>
                </a:solidFill>
              </a:rPr>
              <a:t>, </a:t>
            </a:r>
            <a:r>
              <a:rPr lang="es-MX" b="1" dirty="0" err="1" smtClean="0">
                <a:solidFill>
                  <a:srgbClr val="0070C0"/>
                </a:solidFill>
              </a:rPr>
              <a:t>almost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>
                <a:solidFill>
                  <a:srgbClr val="0070C0"/>
                </a:solidFill>
              </a:rPr>
              <a:t>every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>
                <a:solidFill>
                  <a:srgbClr val="0070C0"/>
                </a:solidFill>
              </a:rPr>
              <a:t>verb</a:t>
            </a:r>
            <a:r>
              <a:rPr lang="es-MX" b="1" dirty="0" smtClean="0">
                <a:solidFill>
                  <a:srgbClr val="0070C0"/>
                </a:solidFill>
              </a:rPr>
              <a:t> has </a:t>
            </a:r>
            <a:r>
              <a:rPr lang="es-MX" b="1" dirty="0" smtClean="0">
                <a:solidFill>
                  <a:srgbClr val="0070C0"/>
                </a:solidFill>
              </a:rPr>
              <a:t>a </a:t>
            </a:r>
            <a:r>
              <a:rPr lang="es-MX" b="1" dirty="0" err="1" smtClean="0">
                <a:solidFill>
                  <a:srgbClr val="0070C0"/>
                </a:solidFill>
              </a:rPr>
              <a:t>different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>
                <a:solidFill>
                  <a:srgbClr val="0070C0"/>
                </a:solidFill>
              </a:rPr>
              <a:t>ending</a:t>
            </a:r>
            <a:r>
              <a:rPr lang="es-MX" b="1" dirty="0" smtClean="0">
                <a:solidFill>
                  <a:srgbClr val="0070C0"/>
                </a:solidFill>
              </a:rPr>
              <a:t>, </a:t>
            </a:r>
            <a:r>
              <a:rPr lang="es-MX" b="1" dirty="0" smtClean="0">
                <a:solidFill>
                  <a:srgbClr val="0070C0"/>
                </a:solidFill>
              </a:rPr>
              <a:t>so </a:t>
            </a:r>
            <a:r>
              <a:rPr lang="es-MX" b="1" dirty="0" err="1" smtClean="0">
                <a:solidFill>
                  <a:srgbClr val="0070C0"/>
                </a:solidFill>
              </a:rPr>
              <a:t>the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>
                <a:solidFill>
                  <a:srgbClr val="0070C0"/>
                </a:solidFill>
              </a:rPr>
              <a:t>subject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>
                <a:solidFill>
                  <a:srgbClr val="0070C0"/>
                </a:solidFill>
              </a:rPr>
              <a:t>pronouns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smtClean="0">
                <a:solidFill>
                  <a:srgbClr val="0070C0"/>
                </a:solidFill>
              </a:rPr>
              <a:t>are </a:t>
            </a:r>
            <a:r>
              <a:rPr lang="es-MX" b="1" dirty="0" err="1" smtClean="0">
                <a:solidFill>
                  <a:srgbClr val="0070C0"/>
                </a:solidFill>
              </a:rPr>
              <a:t>often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>
                <a:solidFill>
                  <a:srgbClr val="0070C0"/>
                </a:solidFill>
              </a:rPr>
              <a:t>omitted</a:t>
            </a:r>
            <a:r>
              <a:rPr lang="es-MX" dirty="0" smtClean="0">
                <a:solidFill>
                  <a:srgbClr val="0070C0"/>
                </a:solidFill>
              </a:rPr>
              <a:t>.  </a:t>
            </a:r>
            <a:r>
              <a:rPr lang="es-MX" b="1" dirty="0" err="1" smtClean="0">
                <a:solidFill>
                  <a:srgbClr val="0070C0"/>
                </a:solidFill>
              </a:rPr>
              <a:t>They</a:t>
            </a:r>
            <a:r>
              <a:rPr lang="es-MX" b="1" dirty="0" smtClean="0">
                <a:solidFill>
                  <a:srgbClr val="0070C0"/>
                </a:solidFill>
              </a:rPr>
              <a:t> can </a:t>
            </a:r>
            <a:r>
              <a:rPr lang="es-MX" b="1" dirty="0" err="1" smtClean="0">
                <a:solidFill>
                  <a:srgbClr val="0070C0"/>
                </a:solidFill>
              </a:rPr>
              <a:t>be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>
                <a:solidFill>
                  <a:srgbClr val="0070C0"/>
                </a:solidFill>
              </a:rPr>
              <a:t>used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>
                <a:solidFill>
                  <a:srgbClr val="0070C0"/>
                </a:solidFill>
              </a:rPr>
              <a:t>for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>
                <a:solidFill>
                  <a:srgbClr val="0070C0"/>
                </a:solidFill>
              </a:rPr>
              <a:t>emphasis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>
                <a:solidFill>
                  <a:srgbClr val="0070C0"/>
                </a:solidFill>
              </a:rPr>
              <a:t>or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>
                <a:solidFill>
                  <a:srgbClr val="0070C0"/>
                </a:solidFill>
              </a:rPr>
              <a:t>clarification</a:t>
            </a:r>
            <a:r>
              <a:rPr lang="es-MX" b="1" dirty="0" smtClean="0">
                <a:solidFill>
                  <a:srgbClr val="0070C0"/>
                </a:solidFill>
              </a:rPr>
              <a:t>. 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146" name="Picture 2" descr="C:\Users\Jen\AppData\Local\Microsoft\Windows\Temporary Internet Files\Content.IE5\QFCM1OU3\MC90038362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33035" y="2362200"/>
            <a:ext cx="1410966" cy="1526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8915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762000"/>
            <a:ext cx="8991600" cy="58169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s-MX" sz="3100" b="1" dirty="0" err="1" smtClean="0"/>
              <a:t>Conjugating</a:t>
            </a:r>
            <a:r>
              <a:rPr lang="es-MX" sz="3100" b="1" dirty="0" smtClean="0"/>
              <a:t> a </a:t>
            </a:r>
            <a:r>
              <a:rPr lang="es-MX" sz="3100" b="1" dirty="0" err="1" smtClean="0"/>
              <a:t>verb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means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changing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it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from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an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infinitive</a:t>
            </a:r>
            <a:r>
              <a:rPr lang="es-MX" sz="3100" b="1" dirty="0" smtClean="0"/>
              <a:t>, </a:t>
            </a:r>
            <a:r>
              <a:rPr lang="es-MX" sz="3100" b="1" dirty="0" err="1" smtClean="0"/>
              <a:t>to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have</a:t>
            </a:r>
            <a:r>
              <a:rPr lang="es-MX" sz="3100" b="1" dirty="0" smtClean="0"/>
              <a:t> a </a:t>
            </a:r>
            <a:r>
              <a:rPr lang="es-MX" sz="3100" b="1" dirty="0" err="1" smtClean="0"/>
              <a:t>subject</a:t>
            </a:r>
            <a:r>
              <a:rPr lang="es-MX" sz="3100" b="1" dirty="0" smtClean="0"/>
              <a:t> and tense.  </a:t>
            </a:r>
          </a:p>
          <a:p>
            <a:pPr lvl="0"/>
            <a:r>
              <a:rPr lang="es-MX" sz="3100" b="1" dirty="0" err="1" smtClean="0">
                <a:solidFill>
                  <a:schemeClr val="accent4">
                    <a:lumMod val="50000"/>
                  </a:schemeClr>
                </a:solidFill>
              </a:rPr>
              <a:t>Follow</a:t>
            </a:r>
            <a:r>
              <a:rPr lang="es-MX" sz="31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MX" sz="3100" b="1" dirty="0" err="1" smtClean="0">
                <a:solidFill>
                  <a:schemeClr val="accent4">
                    <a:lumMod val="50000"/>
                  </a:schemeClr>
                </a:solidFill>
              </a:rPr>
              <a:t>these</a:t>
            </a:r>
            <a:r>
              <a:rPr lang="es-MX" sz="31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MX" sz="3100" b="1" dirty="0" err="1" smtClean="0">
                <a:solidFill>
                  <a:schemeClr val="accent4">
                    <a:lumMod val="50000"/>
                  </a:schemeClr>
                </a:solidFill>
              </a:rPr>
              <a:t>steps</a:t>
            </a:r>
            <a:r>
              <a:rPr lang="es-MX" sz="31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MX" sz="3100" b="1" dirty="0" err="1" smtClean="0">
                <a:solidFill>
                  <a:schemeClr val="accent4">
                    <a:lumMod val="50000"/>
                  </a:schemeClr>
                </a:solidFill>
              </a:rPr>
              <a:t>to</a:t>
            </a:r>
            <a:r>
              <a:rPr lang="es-MX" sz="31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MX" sz="3100" b="1" dirty="0" err="1" smtClean="0">
                <a:solidFill>
                  <a:schemeClr val="accent4">
                    <a:lumMod val="50000"/>
                  </a:schemeClr>
                </a:solidFill>
              </a:rPr>
              <a:t>conjugate</a:t>
            </a:r>
            <a:r>
              <a:rPr lang="es-MX" sz="3100" b="1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lvl="0"/>
            <a:r>
              <a:rPr lang="es-MX" sz="3100" b="1" dirty="0" smtClean="0"/>
              <a:t>1.) </a:t>
            </a:r>
            <a:r>
              <a:rPr lang="es-MX" sz="3100" b="1" dirty="0" err="1" smtClean="0"/>
              <a:t>Take</a:t>
            </a:r>
            <a:r>
              <a:rPr lang="es-MX" sz="3100" b="1" dirty="0" smtClean="0"/>
              <a:t> off </a:t>
            </a:r>
            <a:r>
              <a:rPr lang="es-MX" sz="3100" b="1" dirty="0" err="1" smtClean="0"/>
              <a:t>the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last</a:t>
            </a:r>
            <a:r>
              <a:rPr lang="es-MX" sz="3100" b="1" dirty="0" smtClean="0"/>
              <a:t> 2 </a:t>
            </a:r>
            <a:r>
              <a:rPr lang="es-MX" sz="3100" b="1" dirty="0" err="1" smtClean="0"/>
              <a:t>letters</a:t>
            </a:r>
            <a:r>
              <a:rPr lang="es-MX" sz="3100" b="1" dirty="0" smtClean="0"/>
              <a:t> of </a:t>
            </a:r>
            <a:r>
              <a:rPr lang="es-MX" sz="3100" b="1" dirty="0" err="1" smtClean="0"/>
              <a:t>the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infinitive</a:t>
            </a:r>
            <a:r>
              <a:rPr lang="es-MX" sz="3100" b="1" dirty="0" smtClean="0"/>
              <a:t>. (</a:t>
            </a:r>
            <a:r>
              <a:rPr lang="es-MX" sz="3100" b="1" dirty="0" err="1" smtClean="0"/>
              <a:t>This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gives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you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the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stem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or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root</a:t>
            </a:r>
            <a:r>
              <a:rPr lang="es-MX" sz="3100" b="1" dirty="0" smtClean="0"/>
              <a:t> of </a:t>
            </a:r>
            <a:r>
              <a:rPr lang="es-MX" sz="3100" b="1" dirty="0" err="1" smtClean="0"/>
              <a:t>the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verb</a:t>
            </a:r>
            <a:r>
              <a:rPr lang="es-MX" sz="3100" b="1" dirty="0" smtClean="0"/>
              <a:t>.)</a:t>
            </a:r>
          </a:p>
          <a:p>
            <a:pPr lvl="0"/>
            <a:r>
              <a:rPr lang="es-MX" sz="3100" b="1" dirty="0" smtClean="0">
                <a:solidFill>
                  <a:srgbClr val="FFFF00"/>
                </a:solidFill>
              </a:rPr>
              <a:t>estudi</a:t>
            </a:r>
            <a:r>
              <a:rPr lang="es-MX" sz="3100" b="1" strike="sngStrike" dirty="0" smtClean="0"/>
              <a:t>ar </a:t>
            </a:r>
            <a:r>
              <a:rPr lang="es-MX" sz="3100" b="1" dirty="0" smtClean="0"/>
              <a:t>(</a:t>
            </a:r>
            <a:r>
              <a:rPr lang="es-MX" sz="3100" b="1" dirty="0" err="1" smtClean="0"/>
              <a:t>to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study</a:t>
            </a:r>
            <a:r>
              <a:rPr lang="es-MX" sz="3100" b="1" dirty="0" smtClean="0"/>
              <a:t>)</a:t>
            </a:r>
          </a:p>
          <a:p>
            <a:pPr lvl="0"/>
            <a:r>
              <a:rPr lang="es-MX" sz="3100" b="1" dirty="0" smtClean="0"/>
              <a:t>2.) </a:t>
            </a:r>
            <a:r>
              <a:rPr lang="es-MX" sz="3100" b="1" dirty="0" err="1" smtClean="0"/>
              <a:t>Find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your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subject</a:t>
            </a:r>
            <a:r>
              <a:rPr lang="es-MX" sz="3100" b="1" dirty="0" smtClean="0"/>
              <a:t> (</a:t>
            </a:r>
            <a:r>
              <a:rPr lang="es-MX" sz="3100" b="1" dirty="0" err="1" smtClean="0"/>
              <a:t>who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or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what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is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doing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the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action</a:t>
            </a:r>
            <a:r>
              <a:rPr lang="es-MX" sz="3100" b="1" dirty="0" smtClean="0"/>
              <a:t>)</a:t>
            </a:r>
          </a:p>
          <a:p>
            <a:pPr lvl="0"/>
            <a:r>
              <a:rPr lang="es-MX" sz="3100" b="1" dirty="0" smtClean="0">
                <a:solidFill>
                  <a:srgbClr val="FFFF00"/>
                </a:solidFill>
              </a:rPr>
              <a:t>yo </a:t>
            </a:r>
            <a:r>
              <a:rPr lang="es-MX" sz="3100" b="1" dirty="0" smtClean="0"/>
              <a:t>(I)</a:t>
            </a:r>
          </a:p>
          <a:p>
            <a:pPr lvl="0"/>
            <a:r>
              <a:rPr lang="es-MX" sz="3100" b="1" dirty="0" smtClean="0"/>
              <a:t>3.) </a:t>
            </a:r>
            <a:r>
              <a:rPr lang="es-MX" sz="3100" b="1" dirty="0" err="1" smtClean="0"/>
              <a:t>Add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the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correct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ending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to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the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root</a:t>
            </a:r>
            <a:r>
              <a:rPr lang="es-MX" sz="3100" b="1" dirty="0" smtClean="0"/>
              <a:t> </a:t>
            </a:r>
            <a:r>
              <a:rPr lang="es-MX" sz="3100" b="1" dirty="0" err="1" smtClean="0"/>
              <a:t>verb</a:t>
            </a:r>
            <a:r>
              <a:rPr lang="es-MX" sz="3100" b="1" dirty="0" smtClean="0"/>
              <a:t>.</a:t>
            </a:r>
          </a:p>
          <a:p>
            <a:pPr lvl="0"/>
            <a:r>
              <a:rPr lang="es-MX" sz="3100" b="1" dirty="0" smtClean="0"/>
              <a:t>estudi</a:t>
            </a:r>
            <a:r>
              <a:rPr lang="es-MX" sz="3100" b="1" dirty="0" smtClean="0">
                <a:solidFill>
                  <a:srgbClr val="FFFF00"/>
                </a:solidFill>
              </a:rPr>
              <a:t>o *I </a:t>
            </a:r>
            <a:r>
              <a:rPr lang="es-MX" sz="3100" b="1" dirty="0" err="1" smtClean="0">
                <a:solidFill>
                  <a:srgbClr val="FFFF00"/>
                </a:solidFill>
              </a:rPr>
              <a:t>study</a:t>
            </a:r>
            <a:r>
              <a:rPr lang="es-MX" sz="3100" b="1" dirty="0" smtClean="0">
                <a:solidFill>
                  <a:srgbClr val="FFFF00"/>
                </a:solidFill>
              </a:rPr>
              <a:t>.</a:t>
            </a:r>
          </a:p>
          <a:p>
            <a:pPr lvl="0"/>
            <a:r>
              <a:rPr lang="es-MX" sz="3100" b="1" dirty="0" smtClean="0"/>
              <a:t> </a:t>
            </a:r>
            <a:endParaRPr lang="en-US" sz="3100" b="1" dirty="0"/>
          </a:p>
        </p:txBody>
      </p:sp>
      <p:pic>
        <p:nvPicPr>
          <p:cNvPr id="9218" name="Picture 2" descr="C:\Users\Jen\AppData\Local\Microsoft\Windows\Temporary Internet Files\Content.IE5\QFCM1OU3\MC90038364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4572000"/>
            <a:ext cx="1545519" cy="1830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MX" dirty="0" smtClean="0"/>
              <a:t>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es-MX" b="1" dirty="0" smtClean="0">
                <a:solidFill>
                  <a:srgbClr val="0070C0"/>
                </a:solidFill>
              </a:rPr>
              <a:t>cantar</a:t>
            </a:r>
            <a:r>
              <a:rPr lang="es-MX" b="1" dirty="0" smtClean="0"/>
              <a:t>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sing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mirar</a:t>
            </a:r>
            <a:r>
              <a:rPr lang="es-MX" b="1" dirty="0" smtClean="0"/>
              <a:t>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watch</a:t>
            </a:r>
            <a:r>
              <a:rPr lang="es-MX" b="1" dirty="0" smtClean="0"/>
              <a:t>, look at</a:t>
            </a:r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ayudar</a:t>
            </a:r>
            <a:r>
              <a:rPr lang="es-MX" b="1" dirty="0" smtClean="0"/>
              <a:t>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help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descansar</a:t>
            </a:r>
            <a:r>
              <a:rPr lang="es-MX" b="1" dirty="0" smtClean="0"/>
              <a:t>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rest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hablar</a:t>
            </a:r>
            <a:r>
              <a:rPr lang="es-MX" b="1" dirty="0" smtClean="0"/>
              <a:t>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talk</a:t>
            </a:r>
            <a:r>
              <a:rPr lang="es-MX" b="1" dirty="0" smtClean="0"/>
              <a:t>, </a:t>
            </a:r>
            <a:r>
              <a:rPr lang="es-MX" b="1" dirty="0" err="1" smtClean="0"/>
              <a:t>speak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lavar</a:t>
            </a:r>
            <a:r>
              <a:rPr lang="es-MX" b="1" dirty="0" smtClean="0"/>
              <a:t> 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wash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estudiar</a:t>
            </a:r>
            <a:r>
              <a:rPr lang="es-MX" b="1" dirty="0" smtClean="0"/>
              <a:t>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study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compra</a:t>
            </a:r>
            <a:r>
              <a:rPr lang="es-MX" b="1" dirty="0" smtClean="0"/>
              <a:t>r=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buy</a:t>
            </a:r>
            <a:endParaRPr lang="es-MX" b="1" dirty="0" smtClean="0"/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cuidar</a:t>
            </a:r>
            <a:r>
              <a:rPr lang="es-MX" b="1" dirty="0" smtClean="0"/>
              <a:t>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take</a:t>
            </a:r>
            <a:r>
              <a:rPr lang="es-MX" b="1" dirty="0" smtClean="0"/>
              <a:t> </a:t>
            </a:r>
            <a:r>
              <a:rPr lang="es-MX" b="1" dirty="0" err="1" smtClean="0"/>
              <a:t>care</a:t>
            </a:r>
            <a:r>
              <a:rPr lang="es-MX" b="1" dirty="0" smtClean="0"/>
              <a:t> of</a:t>
            </a:r>
          </a:p>
          <a:p>
            <a:pPr lvl="0"/>
            <a:r>
              <a:rPr lang="es-MX" b="1" dirty="0" smtClean="0">
                <a:solidFill>
                  <a:srgbClr val="0070C0"/>
                </a:solidFill>
              </a:rPr>
              <a:t>trabajar</a:t>
            </a:r>
            <a:r>
              <a:rPr lang="es-MX" b="1" dirty="0" smtClean="0"/>
              <a:t>=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work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44304" y="457200"/>
            <a:ext cx="84005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Unos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verbos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regulares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de -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ar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31" name="Picture 7" descr="C:\Users\Jen\AppData\Local\Microsoft\Windows\Temporary Internet Files\Content.IE5\5ZFYK120\MC90038915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9" y="2133600"/>
            <a:ext cx="1782337" cy="1295400"/>
          </a:xfrm>
          <a:prstGeom prst="rect">
            <a:avLst/>
          </a:prstGeom>
          <a:noFill/>
        </p:spPr>
      </p:pic>
      <p:pic>
        <p:nvPicPr>
          <p:cNvPr id="1032" name="Picture 8" descr="C:\Users\Jen\AppData\Local\Microsoft\Windows\Temporary Internet Files\Content.IE5\0LI486V0\MC90038361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886200"/>
            <a:ext cx="1981200" cy="1694224"/>
          </a:xfrm>
          <a:prstGeom prst="rect">
            <a:avLst/>
          </a:prstGeom>
          <a:noFill/>
        </p:spPr>
      </p:pic>
      <p:pic>
        <p:nvPicPr>
          <p:cNvPr id="1033" name="Picture 9" descr="C:\Users\Jen\AppData\Local\Microsoft\Windows\Temporary Internet Files\Content.IE5\5ZFYK120\MC90038360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2438400"/>
            <a:ext cx="1425245" cy="2224448"/>
          </a:xfrm>
          <a:prstGeom prst="rect">
            <a:avLst/>
          </a:prstGeom>
          <a:noFill/>
        </p:spPr>
      </p:pic>
      <p:pic>
        <p:nvPicPr>
          <p:cNvPr id="1035" name="Picture 11" descr="C:\Users\Jen\AppData\Local\Microsoft\Windows\Temporary Internet Files\Content.IE5\0LI486V0\MC900383634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37702" y="4800600"/>
            <a:ext cx="1471352" cy="16709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8915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r>
              <a:rPr lang="es-MX" sz="3200" b="1" dirty="0" smtClean="0"/>
              <a:t>   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838200"/>
            <a:ext cx="8991600" cy="563231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s-MX" sz="4000" b="1" dirty="0" err="1" smtClean="0"/>
              <a:t>Conjugating</a:t>
            </a:r>
            <a:r>
              <a:rPr lang="es-MX" sz="4000" b="1" dirty="0" smtClean="0"/>
              <a:t> </a:t>
            </a:r>
            <a:r>
              <a:rPr lang="es-MX" sz="4000" b="1" dirty="0" smtClean="0">
                <a:solidFill>
                  <a:srgbClr val="FF0000"/>
                </a:solidFill>
              </a:rPr>
              <a:t>–</a:t>
            </a:r>
            <a:r>
              <a:rPr lang="es-MX" sz="4000" b="1" dirty="0" err="1" smtClean="0">
                <a:solidFill>
                  <a:srgbClr val="FF0000"/>
                </a:solidFill>
              </a:rPr>
              <a:t>ar</a:t>
            </a:r>
            <a:r>
              <a:rPr lang="es-MX" sz="4000" b="1" dirty="0" smtClean="0">
                <a:solidFill>
                  <a:srgbClr val="FF0000"/>
                </a:solidFill>
              </a:rPr>
              <a:t> </a:t>
            </a:r>
            <a:r>
              <a:rPr lang="es-MX" sz="4000" b="1" dirty="0" err="1" smtClean="0"/>
              <a:t>verbs</a:t>
            </a:r>
            <a:endParaRPr lang="es-MX" sz="4000" b="1" dirty="0" smtClean="0"/>
          </a:p>
          <a:p>
            <a:r>
              <a:rPr lang="es-ES_tradnl" sz="4000" b="1" u="sng" dirty="0" smtClean="0">
                <a:solidFill>
                  <a:srgbClr val="FFFF00"/>
                </a:solidFill>
              </a:rPr>
              <a:t>-</a:t>
            </a:r>
            <a:r>
              <a:rPr lang="es-ES_tradnl" sz="4000" b="1" u="sng" dirty="0" err="1" smtClean="0">
                <a:solidFill>
                  <a:srgbClr val="FFFF00"/>
                </a:solidFill>
              </a:rPr>
              <a:t>ar</a:t>
            </a:r>
            <a:r>
              <a:rPr lang="es-ES_tradnl" sz="4000" b="1" u="sng" dirty="0" smtClean="0">
                <a:solidFill>
                  <a:srgbClr val="FFFF00"/>
                </a:solidFill>
              </a:rPr>
              <a:t> </a:t>
            </a:r>
            <a:r>
              <a:rPr lang="es-ES_tradnl" sz="4000" b="1" u="sng" dirty="0" err="1" smtClean="0">
                <a:solidFill>
                  <a:srgbClr val="FFFF00"/>
                </a:solidFill>
              </a:rPr>
              <a:t>endings</a:t>
            </a:r>
            <a:r>
              <a:rPr lang="es-ES_tradnl" sz="4000" b="1" u="sng" dirty="0" smtClean="0">
                <a:solidFill>
                  <a:srgbClr val="FFFF00"/>
                </a:solidFill>
              </a:rPr>
              <a:t>  </a:t>
            </a:r>
            <a:r>
              <a:rPr lang="es-ES_tradnl" sz="4000" b="1" u="sng" dirty="0" err="1" smtClean="0">
                <a:solidFill>
                  <a:srgbClr val="FFFF00"/>
                </a:solidFill>
              </a:rPr>
              <a:t>for</a:t>
            </a:r>
            <a:r>
              <a:rPr lang="es-ES_tradnl" sz="4000" b="1" u="sng" dirty="0" smtClean="0">
                <a:solidFill>
                  <a:srgbClr val="FFFF00"/>
                </a:solidFill>
              </a:rPr>
              <a:t> </a:t>
            </a:r>
            <a:r>
              <a:rPr lang="es-ES_tradnl" sz="4000" b="1" u="sng" dirty="0" err="1" smtClean="0">
                <a:solidFill>
                  <a:srgbClr val="FFFF00"/>
                </a:solidFill>
              </a:rPr>
              <a:t>present</a:t>
            </a:r>
            <a:r>
              <a:rPr lang="es-ES_tradnl" sz="4000" b="1" u="sng" dirty="0" smtClean="0">
                <a:solidFill>
                  <a:srgbClr val="FFFF00"/>
                </a:solidFill>
              </a:rPr>
              <a:t> tense</a:t>
            </a:r>
            <a:endParaRPr lang="en-US" sz="4000" dirty="0" smtClean="0">
              <a:solidFill>
                <a:srgbClr val="FFFF00"/>
              </a:solidFill>
            </a:endParaRPr>
          </a:p>
          <a:p>
            <a:r>
              <a:rPr lang="es-ES_tradnl" sz="4000" b="1" u="sng" dirty="0" smtClean="0"/>
              <a:t>		singular			plural_______</a:t>
            </a:r>
            <a:endParaRPr lang="en-US" sz="4000" dirty="0" smtClean="0"/>
          </a:p>
          <a:p>
            <a:r>
              <a:rPr lang="es-MX" sz="4000" dirty="0" smtClean="0"/>
              <a:t>1.  </a:t>
            </a:r>
            <a:r>
              <a:rPr lang="es-MX" sz="4000" b="1" dirty="0" smtClean="0">
                <a:solidFill>
                  <a:srgbClr val="FFFF00"/>
                </a:solidFill>
              </a:rPr>
              <a:t>–o</a:t>
            </a:r>
            <a:r>
              <a:rPr lang="es-MX" sz="4000" dirty="0" smtClean="0"/>
              <a:t> (yo)			1. </a:t>
            </a:r>
            <a:r>
              <a:rPr lang="es-MX" sz="4000" b="1" dirty="0" smtClean="0">
                <a:solidFill>
                  <a:srgbClr val="FFFF00"/>
                </a:solidFill>
              </a:rPr>
              <a:t>–amos</a:t>
            </a:r>
            <a:r>
              <a:rPr lang="es-MX" sz="4000" dirty="0" smtClean="0">
                <a:solidFill>
                  <a:srgbClr val="FFFF00"/>
                </a:solidFill>
              </a:rPr>
              <a:t> </a:t>
            </a:r>
            <a:r>
              <a:rPr lang="es-MX" sz="4000" dirty="0" smtClean="0"/>
              <a:t>(nosotros)</a:t>
            </a:r>
            <a:endParaRPr lang="en-US" sz="4000" dirty="0" smtClean="0"/>
          </a:p>
          <a:p>
            <a:r>
              <a:rPr lang="es-MX" sz="4000" dirty="0" smtClean="0"/>
              <a:t>2. </a:t>
            </a:r>
            <a:r>
              <a:rPr lang="es-MX" sz="4000" b="1" dirty="0" smtClean="0">
                <a:solidFill>
                  <a:srgbClr val="FFFF00"/>
                </a:solidFill>
              </a:rPr>
              <a:t>–as</a:t>
            </a:r>
            <a:r>
              <a:rPr lang="es-MX" sz="4000" dirty="0" smtClean="0">
                <a:solidFill>
                  <a:srgbClr val="FFFF00"/>
                </a:solidFill>
              </a:rPr>
              <a:t> </a:t>
            </a:r>
            <a:r>
              <a:rPr lang="es-MX" sz="4000" dirty="0" smtClean="0"/>
              <a:t>(tú)			2. </a:t>
            </a:r>
            <a:r>
              <a:rPr lang="es-MX" sz="4000" b="1" dirty="0" smtClean="0">
                <a:solidFill>
                  <a:srgbClr val="FFFF00"/>
                </a:solidFill>
              </a:rPr>
              <a:t>–</a:t>
            </a:r>
            <a:r>
              <a:rPr lang="es-MX" sz="4000" b="1" dirty="0" err="1" smtClean="0">
                <a:solidFill>
                  <a:srgbClr val="FFFF00"/>
                </a:solidFill>
              </a:rPr>
              <a:t>áis</a:t>
            </a:r>
            <a:r>
              <a:rPr lang="es-MX" sz="4000" dirty="0" smtClean="0"/>
              <a:t> (vosotros)</a:t>
            </a:r>
            <a:endParaRPr lang="en-US" sz="4000" dirty="0" smtClean="0"/>
          </a:p>
          <a:p>
            <a:r>
              <a:rPr lang="es-MX" sz="4000" dirty="0" smtClean="0"/>
              <a:t>3. </a:t>
            </a:r>
            <a:r>
              <a:rPr lang="es-MX" sz="4000" b="1" dirty="0" smtClean="0">
                <a:solidFill>
                  <a:srgbClr val="FFFF00"/>
                </a:solidFill>
              </a:rPr>
              <a:t>–a</a:t>
            </a:r>
            <a:r>
              <a:rPr lang="es-MX" sz="4000" b="1" dirty="0" smtClean="0"/>
              <a:t> </a:t>
            </a:r>
            <a:r>
              <a:rPr lang="es-MX" sz="4000" dirty="0" smtClean="0"/>
              <a:t>(él, ella, Ud.)        3. </a:t>
            </a:r>
            <a:r>
              <a:rPr lang="es-MX" sz="4000" b="1" dirty="0" smtClean="0">
                <a:solidFill>
                  <a:srgbClr val="FFFF00"/>
                </a:solidFill>
              </a:rPr>
              <a:t>–</a:t>
            </a:r>
            <a:r>
              <a:rPr lang="es-MX" sz="4000" b="1" dirty="0" err="1" smtClean="0">
                <a:solidFill>
                  <a:srgbClr val="FFFF00"/>
                </a:solidFill>
              </a:rPr>
              <a:t>an</a:t>
            </a:r>
            <a:r>
              <a:rPr lang="es-MX" sz="4000" b="1" dirty="0" smtClean="0">
                <a:solidFill>
                  <a:srgbClr val="FFFF00"/>
                </a:solidFill>
              </a:rPr>
              <a:t> </a:t>
            </a:r>
            <a:r>
              <a:rPr lang="es-MX" sz="4000" dirty="0" smtClean="0"/>
              <a:t>(ellos, </a:t>
            </a:r>
          </a:p>
          <a:p>
            <a:r>
              <a:rPr lang="es-MX" sz="4000" dirty="0" smtClean="0"/>
              <a:t>                                                         ellas, </a:t>
            </a:r>
            <a:r>
              <a:rPr lang="en-US" sz="4000" dirty="0" err="1" smtClean="0"/>
              <a:t>Uds</a:t>
            </a:r>
            <a:r>
              <a:rPr lang="en-US" sz="4000" dirty="0" smtClean="0"/>
              <a:t>.)</a:t>
            </a:r>
            <a:endParaRPr lang="es-MX" sz="4000" b="1" dirty="0" smtClean="0"/>
          </a:p>
          <a:p>
            <a:pPr lvl="0"/>
            <a:endParaRPr lang="es-MX" sz="4000" b="1" dirty="0" smtClean="0"/>
          </a:p>
          <a:p>
            <a:pPr lvl="0"/>
            <a:r>
              <a:rPr lang="es-MX" sz="4000" b="1" dirty="0" smtClean="0"/>
              <a:t> 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8915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r>
              <a:rPr lang="es-MX" sz="3200" b="1" dirty="0" smtClean="0"/>
              <a:t>   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838200"/>
            <a:ext cx="8991600" cy="532453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s-MX" sz="4000" b="1" dirty="0" smtClean="0">
                <a:solidFill>
                  <a:srgbClr val="7030A0"/>
                </a:solidFill>
              </a:rPr>
              <a:t>ejemplo…</a:t>
            </a:r>
          </a:p>
          <a:p>
            <a:pPr lvl="0"/>
            <a:r>
              <a:rPr lang="es-MX" sz="4000" b="1" dirty="0" smtClean="0">
                <a:solidFill>
                  <a:srgbClr val="FFFF00"/>
                </a:solidFill>
              </a:rPr>
              <a:t>hablar---</a:t>
            </a:r>
            <a:r>
              <a:rPr lang="es-MX" sz="4000" b="1" dirty="0" err="1" smtClean="0">
                <a:solidFill>
                  <a:srgbClr val="FFFF00"/>
                </a:solidFill>
              </a:rPr>
              <a:t>to</a:t>
            </a:r>
            <a:r>
              <a:rPr lang="es-MX" sz="4000" b="1" dirty="0" smtClean="0">
                <a:solidFill>
                  <a:srgbClr val="FFFF00"/>
                </a:solidFill>
              </a:rPr>
              <a:t> </a:t>
            </a:r>
            <a:r>
              <a:rPr lang="es-MX" sz="4000" b="1" dirty="0" err="1" smtClean="0">
                <a:solidFill>
                  <a:srgbClr val="FFFF00"/>
                </a:solidFill>
              </a:rPr>
              <a:t>speak</a:t>
            </a:r>
            <a:endParaRPr lang="en-US" sz="4000" dirty="0" smtClean="0">
              <a:solidFill>
                <a:srgbClr val="FFFF00"/>
              </a:solidFill>
            </a:endParaRPr>
          </a:p>
          <a:p>
            <a:r>
              <a:rPr lang="es-ES_tradnl" sz="3600" b="1" u="sng" dirty="0" smtClean="0"/>
              <a:t>		Singular			Plural_______</a:t>
            </a:r>
            <a:endParaRPr lang="en-US" sz="3600" dirty="0" smtClean="0"/>
          </a:p>
          <a:p>
            <a:r>
              <a:rPr lang="es-MX" sz="3600" dirty="0" smtClean="0"/>
              <a:t>1. </a:t>
            </a:r>
            <a:r>
              <a:rPr lang="es-MX" sz="3600" b="1" dirty="0" smtClean="0">
                <a:solidFill>
                  <a:srgbClr val="7030A0"/>
                </a:solidFill>
              </a:rPr>
              <a:t>habl</a:t>
            </a:r>
            <a:r>
              <a:rPr lang="es-MX" sz="3600" b="1" dirty="0" smtClean="0">
                <a:solidFill>
                  <a:srgbClr val="FFFF00"/>
                </a:solidFill>
              </a:rPr>
              <a:t>o</a:t>
            </a:r>
            <a:r>
              <a:rPr lang="es-MX" sz="3600" dirty="0" smtClean="0"/>
              <a:t> (yo)			1. </a:t>
            </a:r>
            <a:r>
              <a:rPr lang="es-MX" sz="3600" b="1" dirty="0" smtClean="0">
                <a:solidFill>
                  <a:srgbClr val="7030A0"/>
                </a:solidFill>
              </a:rPr>
              <a:t>habl</a:t>
            </a:r>
            <a:r>
              <a:rPr lang="es-MX" sz="3600" b="1" dirty="0" smtClean="0">
                <a:solidFill>
                  <a:srgbClr val="FFFF00"/>
                </a:solidFill>
              </a:rPr>
              <a:t>amos</a:t>
            </a:r>
            <a:r>
              <a:rPr lang="es-MX" sz="3600" dirty="0" smtClean="0"/>
              <a:t>(nosotros)</a:t>
            </a:r>
            <a:endParaRPr lang="en-US" sz="3600" dirty="0" smtClean="0"/>
          </a:p>
          <a:p>
            <a:r>
              <a:rPr lang="es-MX" sz="3600" dirty="0" smtClean="0"/>
              <a:t>2. </a:t>
            </a:r>
            <a:r>
              <a:rPr lang="es-MX" sz="3600" b="1" dirty="0" smtClean="0">
                <a:solidFill>
                  <a:srgbClr val="7030A0"/>
                </a:solidFill>
              </a:rPr>
              <a:t>habl</a:t>
            </a:r>
            <a:r>
              <a:rPr lang="es-MX" sz="3600" b="1" dirty="0" smtClean="0">
                <a:solidFill>
                  <a:srgbClr val="FFFF00"/>
                </a:solidFill>
              </a:rPr>
              <a:t>as</a:t>
            </a:r>
            <a:r>
              <a:rPr lang="es-MX" sz="3600" dirty="0" smtClean="0">
                <a:solidFill>
                  <a:srgbClr val="FFFF00"/>
                </a:solidFill>
              </a:rPr>
              <a:t> </a:t>
            </a:r>
            <a:r>
              <a:rPr lang="es-MX" sz="3600" dirty="0" smtClean="0"/>
              <a:t>(tú)			2. </a:t>
            </a:r>
            <a:r>
              <a:rPr lang="es-MX" sz="3600" b="1" dirty="0" smtClean="0">
                <a:solidFill>
                  <a:srgbClr val="7030A0"/>
                </a:solidFill>
              </a:rPr>
              <a:t>habl</a:t>
            </a:r>
            <a:r>
              <a:rPr lang="es-MX" sz="3600" b="1" dirty="0" smtClean="0">
                <a:solidFill>
                  <a:srgbClr val="FFFF00"/>
                </a:solidFill>
              </a:rPr>
              <a:t>áis</a:t>
            </a:r>
            <a:r>
              <a:rPr lang="es-MX" sz="3600" dirty="0" smtClean="0"/>
              <a:t> (vosotros)</a:t>
            </a:r>
            <a:endParaRPr lang="en-US" sz="3600" dirty="0" smtClean="0"/>
          </a:p>
          <a:p>
            <a:r>
              <a:rPr lang="es-MX" sz="3600" dirty="0" smtClean="0"/>
              <a:t>3. </a:t>
            </a:r>
            <a:r>
              <a:rPr lang="es-MX" sz="3600" b="1" dirty="0" smtClean="0">
                <a:solidFill>
                  <a:srgbClr val="7030A0"/>
                </a:solidFill>
              </a:rPr>
              <a:t>habl</a:t>
            </a:r>
            <a:r>
              <a:rPr lang="es-MX" sz="3600" b="1" dirty="0" smtClean="0">
                <a:solidFill>
                  <a:srgbClr val="FFFF00"/>
                </a:solidFill>
              </a:rPr>
              <a:t>a</a:t>
            </a:r>
            <a:r>
              <a:rPr lang="es-MX" sz="3600" b="1" dirty="0" smtClean="0"/>
              <a:t> </a:t>
            </a:r>
            <a:r>
              <a:rPr lang="es-MX" sz="3600" dirty="0" smtClean="0"/>
              <a:t>(él, ella, Ud.)      3. </a:t>
            </a:r>
            <a:r>
              <a:rPr lang="es-MX" sz="3600" b="1" dirty="0" smtClean="0">
                <a:solidFill>
                  <a:srgbClr val="7030A0"/>
                </a:solidFill>
              </a:rPr>
              <a:t>habl</a:t>
            </a:r>
            <a:r>
              <a:rPr lang="es-MX" sz="3600" b="1" dirty="0" smtClean="0">
                <a:solidFill>
                  <a:srgbClr val="FFFF00"/>
                </a:solidFill>
              </a:rPr>
              <a:t>an </a:t>
            </a:r>
            <a:r>
              <a:rPr lang="es-MX" sz="3600" dirty="0" smtClean="0"/>
              <a:t>(ellos, </a:t>
            </a:r>
          </a:p>
          <a:p>
            <a:r>
              <a:rPr lang="es-MX" sz="3600" dirty="0" smtClean="0"/>
              <a:t>                                                         ellas, </a:t>
            </a:r>
            <a:r>
              <a:rPr lang="en-US" sz="3600" dirty="0" err="1" smtClean="0"/>
              <a:t>Uds</a:t>
            </a:r>
            <a:r>
              <a:rPr lang="en-US" sz="3600" dirty="0" smtClean="0"/>
              <a:t>.)</a:t>
            </a:r>
            <a:endParaRPr lang="es-MX" sz="3600" b="1" dirty="0" smtClean="0"/>
          </a:p>
          <a:p>
            <a:pPr lvl="0"/>
            <a:endParaRPr lang="es-MX" sz="4000" b="1" dirty="0" smtClean="0"/>
          </a:p>
          <a:p>
            <a:pPr lvl="0"/>
            <a:r>
              <a:rPr lang="es-MX" sz="4000" b="1" dirty="0" smtClean="0"/>
              <a:t> </a:t>
            </a:r>
            <a:endParaRPr lang="en-US" sz="4000" b="1" dirty="0"/>
          </a:p>
        </p:txBody>
      </p:sp>
      <p:pic>
        <p:nvPicPr>
          <p:cNvPr id="10242" name="Picture 2" descr="C:\Users\Jen\AppData\Local\Microsoft\Windows\Temporary Internet Files\Content.IE5\0RHKVSVL\MC90038360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4419600"/>
            <a:ext cx="1055523" cy="1647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626</Words>
  <Application>Microsoft Office PowerPoint</Application>
  <PresentationFormat>On-screen Show (4:3)</PresentationFormat>
  <Paragraphs>206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Regular verb conjugation in Spanish</vt:lpstr>
      <vt:lpstr>To be able to conjugate verbs, you must know your subject pronouns.  Review below. </vt:lpstr>
      <vt:lpstr>There is no word for “it” in Spanish as a subject.</vt:lpstr>
      <vt:lpstr>u</vt:lpstr>
      <vt:lpstr>Verb conjugation</vt:lpstr>
      <vt:lpstr>PowerPoint Presentation</vt:lpstr>
      <vt:lpstr>r</vt:lpstr>
      <vt:lpstr>PowerPoint Presentation</vt:lpstr>
      <vt:lpstr>PowerPoint Presentation</vt:lpstr>
      <vt:lpstr>Regular –ar verb conjugation</vt:lpstr>
      <vt:lpstr>PowerPoint Presentation</vt:lpstr>
      <vt:lpstr>PowerPoint Presentation</vt:lpstr>
      <vt:lpstr>PowerPoint Presentation</vt:lpstr>
      <vt:lpstr>PowerPoint Presentation</vt:lpstr>
      <vt:lpstr>Regular –er verb conjugation</vt:lpstr>
      <vt:lpstr>PowerPoint Presentation</vt:lpstr>
      <vt:lpstr>r</vt:lpstr>
      <vt:lpstr>PowerPoint Presentation</vt:lpstr>
      <vt:lpstr>PowerPoint Presentation</vt:lpstr>
      <vt:lpstr>Regular –ir verb conjugation</vt:lpstr>
      <vt:lpstr>PowerPoint Presentation</vt:lpstr>
    </vt:vector>
  </TitlesOfParts>
  <Company>TUHSD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jlopez</dc:creator>
  <cp:lastModifiedBy>angela.felix</cp:lastModifiedBy>
  <cp:revision>51</cp:revision>
  <dcterms:created xsi:type="dcterms:W3CDTF">2010-11-21T23:35:40Z</dcterms:created>
  <dcterms:modified xsi:type="dcterms:W3CDTF">2012-10-31T18:55:47Z</dcterms:modified>
</cp:coreProperties>
</file>