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67" autoAdjust="0"/>
  </p:normalViewPr>
  <p:slideViewPr>
    <p:cSldViewPr>
      <p:cViewPr varScale="1">
        <p:scale>
          <a:sx n="71" d="100"/>
          <a:sy n="71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4EB23-E3B0-42AA-A6F7-095AF56EB84E}" type="datetimeFigureOut">
              <a:rPr lang="en-US" smtClean="0"/>
              <a:t>12/21/2011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A189-421F-4834-996A-2DFA376824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609600"/>
            <a:ext cx="558999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La gramática</a:t>
            </a:r>
          </a:p>
          <a:p>
            <a:pPr algn="ctr">
              <a:defRPr/>
            </a:pPr>
            <a:r>
              <a:rPr lang="es-MX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Los demostrativos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743825" cy="7905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los adjetivos demostrativos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28600" y="20574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85800" y="1066800"/>
            <a:ext cx="89154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			</a:t>
            </a:r>
            <a:r>
              <a:rPr lang="en-US" sz="2800" b="1" dirty="0" err="1">
                <a:solidFill>
                  <a:srgbClr val="0070C0"/>
                </a:solidFill>
              </a:rPr>
              <a:t>masculino</a:t>
            </a:r>
            <a:r>
              <a:rPr lang="en-US" sz="2800" b="1" dirty="0">
                <a:solidFill>
                  <a:srgbClr val="0070C0"/>
                </a:solidFill>
              </a:rPr>
              <a:t>		</a:t>
            </a:r>
            <a:r>
              <a:rPr lang="en-US" sz="2800" b="1" dirty="0" err="1">
                <a:solidFill>
                  <a:srgbClr val="0070C0"/>
                </a:solidFill>
              </a:rPr>
              <a:t>feminino</a:t>
            </a:r>
            <a:r>
              <a:rPr lang="en-US" sz="2800" b="1" dirty="0"/>
              <a:t>		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</a:rPr>
              <a:t>singular </a:t>
            </a:r>
            <a:r>
              <a:rPr lang="en-US" sz="2800" b="1" dirty="0" smtClean="0"/>
              <a:t>     </a:t>
            </a:r>
            <a:r>
              <a:rPr lang="en-US" sz="2800" b="1" dirty="0"/>
              <a:t>	</a:t>
            </a:r>
            <a:r>
              <a:rPr lang="en-US" sz="2800" b="1" dirty="0" smtClean="0"/>
              <a:t>	</a:t>
            </a:r>
            <a:r>
              <a:rPr lang="en-US" sz="2800" b="1" dirty="0" err="1" smtClean="0"/>
              <a:t>este</a:t>
            </a:r>
            <a:r>
              <a:rPr lang="en-US" sz="2800" b="1" dirty="0" smtClean="0"/>
              <a:t> </a:t>
            </a:r>
            <a:r>
              <a:rPr lang="en-US" sz="2800" b="1" dirty="0"/>
              <a:t>			</a:t>
            </a:r>
            <a:r>
              <a:rPr lang="en-US" sz="2800" b="1" dirty="0" err="1"/>
              <a:t>esta</a:t>
            </a:r>
            <a:r>
              <a:rPr lang="en-US" sz="2800" b="1" dirty="0"/>
              <a:t>			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70C0"/>
                </a:solidFill>
              </a:rPr>
              <a:t>plural</a:t>
            </a:r>
            <a:r>
              <a:rPr lang="en-US" sz="2800" b="1" dirty="0"/>
              <a:t>		</a:t>
            </a:r>
            <a:r>
              <a:rPr lang="en-US" sz="2800" b="1" dirty="0" smtClean="0"/>
              <a:t>	</a:t>
            </a:r>
            <a:r>
              <a:rPr lang="en-US" sz="2800" b="1" dirty="0" err="1" smtClean="0"/>
              <a:t>estos</a:t>
            </a:r>
            <a:r>
              <a:rPr lang="en-US" sz="2800" b="1" dirty="0"/>
              <a:t>			</a:t>
            </a:r>
            <a:r>
              <a:rPr lang="en-US" sz="2800" b="1" dirty="0" err="1"/>
              <a:t>estas</a:t>
            </a:r>
            <a:r>
              <a:rPr lang="en-US" sz="2800" b="1" dirty="0"/>
              <a:t>			</a:t>
            </a:r>
            <a:r>
              <a:rPr lang="en-US" b="1" dirty="0"/>
              <a:t>				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762000" y="3429000"/>
            <a:ext cx="752475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This and these both have "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t"s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.</a:t>
            </a:r>
          </a:p>
        </p:txBody>
      </p:sp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04800" y="4191000"/>
            <a:ext cx="8382000" cy="1143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Ejemplo…estas clases</a:t>
            </a: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304800" y="4800600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Objetivo</a:t>
            </a:r>
            <a:r>
              <a:rPr lang="en-US" dirty="0"/>
              <a:t>:  </a:t>
            </a:r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mostrar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, personas y </a:t>
            </a:r>
            <a:r>
              <a:rPr lang="en-US" dirty="0" err="1" smtClean="0"/>
              <a:t>pronombres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1143000" y="609600"/>
            <a:ext cx="634365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los adjetivos demostrativos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762000" y="3886200"/>
            <a:ext cx="712470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That and those the "t" goes.</a:t>
            </a:r>
          </a:p>
          <a:p>
            <a:pPr algn="ctr">
              <a:defRPr/>
            </a:pP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Ejemplo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…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ese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libro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066800"/>
            <a:ext cx="8229600" cy="2133600"/>
          </a:xfrm>
        </p:spPr>
        <p:txBody>
          <a:bodyPr>
            <a:normAutofit fontScale="90000"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1"/>
                </a:solidFill>
              </a:rPr>
              <a:t>			</a:t>
            </a:r>
            <a:r>
              <a:rPr lang="en-US" sz="2800" b="1" dirty="0" err="1">
                <a:solidFill>
                  <a:srgbClr val="0070C0"/>
                </a:solidFill>
              </a:rPr>
              <a:t>masculino</a:t>
            </a:r>
            <a:r>
              <a:rPr lang="en-US" sz="2800" b="1" dirty="0">
                <a:solidFill>
                  <a:srgbClr val="0070C0"/>
                </a:solidFill>
              </a:rPr>
              <a:t>	   	</a:t>
            </a:r>
            <a:r>
              <a:rPr lang="en-US" sz="2800" b="1" dirty="0" err="1" smtClean="0">
                <a:solidFill>
                  <a:srgbClr val="0070C0"/>
                </a:solidFill>
              </a:rPr>
              <a:t>feminino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>
                <a:solidFill>
                  <a:srgbClr val="0070C0"/>
                </a:solidFill>
              </a:rPr>
              <a:t>s</a:t>
            </a:r>
            <a:r>
              <a:rPr lang="en-US" sz="2800" b="1" dirty="0" smtClean="0">
                <a:solidFill>
                  <a:srgbClr val="0070C0"/>
                </a:solidFill>
              </a:rPr>
              <a:t>ingular </a:t>
            </a:r>
            <a:r>
              <a:rPr lang="en-US" sz="2800" b="1" dirty="0" smtClean="0">
                <a:solidFill>
                  <a:schemeClr val="tx1"/>
                </a:solidFill>
              </a:rPr>
              <a:t>     </a:t>
            </a:r>
            <a:r>
              <a:rPr lang="en-US" sz="2800" b="1" dirty="0">
                <a:solidFill>
                  <a:schemeClr val="tx1"/>
                </a:solidFill>
              </a:rPr>
              <a:t>	</a:t>
            </a:r>
            <a:r>
              <a:rPr lang="en-US" sz="2800" b="1" dirty="0" smtClean="0">
                <a:solidFill>
                  <a:schemeClr val="tx1"/>
                </a:solidFill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</a:rPr>
              <a:t>ese</a:t>
            </a:r>
            <a:r>
              <a:rPr lang="en-US" sz="2800" b="1" dirty="0">
                <a:solidFill>
                  <a:schemeClr val="tx1"/>
                </a:solidFill>
              </a:rPr>
              <a:t>	        		</a:t>
            </a:r>
            <a:r>
              <a:rPr lang="en-US" sz="2800" b="1" dirty="0" err="1">
                <a:solidFill>
                  <a:schemeClr val="tx1"/>
                </a:solidFill>
              </a:rPr>
              <a:t>esa</a:t>
            </a:r>
            <a:r>
              <a:rPr lang="en-US" sz="2800" b="1" dirty="0">
                <a:solidFill>
                  <a:schemeClr val="tx1"/>
                </a:solidFill>
              </a:rPr>
              <a:t>	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900" b="1" dirty="0">
                <a:solidFill>
                  <a:schemeClr val="tx1"/>
                </a:solidFill>
              </a:rPr>
              <a:t/>
            </a:r>
            <a:br>
              <a:rPr lang="en-US" sz="900" b="1" dirty="0">
                <a:solidFill>
                  <a:schemeClr val="tx1"/>
                </a:solidFill>
              </a:rPr>
            </a:br>
            <a:r>
              <a:rPr lang="en-US" sz="900" b="1" dirty="0" smtClean="0">
                <a:solidFill>
                  <a:schemeClr val="tx1"/>
                </a:solidFill>
              </a:rPr>
              <a:t>                  </a:t>
            </a:r>
            <a:r>
              <a:rPr lang="en-US" sz="2800" b="1" dirty="0">
                <a:solidFill>
                  <a:srgbClr val="0070C0"/>
                </a:solidFill>
              </a:rPr>
              <a:t>p</a:t>
            </a:r>
            <a:r>
              <a:rPr lang="en-US" sz="2800" b="1" dirty="0" smtClean="0">
                <a:solidFill>
                  <a:srgbClr val="0070C0"/>
                </a:solidFill>
              </a:rPr>
              <a:t>lural</a:t>
            </a:r>
            <a:r>
              <a:rPr lang="en-US" sz="2800" b="1" dirty="0">
                <a:solidFill>
                  <a:schemeClr val="tx1"/>
                </a:solidFill>
              </a:rPr>
              <a:t>		</a:t>
            </a:r>
            <a:r>
              <a:rPr lang="en-US" sz="2800" b="1" dirty="0" smtClean="0"/>
              <a:t>      </a:t>
            </a:r>
            <a:r>
              <a:rPr lang="en-US" sz="2800" b="1" dirty="0" err="1" smtClean="0">
                <a:solidFill>
                  <a:schemeClr val="tx1"/>
                </a:solidFill>
              </a:rPr>
              <a:t>esos</a:t>
            </a:r>
            <a:r>
              <a:rPr lang="en-US" sz="2800" b="1" dirty="0">
                <a:solidFill>
                  <a:schemeClr val="tx1"/>
                </a:solidFill>
              </a:rPr>
              <a:t>		</a:t>
            </a:r>
            <a:r>
              <a:rPr lang="en-US" sz="2800" b="1" dirty="0" smtClean="0">
                <a:solidFill>
                  <a:schemeClr val="tx1"/>
                </a:solidFill>
              </a:rPr>
              <a:t>       </a:t>
            </a:r>
            <a:r>
              <a:rPr lang="en-US" sz="2800" b="1" dirty="0" err="1" smtClean="0">
                <a:solidFill>
                  <a:schemeClr val="tx1"/>
                </a:solidFill>
              </a:rPr>
              <a:t>esas</a:t>
            </a:r>
            <a:r>
              <a:rPr lang="en-US" sz="2800" b="1" dirty="0">
                <a:solidFill>
                  <a:schemeClr val="tx1"/>
                </a:solidFill>
              </a:rPr>
              <a:t>		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				</a:t>
            </a:r>
          </a:p>
        </p:txBody>
      </p: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381000" y="4953000"/>
            <a:ext cx="807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Objetivo</a:t>
            </a:r>
            <a:r>
              <a:rPr lang="en-US" dirty="0"/>
              <a:t>:  </a:t>
            </a:r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mostrar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, personas y </a:t>
            </a:r>
            <a:r>
              <a:rPr lang="en-US" dirty="0" err="1"/>
              <a:t>pronombres</a:t>
            </a: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3"/>
          <p:cNvSpPr>
            <a:spLocks noChangeArrowheads="1" noChangeShapeType="1" noTextEdit="1"/>
          </p:cNvSpPr>
          <p:nvPr/>
        </p:nvSpPr>
        <p:spPr bwMode="auto">
          <a:xfrm>
            <a:off x="1371600" y="609600"/>
            <a:ext cx="6296025" cy="6286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adjetivos demostrativos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457200" y="1066800"/>
            <a:ext cx="8686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		</a:t>
            </a:r>
            <a:r>
              <a:rPr lang="en-US" sz="2800" b="1" dirty="0" err="1">
                <a:solidFill>
                  <a:srgbClr val="0070C0"/>
                </a:solidFill>
              </a:rPr>
              <a:t>masculino</a:t>
            </a:r>
            <a:r>
              <a:rPr lang="en-US" sz="2800" b="1" dirty="0">
                <a:solidFill>
                  <a:srgbClr val="0070C0"/>
                </a:solidFill>
              </a:rPr>
              <a:t>	   	</a:t>
            </a:r>
            <a:r>
              <a:rPr lang="en-US" sz="2800" b="1" dirty="0" err="1">
                <a:solidFill>
                  <a:srgbClr val="0070C0"/>
                </a:solidFill>
              </a:rPr>
              <a:t>feminino</a:t>
            </a:r>
            <a:endParaRPr lang="en-US" sz="2800" b="1" dirty="0">
              <a:solidFill>
                <a:srgbClr val="0070C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1400" b="1" dirty="0"/>
              <a:t>	</a:t>
            </a:r>
            <a:br>
              <a:rPr lang="en-US" sz="1400" b="1" dirty="0"/>
            </a:br>
            <a:r>
              <a:rPr lang="en-US" sz="2800" b="1" dirty="0">
                <a:solidFill>
                  <a:srgbClr val="0070C0"/>
                </a:solidFill>
              </a:rPr>
              <a:t>singular </a:t>
            </a:r>
            <a:r>
              <a:rPr lang="en-US" sz="2800" b="1" dirty="0"/>
              <a:t>      </a:t>
            </a:r>
            <a:r>
              <a:rPr lang="en-US" sz="2800" b="1" dirty="0" err="1"/>
              <a:t>aquel</a:t>
            </a:r>
            <a:r>
              <a:rPr lang="en-US" sz="2800" b="1" dirty="0"/>
              <a:t>	        		</a:t>
            </a:r>
            <a:r>
              <a:rPr lang="en-US" sz="2800" b="1" dirty="0" err="1"/>
              <a:t>aquella</a:t>
            </a:r>
            <a:endParaRPr lang="en-US" sz="2800" b="1" dirty="0"/>
          </a:p>
          <a:p>
            <a:pPr>
              <a:spcBef>
                <a:spcPct val="50000"/>
              </a:spcBef>
            </a:pPr>
            <a:r>
              <a:rPr lang="en-US" sz="1400" b="1" dirty="0"/>
              <a:t>	</a:t>
            </a:r>
            <a:br>
              <a:rPr lang="en-US" sz="1400" b="1" dirty="0"/>
            </a:br>
            <a:r>
              <a:rPr lang="en-US" sz="2800" b="1" dirty="0" smtClean="0">
                <a:solidFill>
                  <a:srgbClr val="0070C0"/>
                </a:solidFill>
              </a:rPr>
              <a:t>plural</a:t>
            </a:r>
            <a:r>
              <a:rPr lang="en-US" sz="2800" b="1" dirty="0"/>
              <a:t>	</a:t>
            </a:r>
            <a:r>
              <a:rPr lang="en-US" sz="2800" b="1" dirty="0" smtClean="0"/>
              <a:t>          </a:t>
            </a:r>
            <a:r>
              <a:rPr lang="en-US" sz="2800" b="1" dirty="0" err="1" smtClean="0"/>
              <a:t>aquellos</a:t>
            </a:r>
            <a:r>
              <a:rPr lang="en-US" sz="2800" b="1" dirty="0"/>
              <a:t>		</a:t>
            </a:r>
            <a:r>
              <a:rPr lang="en-US" sz="2800" b="1" dirty="0" err="1"/>
              <a:t>aquellas</a:t>
            </a:r>
            <a:r>
              <a:rPr lang="en-US" sz="2800" b="1" dirty="0"/>
              <a:t>	</a:t>
            </a:r>
          </a:p>
        </p:txBody>
      </p:sp>
      <p:sp>
        <p:nvSpPr>
          <p:cNvPr id="9220" name="WordArt 5"/>
          <p:cNvSpPr>
            <a:spLocks noChangeArrowheads="1" noChangeShapeType="1" noTextEdit="1"/>
          </p:cNvSpPr>
          <p:nvPr/>
        </p:nvSpPr>
        <p:spPr bwMode="auto">
          <a:xfrm>
            <a:off x="457200" y="4114800"/>
            <a:ext cx="8210550" cy="5715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>
              <a:defRPr/>
            </a:pPr>
            <a:r>
              <a:rPr lang="en-US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That and those far 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away need an "a“</a:t>
            </a:r>
          </a:p>
          <a:p>
            <a:pPr algn="ctr">
              <a:defRPr/>
            </a:pP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Ejemplo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…en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aquellos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días</a:t>
            </a:r>
            <a:endParaRPr lang="en-US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152400" y="46482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Objetivo</a:t>
            </a:r>
            <a:r>
              <a:rPr lang="en-US" dirty="0"/>
              <a:t>:  </a:t>
            </a:r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mostrar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, personas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1371600" y="609600"/>
            <a:ext cx="6296025" cy="6286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los adjetivos demostrativos</a:t>
            </a:r>
          </a:p>
        </p:txBody>
      </p:sp>
      <p:pic>
        <p:nvPicPr>
          <p:cNvPr id="9219" name="Picture 3" descr="C:\Program Files\Microsoft Office\Clipart\standard\stddir1\BD05135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657600"/>
            <a:ext cx="152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C:\Program Files\Microsoft Office\Clipart\standard\stddir1\BD05135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3657600"/>
            <a:ext cx="9906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 descr="C:\Program Files\Microsoft Office\Clipart\standard\stddir1\BD05135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505200"/>
            <a:ext cx="24384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 descr="C:\Program Files\Microsoft Office\Clipart\standard\stddir1\BD0710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1143000"/>
            <a:ext cx="9144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C:\Program Files\Microsoft Office\Clipart\standard\stddir1\BD0710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143000"/>
            <a:ext cx="12954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C:\Program Files\Microsoft Office\Clipart\standard\stddir1\BD07100_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066800"/>
            <a:ext cx="1833563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62000" y="26670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	</a:t>
            </a:r>
            <a:r>
              <a:rPr lang="en-US" sz="2000" b="1"/>
              <a:t>Este recepcionista	ese recepcionista         aquel recepcionista</a:t>
            </a:r>
            <a:r>
              <a:rPr lang="en-US" sz="2000"/>
              <a:t>	</a:t>
            </a:r>
          </a:p>
        </p:txBody>
      </p:sp>
      <p:pic>
        <p:nvPicPr>
          <p:cNvPr id="9226" name="Picture 10" descr="C:\Program Files\Microsoft Office\Clipart\standard\stddir4\PE03753_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66800"/>
            <a:ext cx="161131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219200" y="4876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</a:t>
            </a:r>
            <a:r>
              <a:rPr lang="en-US" b="1"/>
              <a:t>esta llave		      esa llave		aquella llave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0" y="3276600"/>
            <a:ext cx="16002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 dirty="0" err="1" smtClean="0"/>
              <a:t>The</a:t>
            </a:r>
            <a:r>
              <a:rPr lang="es-MX" b="1" dirty="0" smtClean="0"/>
              <a:t> </a:t>
            </a:r>
            <a:r>
              <a:rPr lang="es-MX" b="1" dirty="0" err="1" smtClean="0"/>
              <a:t>distance</a:t>
            </a:r>
            <a:r>
              <a:rPr lang="es-MX" b="1" dirty="0" smtClean="0"/>
              <a:t> of </a:t>
            </a:r>
            <a:r>
              <a:rPr lang="es-MX" b="1" dirty="0" err="1" smtClean="0"/>
              <a:t>the</a:t>
            </a:r>
            <a:r>
              <a:rPr lang="es-MX" b="1" dirty="0" smtClean="0"/>
              <a:t> speaker </a:t>
            </a:r>
            <a:r>
              <a:rPr lang="es-MX" b="1" dirty="0" err="1" smtClean="0"/>
              <a:t>will</a:t>
            </a:r>
            <a:r>
              <a:rPr lang="es-MX" b="1" dirty="0" smtClean="0"/>
              <a:t> determine </a:t>
            </a:r>
            <a:r>
              <a:rPr lang="es-MX" b="1" dirty="0" err="1" smtClean="0"/>
              <a:t>which</a:t>
            </a:r>
            <a:r>
              <a:rPr lang="es-MX" b="1" dirty="0" smtClean="0"/>
              <a:t> </a:t>
            </a:r>
            <a:r>
              <a:rPr lang="es-MX" b="1" dirty="0" err="1" smtClean="0"/>
              <a:t>demonstrative</a:t>
            </a:r>
            <a:r>
              <a:rPr lang="es-MX" b="1" dirty="0" smtClean="0"/>
              <a:t> </a:t>
            </a:r>
            <a:r>
              <a:rPr lang="es-MX" b="1" dirty="0" err="1" smtClean="0"/>
              <a:t>to</a:t>
            </a:r>
            <a:r>
              <a:rPr lang="es-MX" b="1" dirty="0" smtClean="0"/>
              <a:t> use. </a:t>
            </a:r>
            <a:r>
              <a:rPr lang="es-MX" b="1" dirty="0" err="1" smtClean="0"/>
              <a:t>If</a:t>
            </a:r>
            <a:r>
              <a:rPr lang="es-MX" b="1" dirty="0" smtClean="0"/>
              <a:t> </a:t>
            </a:r>
            <a:r>
              <a:rPr lang="es-MX" b="1" dirty="0" err="1" smtClean="0"/>
              <a:t>it</a:t>
            </a:r>
            <a:r>
              <a:rPr lang="es-MX" b="1" dirty="0" smtClean="0"/>
              <a:t> </a:t>
            </a:r>
            <a:r>
              <a:rPr lang="es-MX" b="1" dirty="0" err="1" smtClean="0"/>
              <a:t>is</a:t>
            </a:r>
            <a:r>
              <a:rPr lang="es-MX" b="1" dirty="0" smtClean="0"/>
              <a:t> </a:t>
            </a:r>
            <a:r>
              <a:rPr lang="es-MX" b="1" dirty="0" err="1" smtClean="0"/>
              <a:t>close</a:t>
            </a:r>
            <a:r>
              <a:rPr lang="es-MX" b="1" dirty="0" smtClean="0"/>
              <a:t>, use </a:t>
            </a:r>
            <a:r>
              <a:rPr lang="es-MX" b="1" dirty="0" err="1" smtClean="0"/>
              <a:t>this</a:t>
            </a:r>
            <a:r>
              <a:rPr lang="es-MX" b="1" dirty="0" smtClean="0"/>
              <a:t> </a:t>
            </a:r>
            <a:r>
              <a:rPr lang="es-MX" b="1" dirty="0" err="1" smtClean="0"/>
              <a:t>or</a:t>
            </a:r>
            <a:r>
              <a:rPr lang="es-MX" b="1" dirty="0" smtClean="0"/>
              <a:t> </a:t>
            </a:r>
            <a:r>
              <a:rPr lang="es-MX" b="1" dirty="0" err="1" smtClean="0"/>
              <a:t>these</a:t>
            </a:r>
            <a:r>
              <a:rPr lang="es-MX" b="1" dirty="0" smtClean="0"/>
              <a:t>. </a:t>
            </a:r>
            <a:r>
              <a:rPr lang="es-MX" b="1" dirty="0" err="1" smtClean="0"/>
              <a:t>If</a:t>
            </a:r>
            <a:r>
              <a:rPr lang="es-MX" b="1" dirty="0" smtClean="0"/>
              <a:t> </a:t>
            </a:r>
            <a:r>
              <a:rPr lang="es-MX" b="1" dirty="0" err="1" smtClean="0"/>
              <a:t>it</a:t>
            </a:r>
            <a:r>
              <a:rPr lang="es-MX" b="1" dirty="0" smtClean="0"/>
              <a:t> </a:t>
            </a:r>
            <a:r>
              <a:rPr lang="es-MX" b="1" dirty="0" err="1" smtClean="0"/>
              <a:t>is</a:t>
            </a:r>
            <a:r>
              <a:rPr lang="es-MX" b="1" dirty="0" smtClean="0"/>
              <a:t> </a:t>
            </a:r>
            <a:r>
              <a:rPr lang="es-MX" b="1" dirty="0" err="1" smtClean="0"/>
              <a:t>further</a:t>
            </a:r>
            <a:r>
              <a:rPr lang="es-MX" b="1" dirty="0" smtClean="0"/>
              <a:t>, use </a:t>
            </a:r>
            <a:r>
              <a:rPr lang="es-MX" b="1" dirty="0" err="1" smtClean="0"/>
              <a:t>that</a:t>
            </a:r>
            <a:r>
              <a:rPr lang="es-MX" b="1" dirty="0" smtClean="0"/>
              <a:t> and </a:t>
            </a:r>
            <a:r>
              <a:rPr lang="es-MX" b="1" dirty="0" err="1" smtClean="0"/>
              <a:t>those</a:t>
            </a:r>
            <a:r>
              <a:rPr lang="es-MX" b="1" dirty="0" smtClean="0"/>
              <a:t>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81000"/>
            <a:ext cx="9144000" cy="43704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La </a:t>
            </a:r>
            <a:r>
              <a:rPr lang="en-US" sz="4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distancia</a:t>
            </a:r>
            <a:r>
              <a:rPr lang="en-US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 con </a:t>
            </a:r>
            <a:r>
              <a:rPr lang="en-US" sz="4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ciertas</a:t>
            </a:r>
            <a:r>
              <a:rPr lang="en-US" sz="4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4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palabras</a:t>
            </a:r>
            <a:endParaRPr lang="en-US" sz="4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</a:endParaRPr>
          </a:p>
          <a:p>
            <a:pPr algn="ctr">
              <a:defRPr/>
            </a:pPr>
            <a:r>
              <a:rPr lang="en-US" sz="44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Aqu</a:t>
            </a:r>
            <a:r>
              <a:rPr lang="es-MX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í-este, esta, estos, estas (cerca)</a:t>
            </a:r>
          </a:p>
          <a:p>
            <a:pPr algn="ctr">
              <a:defRPr/>
            </a:pPr>
            <a:r>
              <a:rPr lang="es-MX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Allí-ahí, ese, esa, esos, esas (lejos)</a:t>
            </a:r>
          </a:p>
          <a:p>
            <a:pPr algn="ctr">
              <a:defRPr/>
            </a:pPr>
            <a:r>
              <a:rPr lang="es-MX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</a:rPr>
              <a:t>Allá, aquel, aquella, aquellos, aquellas (aún más lejos)</a:t>
            </a:r>
          </a:p>
          <a:p>
            <a:pPr algn="ctr">
              <a:defRPr/>
            </a:pP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381000" y="4267200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err="1" smtClean="0"/>
              <a:t>These</a:t>
            </a:r>
            <a:r>
              <a:rPr lang="es-MX" b="1" dirty="0" smtClean="0"/>
              <a:t> </a:t>
            </a:r>
            <a:r>
              <a:rPr lang="es-MX" b="1" dirty="0" err="1" smtClean="0"/>
              <a:t>three</a:t>
            </a:r>
            <a:r>
              <a:rPr lang="es-MX" b="1" dirty="0" smtClean="0"/>
              <a:t> </a:t>
            </a:r>
            <a:r>
              <a:rPr lang="es-MX" b="1" dirty="0" err="1" smtClean="0"/>
              <a:t>clue</a:t>
            </a:r>
            <a:r>
              <a:rPr lang="es-MX" b="1" dirty="0" smtClean="0"/>
              <a:t> </a:t>
            </a:r>
            <a:r>
              <a:rPr lang="es-MX" b="1" dirty="0" err="1" smtClean="0"/>
              <a:t>words</a:t>
            </a:r>
            <a:r>
              <a:rPr lang="es-MX" b="1" dirty="0" smtClean="0"/>
              <a:t> </a:t>
            </a:r>
            <a:r>
              <a:rPr lang="es-MX" b="1" dirty="0" err="1" smtClean="0"/>
              <a:t>will</a:t>
            </a:r>
            <a:r>
              <a:rPr lang="es-MX" b="1" dirty="0" smtClean="0"/>
              <a:t> </a:t>
            </a:r>
            <a:r>
              <a:rPr lang="es-MX" b="1" dirty="0" err="1" smtClean="0"/>
              <a:t>help</a:t>
            </a:r>
            <a:r>
              <a:rPr lang="es-MX" b="1" dirty="0" smtClean="0"/>
              <a:t> </a:t>
            </a:r>
            <a:r>
              <a:rPr lang="es-MX" b="1" dirty="0" err="1" smtClean="0"/>
              <a:t>you</a:t>
            </a:r>
            <a:r>
              <a:rPr lang="es-MX" b="1" dirty="0" smtClean="0"/>
              <a:t> determine </a:t>
            </a:r>
            <a:r>
              <a:rPr lang="es-MX" b="1" dirty="0" err="1" smtClean="0"/>
              <a:t>which</a:t>
            </a:r>
            <a:r>
              <a:rPr lang="es-MX" b="1" dirty="0" smtClean="0"/>
              <a:t> </a:t>
            </a:r>
            <a:r>
              <a:rPr lang="es-MX" b="1" dirty="0" err="1" smtClean="0"/>
              <a:t>demonstative</a:t>
            </a:r>
            <a:r>
              <a:rPr lang="es-MX" b="1" dirty="0" smtClean="0"/>
              <a:t> </a:t>
            </a:r>
            <a:r>
              <a:rPr lang="es-MX" b="1" dirty="0" err="1" smtClean="0"/>
              <a:t>to</a:t>
            </a:r>
            <a:r>
              <a:rPr lang="es-MX" b="1" dirty="0" smtClean="0"/>
              <a:t> use. </a:t>
            </a:r>
          </a:p>
          <a:p>
            <a:r>
              <a:rPr lang="es-MX" b="1" dirty="0" smtClean="0"/>
              <a:t>Aquí-</a:t>
            </a:r>
            <a:r>
              <a:rPr lang="es-MX" b="1" dirty="0" err="1" smtClean="0"/>
              <a:t>here</a:t>
            </a:r>
            <a:endParaRPr lang="es-MX" b="1" dirty="0" smtClean="0"/>
          </a:p>
          <a:p>
            <a:r>
              <a:rPr lang="es-MX" b="1" dirty="0" smtClean="0"/>
              <a:t>Allí-</a:t>
            </a:r>
            <a:r>
              <a:rPr lang="es-MX" b="1" dirty="0" err="1" smtClean="0"/>
              <a:t>there</a:t>
            </a:r>
            <a:endParaRPr lang="es-MX" b="1" dirty="0" smtClean="0"/>
          </a:p>
          <a:p>
            <a:r>
              <a:rPr lang="es-MX" b="1" dirty="0" smtClean="0"/>
              <a:t>Allá-</a:t>
            </a:r>
            <a:r>
              <a:rPr lang="es-MX" b="1" dirty="0" err="1" smtClean="0"/>
              <a:t>over</a:t>
            </a:r>
            <a:r>
              <a:rPr lang="es-MX" b="1" dirty="0" smtClean="0"/>
              <a:t> </a:t>
            </a:r>
            <a:r>
              <a:rPr lang="es-MX" b="1" dirty="0" err="1" smtClean="0"/>
              <a:t>there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533400" y="228600"/>
            <a:ext cx="7915275" cy="4953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s-ES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Practica con </a:t>
            </a:r>
            <a:r>
              <a:rPr lang="es-E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los adjetivos </a:t>
            </a:r>
            <a:r>
              <a:rPr lang="es-ES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demonstrativos</a:t>
            </a:r>
            <a:endParaRPr lang="en-US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533400"/>
            <a:ext cx="86106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US" b="1" dirty="0"/>
              <a:t>________________ (</a:t>
            </a:r>
            <a:r>
              <a:rPr lang="en-US" b="1" dirty="0" smtClean="0"/>
              <a:t>that) </a:t>
            </a:r>
            <a:r>
              <a:rPr lang="en-US" b="1" dirty="0" err="1" smtClean="0"/>
              <a:t>farmacia</a:t>
            </a:r>
            <a:r>
              <a:rPr lang="en-US" b="1" dirty="0" smtClean="0"/>
              <a:t> </a:t>
            </a:r>
            <a:r>
              <a:rPr lang="en-US" b="1" dirty="0" err="1" smtClean="0"/>
              <a:t>allí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2"/>
            </a:pPr>
            <a:r>
              <a:rPr lang="en-US" b="1" dirty="0"/>
              <a:t>________________ (</a:t>
            </a:r>
            <a:r>
              <a:rPr lang="en-US" b="1" dirty="0" smtClean="0"/>
              <a:t>that) casa </a:t>
            </a:r>
            <a:r>
              <a:rPr lang="en-US" b="1" dirty="0" err="1"/>
              <a:t>allá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3"/>
            </a:pPr>
            <a:r>
              <a:rPr lang="en-US" b="1" dirty="0"/>
              <a:t>________________ (these) </a:t>
            </a:r>
            <a:r>
              <a:rPr lang="en-US" b="1" dirty="0" err="1" smtClean="0"/>
              <a:t>libros</a:t>
            </a:r>
            <a:r>
              <a:rPr lang="en-US" b="1" dirty="0" smtClean="0"/>
              <a:t> 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4"/>
            </a:pPr>
            <a:r>
              <a:rPr lang="en-US" b="1" dirty="0"/>
              <a:t>________________ (</a:t>
            </a:r>
            <a:r>
              <a:rPr lang="en-US" b="1" dirty="0" smtClean="0"/>
              <a:t>those) </a:t>
            </a:r>
            <a:r>
              <a:rPr lang="en-US" b="1" dirty="0" err="1" smtClean="0"/>
              <a:t>computadoras</a:t>
            </a:r>
            <a:r>
              <a:rPr lang="en-US" b="1" dirty="0" smtClean="0"/>
              <a:t> </a:t>
            </a:r>
            <a:r>
              <a:rPr lang="en-US" b="1" dirty="0" err="1" smtClean="0"/>
              <a:t>allí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5"/>
            </a:pPr>
            <a:r>
              <a:rPr lang="en-US" b="1" dirty="0"/>
              <a:t>________________ (this) </a:t>
            </a:r>
            <a:r>
              <a:rPr lang="en-US" b="1" dirty="0" err="1" smtClean="0"/>
              <a:t>lámparas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6"/>
            </a:pPr>
            <a:r>
              <a:rPr lang="en-US" b="1" dirty="0"/>
              <a:t>________________ (</a:t>
            </a:r>
            <a:r>
              <a:rPr lang="en-US" b="1" dirty="0" smtClean="0"/>
              <a:t>those)  </a:t>
            </a:r>
            <a:r>
              <a:rPr lang="en-US" b="1" dirty="0" err="1" smtClean="0"/>
              <a:t>gimnasios</a:t>
            </a:r>
            <a:r>
              <a:rPr lang="en-US" b="1" dirty="0" smtClean="0"/>
              <a:t> </a:t>
            </a:r>
            <a:r>
              <a:rPr lang="en-US" b="1" dirty="0" err="1" smtClean="0"/>
              <a:t>allá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7"/>
            </a:pPr>
            <a:r>
              <a:rPr lang="en-US" b="1" dirty="0"/>
              <a:t>________________ (this) </a:t>
            </a:r>
            <a:r>
              <a:rPr lang="en-US" b="1" dirty="0" err="1" smtClean="0"/>
              <a:t>tarea</a:t>
            </a:r>
            <a:endParaRPr lang="en-US" b="1" dirty="0"/>
          </a:p>
          <a:p>
            <a:pPr marL="457200" indent="-457200">
              <a:spcBef>
                <a:spcPct val="50000"/>
              </a:spcBef>
              <a:buFontTx/>
              <a:buAutoNum type="arabicPeriod" startAt="8"/>
            </a:pPr>
            <a:r>
              <a:rPr lang="en-US" b="1" dirty="0"/>
              <a:t>________________ (these) </a:t>
            </a:r>
            <a:r>
              <a:rPr lang="en-US" b="1" dirty="0" err="1" smtClean="0"/>
              <a:t>platos</a:t>
            </a:r>
            <a:endParaRPr lang="en-US" b="1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38200" y="9144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aquella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38200" y="4572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esa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38200" y="12954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estos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38200" y="17526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esas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21336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estas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38200" y="25146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aquellos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38200" y="28956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esta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38200" y="3352800"/>
            <a:ext cx="2514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estos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838200" y="381000"/>
            <a:ext cx="721995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los pronombres demostrativos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381000" y="5943600"/>
            <a:ext cx="7705725" cy="4953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 Black"/>
              </a:rPr>
              <a:t>These demonstratives can be used in the</a:t>
            </a:r>
          </a:p>
          <a:p>
            <a:pPr algn="ctr"/>
            <a:r>
              <a:rPr lang="en-US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Arial Black"/>
              </a:rPr>
              <a:t> pronoun form as well.  </a:t>
            </a:r>
            <a:endParaRPr lang="en-US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70C0"/>
              </a:solidFill>
              <a:latin typeface="Arial Black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762000"/>
            <a:ext cx="876300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		</a:t>
            </a:r>
            <a:r>
              <a:rPr lang="en-US" sz="2800" b="1" dirty="0" err="1">
                <a:solidFill>
                  <a:srgbClr val="0070C0"/>
                </a:solidFill>
              </a:rPr>
              <a:t>masculino</a:t>
            </a:r>
            <a:r>
              <a:rPr lang="en-US" sz="2800" b="1" dirty="0">
                <a:solidFill>
                  <a:srgbClr val="0070C0"/>
                </a:solidFill>
              </a:rPr>
              <a:t>	   </a:t>
            </a:r>
            <a:r>
              <a:rPr lang="en-US" sz="2800" b="1" dirty="0" err="1">
                <a:solidFill>
                  <a:srgbClr val="0070C0"/>
                </a:solidFill>
              </a:rPr>
              <a:t>feminino</a:t>
            </a:r>
            <a:r>
              <a:rPr lang="en-US" sz="2800" b="1" dirty="0"/>
              <a:t>		</a:t>
            </a:r>
            <a:br>
              <a:rPr lang="en-US" sz="2800" b="1" dirty="0"/>
            </a:br>
            <a:r>
              <a:rPr lang="en-US" sz="2800" b="1" dirty="0">
                <a:solidFill>
                  <a:srgbClr val="0070C0"/>
                </a:solidFill>
              </a:rPr>
              <a:t>singular</a:t>
            </a:r>
            <a:r>
              <a:rPr lang="en-US" sz="2800" b="1" dirty="0"/>
              <a:t>        </a:t>
            </a:r>
            <a:r>
              <a:rPr lang="en-US" sz="2800" b="1" dirty="0" err="1">
                <a:cs typeface="Times New Roman" charset="0"/>
              </a:rPr>
              <a:t>este</a:t>
            </a:r>
            <a:r>
              <a:rPr lang="en-US" sz="2800" b="1" dirty="0"/>
              <a:t>		     </a:t>
            </a:r>
            <a:r>
              <a:rPr lang="en-US" sz="2800" b="1" dirty="0" err="1">
                <a:cs typeface="Times New Roman" charset="0"/>
              </a:rPr>
              <a:t>e</a:t>
            </a:r>
            <a:r>
              <a:rPr lang="en-US" sz="2800" b="1" dirty="0" err="1"/>
              <a:t>sta</a:t>
            </a:r>
            <a:r>
              <a:rPr lang="en-US" sz="2800" b="1" dirty="0"/>
              <a:t>		</a:t>
            </a:r>
            <a:br>
              <a:rPr lang="en-US" sz="2800" b="1" dirty="0"/>
            </a:br>
            <a:r>
              <a:rPr lang="en-US" sz="2800" b="1" dirty="0"/>
              <a:t>		</a:t>
            </a:r>
            <a:r>
              <a:rPr lang="en-US" sz="2800" b="1" dirty="0" err="1" smtClean="0">
                <a:cs typeface="Times New Roman" charset="0"/>
              </a:rPr>
              <a:t>e</a:t>
            </a:r>
            <a:r>
              <a:rPr lang="en-US" sz="2800" b="1" dirty="0" err="1" smtClean="0"/>
              <a:t>se</a:t>
            </a:r>
            <a:r>
              <a:rPr lang="en-US" sz="2800" b="1" dirty="0" smtClean="0"/>
              <a:t>/</a:t>
            </a:r>
            <a:r>
              <a:rPr lang="en-US" sz="2800" b="1" dirty="0" err="1" smtClean="0"/>
              <a:t>aqu</a:t>
            </a:r>
            <a:r>
              <a:rPr lang="en-US" sz="2800" b="1" dirty="0" err="1" smtClean="0">
                <a:cs typeface="Times New Roman" charset="0"/>
              </a:rPr>
              <a:t>el</a:t>
            </a:r>
            <a:r>
              <a:rPr lang="en-US" sz="2800" b="1" dirty="0" smtClean="0"/>
              <a:t>         </a:t>
            </a:r>
            <a:r>
              <a:rPr lang="en-US" sz="2800" b="1" dirty="0" err="1">
                <a:cs typeface="Times New Roman" charset="0"/>
              </a:rPr>
              <a:t>e</a:t>
            </a:r>
            <a:r>
              <a:rPr lang="en-US" sz="2800" b="1" dirty="0" err="1"/>
              <a:t>sa</a:t>
            </a:r>
            <a:r>
              <a:rPr lang="en-US" sz="2800" b="1" dirty="0"/>
              <a:t>/</a:t>
            </a:r>
            <a:r>
              <a:rPr lang="en-US" sz="2800" b="1" dirty="0" err="1"/>
              <a:t>aqu</a:t>
            </a:r>
            <a:r>
              <a:rPr lang="en-US" sz="2800" b="1" dirty="0" err="1">
                <a:cs typeface="Times New Roman" charset="0"/>
              </a:rPr>
              <a:t>ella</a:t>
            </a:r>
            <a:r>
              <a:rPr lang="en-US" sz="2800" b="1" dirty="0"/>
              <a:t> 	</a:t>
            </a:r>
            <a:r>
              <a:rPr lang="en-US" sz="2800" b="1" dirty="0" smtClean="0"/>
              <a:t>                           </a:t>
            </a:r>
            <a:r>
              <a:rPr lang="en-US" sz="2800" b="1" dirty="0"/>
              <a:t>	</a:t>
            </a:r>
            <a:br>
              <a:rPr lang="en-US" sz="2800" b="1" dirty="0"/>
            </a:br>
            <a:r>
              <a:rPr lang="en-US" sz="2800" b="1" dirty="0" smtClean="0">
                <a:solidFill>
                  <a:srgbClr val="0070C0"/>
                </a:solidFill>
              </a:rPr>
              <a:t>plural</a:t>
            </a:r>
            <a:r>
              <a:rPr lang="en-US" sz="2800" b="1" dirty="0"/>
              <a:t>	 </a:t>
            </a:r>
            <a:r>
              <a:rPr lang="en-US" sz="2800" b="1" dirty="0" smtClean="0"/>
              <a:t>	</a:t>
            </a:r>
            <a:r>
              <a:rPr lang="en-US" sz="2800" b="1" dirty="0" err="1" smtClean="0"/>
              <a:t>estos</a:t>
            </a:r>
            <a:r>
              <a:rPr lang="en-US" sz="2800" b="1" dirty="0"/>
              <a:t>		   </a:t>
            </a:r>
            <a:r>
              <a:rPr lang="en-US" sz="2800" b="1" dirty="0" err="1" smtClean="0">
                <a:cs typeface="Times New Roman" charset="0"/>
              </a:rPr>
              <a:t>e</a:t>
            </a:r>
            <a:r>
              <a:rPr lang="en-US" sz="2800" b="1" dirty="0" err="1" smtClean="0"/>
              <a:t>stas</a:t>
            </a:r>
            <a:r>
              <a:rPr lang="en-US" sz="2800" b="1" dirty="0"/>
              <a:t>	 	 	</a:t>
            </a:r>
          </a:p>
          <a:p>
            <a:pPr>
              <a:spcBef>
                <a:spcPct val="50000"/>
              </a:spcBef>
            </a:pPr>
            <a:r>
              <a:rPr lang="en-US" sz="2800" b="1" dirty="0"/>
              <a:t>		 </a:t>
            </a:r>
            <a:r>
              <a:rPr lang="en-US" sz="2800" b="1" dirty="0" err="1">
                <a:cs typeface="Times New Roman" charset="0"/>
              </a:rPr>
              <a:t>esos</a:t>
            </a:r>
            <a:r>
              <a:rPr lang="en-US" sz="2800" b="1" dirty="0">
                <a:cs typeface="Times New Roman" charset="0"/>
              </a:rPr>
              <a:t>, </a:t>
            </a:r>
            <a:r>
              <a:rPr lang="en-US" sz="2800" b="1" dirty="0" err="1">
                <a:cs typeface="Times New Roman" charset="0"/>
              </a:rPr>
              <a:t>aquellos</a:t>
            </a:r>
            <a:r>
              <a:rPr lang="en-US" sz="2800" b="1" dirty="0"/>
              <a:t> </a:t>
            </a:r>
            <a:r>
              <a:rPr lang="en-US" sz="2800" b="1" dirty="0" err="1">
                <a:cs typeface="Times New Roman" charset="0"/>
              </a:rPr>
              <a:t>e</a:t>
            </a:r>
            <a:r>
              <a:rPr lang="en-US" sz="2800" b="1" dirty="0" err="1"/>
              <a:t>sas</a:t>
            </a:r>
            <a:r>
              <a:rPr lang="en-US" sz="2800" b="1" dirty="0"/>
              <a:t>, </a:t>
            </a:r>
            <a:r>
              <a:rPr lang="en-US" sz="2800" b="1" dirty="0" err="1"/>
              <a:t>aqu</a:t>
            </a:r>
            <a:r>
              <a:rPr lang="en-US" sz="2800" b="1" dirty="0" err="1">
                <a:cs typeface="Times New Roman" charset="0"/>
              </a:rPr>
              <a:t>ellas</a:t>
            </a:r>
            <a:r>
              <a:rPr lang="en-US" sz="2800" b="1" dirty="0">
                <a:cs typeface="Times New Roman" charset="0"/>
              </a:rPr>
              <a:t>	</a:t>
            </a:r>
            <a:r>
              <a:rPr lang="en-US" sz="2800" b="1" dirty="0" smtClean="0">
                <a:cs typeface="Times New Roman" charset="0"/>
              </a:rPr>
              <a:t> </a:t>
            </a:r>
            <a:r>
              <a:rPr lang="en-US" sz="2800" b="1" dirty="0"/>
              <a:t/>
            </a:r>
            <a:br>
              <a:rPr lang="en-US" sz="2800" b="1" dirty="0"/>
            </a:br>
            <a:endParaRPr lang="en-US" sz="2800" b="1" dirty="0"/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0" y="4876800"/>
            <a:ext cx="8591550" cy="4286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s-E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  <a:p>
            <a:pPr algn="ctr"/>
            <a:r>
              <a:rPr lang="es-ES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Ejemplo…”Quiero un papel.” “¿Este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?”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Some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says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, I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want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a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paper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.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Somone</a:t>
            </a:r>
            <a:endParaRPr lang="es-E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  <a:p>
            <a:pPr algn="ctr"/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else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responds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,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This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one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?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Pronouns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take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the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place of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the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noun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to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</a:p>
          <a:p>
            <a:pPr algn="ctr"/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avoid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repetition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.</a:t>
            </a:r>
          </a:p>
          <a:p>
            <a:pPr algn="ctr"/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Notice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how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the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pronoun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has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the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same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number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and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gender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of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the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</a:p>
          <a:p>
            <a:pPr algn="ctr"/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noun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it</a:t>
            </a:r>
            <a:r>
              <a:rPr lang="es-ES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 </a:t>
            </a:r>
            <a:r>
              <a:rPr lang="es-ES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 Black"/>
              </a:rPr>
              <a:t>replace</a:t>
            </a:r>
            <a:endParaRPr lang="es-E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7030A0"/>
              </a:solidFill>
              <a:latin typeface="Arial Black"/>
            </a:endParaRPr>
          </a:p>
          <a:p>
            <a:pPr algn="ctr"/>
            <a:endParaRPr lang="en-U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447800"/>
            <a:ext cx="778379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¿Te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gusta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este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libro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 o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ese</a:t>
            </a:r>
            <a:r>
              <a:rPr lang="es-MX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</a:rPr>
              <a:t>?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2971800"/>
            <a:ext cx="353173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adjetivo posesivo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87733" y="2971800"/>
            <a:ext cx="415626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pronombre posesivo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" name="Up Arrow 5"/>
          <p:cNvSpPr/>
          <p:nvPr/>
        </p:nvSpPr>
        <p:spPr>
          <a:xfrm rot="1040345">
            <a:off x="3624263" y="2149475"/>
            <a:ext cx="7620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7086600" y="2209800"/>
            <a:ext cx="7620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4419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Do </a:t>
            </a:r>
            <a:r>
              <a:rPr lang="es-MX" dirty="0" err="1" smtClean="0"/>
              <a:t>you</a:t>
            </a:r>
            <a:r>
              <a:rPr lang="es-MX" dirty="0" smtClean="0"/>
              <a:t> </a:t>
            </a:r>
            <a:r>
              <a:rPr lang="es-MX" dirty="0" err="1" smtClean="0"/>
              <a:t>like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book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</a:t>
            </a:r>
            <a:r>
              <a:rPr lang="es-MX" dirty="0" err="1" smtClean="0"/>
              <a:t>one</a:t>
            </a:r>
            <a:r>
              <a:rPr lang="es-MX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age" ma:contentTypeID="0x010100C568DB52D9D0A14D9B2FDCC96666E9F2007948130EC3DB064584E219954237AF39007440C5C2D3F4B14F9ADB3480866DE14A" ma:contentTypeVersion="1" ma:contentTypeDescription="Page is a system content type template created by the Publishing Resources feature. The column templates from Page will be added to all Pages libraries created by the Publishing feature." ma:contentTypeScope="" ma:versionID="1e369d376254acfa798b838c5619f879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0ae9f5723b20835a7f264595426a6ea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Comments" minOccurs="0"/>
                <xsd:element ref="ns1:PublishingStartDate" minOccurs="0"/>
                <xsd:element ref="ns1:PublishingExpirationDate" minOccurs="0"/>
                <xsd:element ref="ns1:PublishingContact" minOccurs="0"/>
                <xsd:element ref="ns1:PublishingContactEmail" minOccurs="0"/>
                <xsd:element ref="ns1:PublishingContactName" minOccurs="0"/>
                <xsd:element ref="ns1:PublishingContactPicture" minOccurs="0"/>
                <xsd:element ref="ns1:PublishingPageLayout" minOccurs="0"/>
                <xsd:element ref="ns1:PublishingVariationGroupID" minOccurs="0"/>
                <xsd:element ref="ns1:PublishingVariationRelationshipLinkFieldID" minOccurs="0"/>
                <xsd:element ref="ns1:PublishingRollupImage" minOccurs="0"/>
                <xsd:element ref="ns1:Audienc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omments" ma:index="8" nillable="true" ma:displayName="Comments" ma:internalName="Comments">
      <xsd:simpleType>
        <xsd:restriction base="dms:Note">
          <xsd:maxLength value="255"/>
        </xsd:restriction>
      </xsd:simpleType>
    </xsd:element>
    <xsd:element name="PublishingStartDate" ma:index="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0" nillable="true" ma:displayName="Scheduling End Date" ma:description="" ma:hidden="true" ma:internalName="PublishingExpirationDate">
      <xsd:simpleType>
        <xsd:restriction base="dms:Unknown"/>
      </xsd:simpleType>
    </xsd:element>
    <xsd:element name="PublishingContact" ma:index="11" nillable="true" ma:displayName="Contact" ma:list="UserInfo" ma:internalName="PublishingContac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ingContactEmail" ma:index="12" nillable="true" ma:displayName="Contact E-Mail Address" ma:internalName="PublishingContactEmail">
      <xsd:simpleType>
        <xsd:restriction base="dms:Text">
          <xsd:maxLength value="255"/>
        </xsd:restriction>
      </xsd:simpleType>
    </xsd:element>
    <xsd:element name="PublishingContactName" ma:index="13" nillable="true" ma:displayName="Contact Name" ma:internalName="PublishingContactName">
      <xsd:simpleType>
        <xsd:restriction base="dms:Text">
          <xsd:maxLength value="255"/>
        </xsd:restriction>
      </xsd:simpleType>
    </xsd:element>
    <xsd:element name="PublishingContactPicture" ma:index="14" nillable="true" ma:displayName="Contact Picture" ma:format="Image" ma:internalName="PublishingContact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PageLayout" ma:index="15" nillable="true" ma:displayName="Page Layout" ma:internalName="PublishingPageLayout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VariationGroupID" ma:index="16" nillable="true" ma:displayName="Variation Group ID" ma:hidden="true" ma:internalName="PublishingVariationGroupID">
      <xsd:simpleType>
        <xsd:restriction base="dms:Text">
          <xsd:maxLength value="255"/>
        </xsd:restriction>
      </xsd:simpleType>
    </xsd:element>
    <xsd:element name="PublishingVariationRelationshipLinkFieldID" ma:index="17" nillable="true" ma:displayName="Variation Relationship Link" ma:hidden="true" ma:internalName="PublishingVariationRelationshipLinkFieldID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RollupImage" ma:index="18" nillable="true" ma:displayName="Rollup Image" ma:internalName="PublishingRollupImage">
      <xsd:simpleType>
        <xsd:restriction base="dms:Unknown"/>
      </xsd:simpleType>
    </xsd:element>
    <xsd:element name="Audience" ma:index="19" nillable="true" ma:displayName="Target Audiences" ma:description="" ma:internalName="Audienc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RollupImage xmlns="http://schemas.microsoft.com/sharepoint/v3" xsi:nil="true"/>
    <PublishingContactEmail xmlns="http://schemas.microsoft.com/sharepoint/v3" xsi:nil="true"/>
    <PublishingVariationRelationshipLinkFieldID xmlns="http://schemas.microsoft.com/sharepoint/v3">
      <Url xsi:nil="true"/>
      <Description xsi:nil="true"/>
    </PublishingVariationRelationshipLinkFieldID>
    <PublishingVariationGroupID xmlns="http://schemas.microsoft.com/sharepoint/v3" xsi:nil="true"/>
    <Audience xmlns="http://schemas.microsoft.com/sharepoint/v3" xsi:nil="true"/>
    <PublishingExpirationDate xmlns="http://schemas.microsoft.com/sharepoint/v3" xsi:nil="true"/>
    <PublishingContactPicture xmlns="http://schemas.microsoft.com/sharepoint/v3">
      <Url xsi:nil="true"/>
      <Description xsi:nil="true"/>
    </PublishingContactPicture>
    <PublishingStartDate xmlns="http://schemas.microsoft.com/sharepoint/v3" xsi:nil="true"/>
    <PublishingContact xmlns="http://schemas.microsoft.com/sharepoint/v3">
      <UserInfo>
        <DisplayName/>
        <AccountId xsi:nil="true"/>
        <AccountType/>
      </UserInfo>
    </PublishingContact>
    <PublishingContactName xmlns="http://schemas.microsoft.com/sharepoint/v3" xsi:nil="true"/>
    <Comment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066DC4E-E39A-4918-834C-6FCA0525094B}"/>
</file>

<file path=customXml/itemProps2.xml><?xml version="1.0" encoding="utf-8"?>
<ds:datastoreItem xmlns:ds="http://schemas.openxmlformats.org/officeDocument/2006/customXml" ds:itemID="{AA64DE9A-C56A-4032-B941-492278FC5B1E}"/>
</file>

<file path=customXml/itemProps3.xml><?xml version="1.0" encoding="utf-8"?>
<ds:datastoreItem xmlns:ds="http://schemas.openxmlformats.org/officeDocument/2006/customXml" ds:itemID="{C1169E72-4FB8-454D-9154-22FB99D30E74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312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   masculino     feminino singular        ese           esa                     plural        esos         esas       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</dc:creator>
  <cp:lastModifiedBy>Jen</cp:lastModifiedBy>
  <cp:revision>4</cp:revision>
  <dcterms:created xsi:type="dcterms:W3CDTF">2011-12-21T13:37:38Z</dcterms:created>
  <dcterms:modified xsi:type="dcterms:W3CDTF">2011-12-21T13:56:42Z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0x010100C568DB52D9D0A14D9B2FDCC96666E9F2007948130EC3DB064584E219954237AF39007440C5C2D3F4B14F9ADB3480866DE14A</vt:lpwstr>
  </property>
</Properties>
</file>