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6" r:id="rId3"/>
    <p:sldId id="276" r:id="rId4"/>
    <p:sldId id="257" r:id="rId5"/>
    <p:sldId id="274" r:id="rId6"/>
    <p:sldId id="262" r:id="rId7"/>
    <p:sldId id="264" r:id="rId8"/>
    <p:sldId id="272" r:id="rId9"/>
    <p:sldId id="263" r:id="rId10"/>
    <p:sldId id="275" r:id="rId11"/>
    <p:sldId id="259" r:id="rId12"/>
    <p:sldId id="273" r:id="rId13"/>
    <p:sldId id="260" r:id="rId14"/>
    <p:sldId id="261" r:id="rId15"/>
    <p:sldId id="265" r:id="rId1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2" autoAdjust="0"/>
    <p:restoredTop sz="94660"/>
  </p:normalViewPr>
  <p:slideViewPr>
    <p:cSldViewPr>
      <p:cViewPr varScale="1">
        <p:scale>
          <a:sx n="70" d="100"/>
          <a:sy n="70" d="100"/>
        </p:scale>
        <p:origin x="-109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1219200" y="3886200"/>
            <a:ext cx="6858000" cy="990600"/>
          </a:xfrm>
        </p:spPr>
        <p:txBody>
          <a:bodyPr anchor="t" anchorCtr="0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219200" y="5124450"/>
            <a:ext cx="6858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>
            <a:lvl1pPr>
              <a:defRPr sz="1400"/>
            </a:lvl1pPr>
          </a:lstStyle>
          <a:p>
            <a:fld id="{634157E7-705E-4F5D-8D21-5268E7DF8386}" type="datetimeFigureOut">
              <a:rPr lang="en-US" smtClean="0"/>
              <a:pPr/>
              <a:t>12/22/2011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1216152" y="6355080"/>
            <a:ext cx="1219200" cy="365760"/>
          </a:xfrm>
        </p:spPr>
        <p:txBody>
          <a:bodyPr/>
          <a:lstStyle/>
          <a:p>
            <a:fld id="{DBFAB678-5473-461F-9E6E-7BC23FF8243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1" name="Rectangle 20"/>
          <p:cNvSpPr/>
          <p:nvPr/>
        </p:nvSpPr>
        <p:spPr>
          <a:xfrm>
            <a:off x="904875" y="3648075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3" name="Rectangle 32"/>
          <p:cNvSpPr/>
          <p:nvPr/>
        </p:nvSpPr>
        <p:spPr>
          <a:xfrm>
            <a:off x="914400" y="5048250"/>
            <a:ext cx="7315200" cy="685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Rectangle 21"/>
          <p:cNvSpPr/>
          <p:nvPr/>
        </p:nvSpPr>
        <p:spPr>
          <a:xfrm>
            <a:off x="904875" y="3648075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Rectangle 31"/>
          <p:cNvSpPr/>
          <p:nvPr/>
        </p:nvSpPr>
        <p:spPr>
          <a:xfrm>
            <a:off x="914400" y="5048250"/>
            <a:ext cx="228600" cy="6858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  <p:transition>
    <p:dissolv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4157E7-705E-4F5D-8D21-5268E7DF8386}" type="datetimeFigureOut">
              <a:rPr lang="en-US" smtClean="0"/>
              <a:pPr/>
              <a:t>12/22/2011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FAB678-5473-461F-9E6E-7BC23FF8243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dissolv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4157E7-705E-4F5D-8D21-5268E7DF8386}" type="datetimeFigureOut">
              <a:rPr lang="en-US" smtClean="0"/>
              <a:pPr/>
              <a:t>12/22/2011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FAB678-5473-461F-9E6E-7BC23FF8243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Isosceles Triangle 7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 rot="5400000">
            <a:off x="3629607" y="3201952"/>
            <a:ext cx="585216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  <p:transition>
    <p:dissolv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4157E7-705E-4F5D-8D21-5268E7DF8386}" type="datetimeFigureOut">
              <a:rPr lang="en-US" smtClean="0"/>
              <a:pPr/>
              <a:t>12/22/2011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FAB678-5473-461F-9E6E-7BC23FF8243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76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  <p:transition>
    <p:dissolv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9200" y="2971800"/>
            <a:ext cx="6858000" cy="1066800"/>
          </a:xfrm>
        </p:spPr>
        <p:txBody>
          <a:bodyPr anchor="t" anchorCtr="0"/>
          <a:lstStyle>
            <a:lvl1pPr algn="r">
              <a:buNone/>
              <a:defRPr sz="3200" b="0" cap="none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267200"/>
            <a:ext cx="6781800" cy="1143000"/>
          </a:xfrm>
        </p:spPr>
        <p:txBody>
          <a:bodyPr anchor="t" anchorCtr="0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/>
          <a:p>
            <a:fld id="{634157E7-705E-4F5D-8D21-5268E7DF8386}" type="datetimeFigureOut">
              <a:rPr lang="en-US" smtClean="0"/>
              <a:pPr/>
              <a:t>12/22/2011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9848" y="6355080"/>
            <a:ext cx="1520952" cy="365760"/>
          </a:xfrm>
        </p:spPr>
        <p:txBody>
          <a:bodyPr/>
          <a:lstStyle/>
          <a:p>
            <a:fld id="{DBFAB678-5473-461F-9E6E-7BC23FF8243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914400" y="2819400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914400" y="2819400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dissolv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4157E7-705E-4F5D-8D21-5268E7DF8386}" type="datetimeFigureOut">
              <a:rPr lang="en-US" smtClean="0"/>
              <a:pPr/>
              <a:t>12/22/2011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FAB678-5473-461F-9E6E-7BC23FF8243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632198" y="1216152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  <p:transition>
    <p:dissolv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85875"/>
            <a:ext cx="4040188" cy="685800"/>
          </a:xfrm>
          <a:noFill/>
          <a:ln>
            <a:noFill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8200" y="1295400"/>
            <a:ext cx="4041775" cy="685800"/>
          </a:xfrm>
          <a:noFill/>
          <a:ln>
            <a:noFill/>
          </a:ln>
        </p:spPr>
        <p:txBody>
          <a:bodyPr lIns="91440" anchor="b" anchorCtr="0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4157E7-705E-4F5D-8D21-5268E7DF8386}" type="datetimeFigureOut">
              <a:rPr lang="en-US" smtClean="0"/>
              <a:pPr/>
              <a:t>12/22/2011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FAB678-5473-461F-9E6E-7BC23FF8243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57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648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  <p:transition>
    <p:dissolv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4157E7-705E-4F5D-8D21-5268E7DF8386}" type="datetimeFigureOut">
              <a:rPr lang="en-US" smtClean="0"/>
              <a:pPr/>
              <a:t>12/22/2011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FAB678-5473-461F-9E6E-7BC23FF8243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Isosceles Triangle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  <p:transition>
    <p:dissolv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4157E7-705E-4F5D-8D21-5268E7DF8386}" type="datetimeFigureOut">
              <a:rPr lang="en-US" smtClean="0"/>
              <a:pPr/>
              <a:t>12/22/2011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FAB678-5473-461F-9E6E-7BC23FF8243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Straight Connector 4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Isosceles Triangle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  <p:transition>
    <p:dissolv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24600" y="304800"/>
            <a:ext cx="2514600" cy="838200"/>
          </a:xfrm>
        </p:spPr>
        <p:txBody>
          <a:bodyPr anchor="b" anchorCtr="0">
            <a:noAutofit/>
          </a:bodyPr>
          <a:lstStyle>
            <a:lvl1pPr algn="l">
              <a:buNone/>
              <a:defRPr sz="20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324600" y="1219200"/>
            <a:ext cx="2514600" cy="4843463"/>
          </a:xfrm>
        </p:spPr>
        <p:txBody>
          <a:bodyPr/>
          <a:lstStyle>
            <a:lvl1pPr marL="0" indent="0">
              <a:lnSpc>
                <a:spcPts val="22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4157E7-705E-4F5D-8D21-5268E7DF8386}" type="datetimeFigureOut">
              <a:rPr lang="en-US" smtClean="0"/>
              <a:pPr/>
              <a:t>12/22/2011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FAB678-5473-461F-9E6E-7BC23FF8243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Straight Connector 9"/>
          <p:cNvSpPr>
            <a:spLocks noChangeShapeType="1"/>
          </p:cNvSpPr>
          <p:nvPr/>
        </p:nvSpPr>
        <p:spPr bwMode="auto">
          <a:xfrm rot="5400000">
            <a:off x="3160645" y="3324225"/>
            <a:ext cx="603504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Isosceles Triangle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"/>
          </p:nvPr>
        </p:nvSpPr>
        <p:spPr>
          <a:xfrm>
            <a:off x="304800" y="304800"/>
            <a:ext cx="5715000" cy="5715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  <p:transition>
    <p:dissolv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00856"/>
            <a:ext cx="8229600" cy="674688"/>
          </a:xfrm>
          <a:ln>
            <a:solidFill>
              <a:schemeClr val="accent1"/>
            </a:solidFill>
          </a:ln>
        </p:spPr>
        <p:txBody>
          <a:bodyPr lIns="274320" anchor="ctr"/>
          <a:lstStyle>
            <a:lvl1pPr algn="r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1905000"/>
            <a:ext cx="8229600" cy="4270248"/>
          </a:xfrm>
          <a:solidFill>
            <a:schemeClr val="tx1">
              <a:shade val="50000"/>
            </a:schemeClr>
          </a:solidFill>
          <a:ln>
            <a:noFill/>
          </a:ln>
          <a:effectLst/>
        </p:spPr>
        <p:txBody>
          <a:bodyPr/>
          <a:lstStyle>
            <a:lvl1pPr marL="0" indent="0">
              <a:spcBef>
                <a:spcPts val="600"/>
              </a:spcBef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219200"/>
            <a:ext cx="8229600" cy="533400"/>
          </a:xfrm>
        </p:spPr>
        <p:txBody>
          <a:bodyPr anchor="ctr" anchorCtr="0"/>
          <a:lstStyle>
            <a:lvl1pPr marL="0" indent="0" algn="l">
              <a:buFontTx/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4157E7-705E-4F5D-8D21-5268E7DF8386}" type="datetimeFigureOut">
              <a:rPr lang="en-US" smtClean="0"/>
              <a:pPr/>
              <a:t>12/22/2011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FAB678-5473-461F-9E6E-7BC23FF8243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Isosceles Triangle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457200" y="500856"/>
            <a:ext cx="182880" cy="68580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dissolv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90600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219200"/>
            <a:ext cx="8229600" cy="491032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400800" y="6356350"/>
            <a:ext cx="2289048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634157E7-705E-4F5D-8D21-5268E7DF8386}" type="datetimeFigureOut">
              <a:rPr lang="en-US" smtClean="0"/>
              <a:pPr/>
              <a:t>12/22/2011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2898648" y="6356350"/>
            <a:ext cx="3505200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612648" y="6356350"/>
            <a:ext cx="19812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DBFAB678-5473-461F-9E6E-7BC23FF8243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8" name="Straight Connector 2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Straight Connector 28"/>
          <p:cNvSpPr>
            <a:spLocks noChangeShapeType="1"/>
          </p:cNvSpPr>
          <p:nvPr/>
        </p:nvSpPr>
        <p:spPr bwMode="auto">
          <a:xfrm>
            <a:off x="457200" y="1143000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Isosceles Triangle 9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>
    <p:dissolve/>
  </p:transition>
  <p:txStyles>
    <p:titleStyle>
      <a:lvl1pPr algn="l" rtl="0" eaLnBrk="1" latinLnBrk="0" hangingPunct="1">
        <a:spcBef>
          <a:spcPct val="0"/>
        </a:spcBef>
        <a:buNone/>
        <a:defRPr kumimoji="0" sz="32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6000"/>
        <a:buFont typeface="Wingdings 3"/>
        <a:buChar char="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ts val="500"/>
        </a:spcBef>
        <a:buClr>
          <a:schemeClr val="accent2"/>
        </a:buClr>
        <a:buSzPct val="76000"/>
        <a:buFont typeface="Wingdings 3"/>
        <a:buChar char=""/>
        <a:defRPr kumimoji="0" sz="23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500"/>
        </a:spcBef>
        <a:buClr>
          <a:schemeClr val="bg1">
            <a:shade val="50000"/>
          </a:schemeClr>
        </a:buClr>
        <a:buSzPct val="76000"/>
        <a:buFont typeface="Wingdings 3"/>
        <a:buChar char="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400"/>
        </a:spcBef>
        <a:buClr>
          <a:schemeClr val="accent2">
            <a:shade val="75000"/>
          </a:schemeClr>
        </a:buClr>
        <a:buSzPct val="70000"/>
        <a:buFont typeface="Wingdings"/>
        <a:buChar char="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00"/>
        </a:spcBef>
        <a:buClr>
          <a:schemeClr val="accent2"/>
        </a:buClr>
        <a:buSzPct val="70000"/>
        <a:buFont typeface="Wingdings"/>
        <a:buChar char="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wm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wm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wmf"/><Relationship Id="rId2" Type="http://schemas.openxmlformats.org/officeDocument/2006/relationships/image" Target="../media/image5.w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wm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wmf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w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s-MX" sz="4800" b="1" dirty="0" smtClean="0">
                <a:cs typeface="Aharoni" pitchFamily="2" charset="-79"/>
              </a:rPr>
              <a:t>El futuro</a:t>
            </a:r>
            <a:endParaRPr lang="en-US" sz="4800" b="1" dirty="0">
              <a:cs typeface="Aharoni" pitchFamily="2" charset="-79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Autofit/>
          </a:bodyPr>
          <a:lstStyle/>
          <a:p>
            <a:r>
              <a:rPr lang="es-MX" sz="3200" b="1" dirty="0" smtClean="0"/>
              <a:t> </a:t>
            </a:r>
            <a:endParaRPr lang="en-US" sz="3200" b="1" dirty="0"/>
          </a:p>
        </p:txBody>
      </p:sp>
      <p:pic>
        <p:nvPicPr>
          <p:cNvPr id="9218" name="Picture 2" descr="C:\Documents and Settings\dsampanes\Local Settings\Temporary Internet Files\Content.IE5\7QYX48T8\MM900283874[1]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0" y="775448"/>
            <a:ext cx="2133600" cy="3106270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381000" y="685800"/>
            <a:ext cx="8229600" cy="4937760"/>
          </a:xfrm>
        </p:spPr>
        <p:txBody>
          <a:bodyPr/>
          <a:lstStyle/>
          <a:p>
            <a:r>
              <a:rPr lang="es-MX" sz="3200" b="1" dirty="0" smtClean="0"/>
              <a:t>tener - yo </a:t>
            </a:r>
            <a:r>
              <a:rPr lang="es-MX" sz="3200" b="1" u="sng" dirty="0" smtClean="0">
                <a:solidFill>
                  <a:srgbClr val="FF0000"/>
                </a:solidFill>
              </a:rPr>
              <a:t>tendr</a:t>
            </a:r>
            <a:r>
              <a:rPr lang="es-MX" sz="3200" b="1" dirty="0" smtClean="0"/>
              <a:t>é</a:t>
            </a:r>
            <a:endParaRPr lang="en-US" sz="3200" dirty="0" smtClean="0"/>
          </a:p>
          <a:p>
            <a:r>
              <a:rPr lang="es-MX" sz="3200" b="1" dirty="0" smtClean="0"/>
              <a:t>querer - yo </a:t>
            </a:r>
            <a:r>
              <a:rPr lang="es-MX" sz="3200" b="1" u="sng" dirty="0" smtClean="0">
                <a:solidFill>
                  <a:srgbClr val="FF0000"/>
                </a:solidFill>
              </a:rPr>
              <a:t>querr</a:t>
            </a:r>
            <a:r>
              <a:rPr lang="es-MX" sz="3200" b="1" dirty="0" smtClean="0"/>
              <a:t>é</a:t>
            </a:r>
            <a:endParaRPr lang="en-US" sz="3200" dirty="0" smtClean="0"/>
          </a:p>
          <a:p>
            <a:r>
              <a:rPr lang="es-MX" sz="3200" b="1" dirty="0" smtClean="0"/>
              <a:t>valer </a:t>
            </a:r>
            <a:r>
              <a:rPr lang="es-MX" sz="3200" b="1" dirty="0" smtClean="0">
                <a:solidFill>
                  <a:srgbClr val="0070C0"/>
                </a:solidFill>
              </a:rPr>
              <a:t>(</a:t>
            </a:r>
            <a:r>
              <a:rPr lang="es-MX" sz="3200" b="1" dirty="0" err="1" smtClean="0">
                <a:solidFill>
                  <a:srgbClr val="0070C0"/>
                </a:solidFill>
              </a:rPr>
              <a:t>to</a:t>
            </a:r>
            <a:r>
              <a:rPr lang="es-MX" sz="3200" b="1" dirty="0" smtClean="0">
                <a:solidFill>
                  <a:srgbClr val="0070C0"/>
                </a:solidFill>
              </a:rPr>
              <a:t> </a:t>
            </a:r>
            <a:r>
              <a:rPr lang="es-MX" sz="3200" b="1" dirty="0" err="1" smtClean="0">
                <a:solidFill>
                  <a:srgbClr val="0070C0"/>
                </a:solidFill>
              </a:rPr>
              <a:t>be</a:t>
            </a:r>
            <a:r>
              <a:rPr lang="es-MX" sz="3200" b="1" dirty="0" smtClean="0">
                <a:solidFill>
                  <a:srgbClr val="0070C0"/>
                </a:solidFill>
              </a:rPr>
              <a:t> </a:t>
            </a:r>
            <a:r>
              <a:rPr lang="es-MX" sz="3200" b="1" dirty="0" err="1" smtClean="0">
                <a:solidFill>
                  <a:srgbClr val="0070C0"/>
                </a:solidFill>
              </a:rPr>
              <a:t>worth</a:t>
            </a:r>
            <a:r>
              <a:rPr lang="es-MX" sz="3200" b="1" dirty="0" smtClean="0">
                <a:solidFill>
                  <a:srgbClr val="0070C0"/>
                </a:solidFill>
              </a:rPr>
              <a:t>)</a:t>
            </a:r>
            <a:r>
              <a:rPr lang="es-MX" sz="3200" b="1" dirty="0" smtClean="0"/>
              <a:t> - yo </a:t>
            </a:r>
            <a:r>
              <a:rPr lang="es-MX" sz="3200" b="1" u="sng" dirty="0" smtClean="0">
                <a:solidFill>
                  <a:srgbClr val="FF0000"/>
                </a:solidFill>
              </a:rPr>
              <a:t>valdr</a:t>
            </a:r>
            <a:r>
              <a:rPr lang="es-MX" sz="3200" b="1" dirty="0" smtClean="0"/>
              <a:t>é</a:t>
            </a:r>
            <a:endParaRPr lang="en-US" sz="3200" dirty="0" smtClean="0"/>
          </a:p>
          <a:p>
            <a:r>
              <a:rPr lang="es-MX" sz="3200" b="1" dirty="0" smtClean="0"/>
              <a:t>saber - yo </a:t>
            </a:r>
            <a:r>
              <a:rPr lang="es-MX" sz="3200" b="1" u="sng" dirty="0" smtClean="0">
                <a:solidFill>
                  <a:srgbClr val="FF0000"/>
                </a:solidFill>
              </a:rPr>
              <a:t>sabr</a:t>
            </a:r>
            <a:r>
              <a:rPr lang="es-MX" sz="3200" b="1" dirty="0" smtClean="0"/>
              <a:t>é</a:t>
            </a:r>
            <a:endParaRPr lang="en-US" sz="3200" dirty="0" smtClean="0"/>
          </a:p>
          <a:p>
            <a:r>
              <a:rPr lang="en-US" sz="3200" b="1" dirty="0" err="1" smtClean="0"/>
              <a:t>venir</a:t>
            </a:r>
            <a:r>
              <a:rPr lang="en-US" sz="3200" b="1" dirty="0" smtClean="0"/>
              <a:t> - </a:t>
            </a:r>
            <a:r>
              <a:rPr lang="en-US" sz="3200" b="1" dirty="0" err="1" smtClean="0"/>
              <a:t>yo</a:t>
            </a:r>
            <a:r>
              <a:rPr lang="en-US" sz="3200" b="1" dirty="0" smtClean="0"/>
              <a:t> </a:t>
            </a:r>
            <a:r>
              <a:rPr lang="en-US" sz="3200" b="1" u="sng" dirty="0" err="1" smtClean="0">
                <a:solidFill>
                  <a:srgbClr val="FF0000"/>
                </a:solidFill>
              </a:rPr>
              <a:t>vendr</a:t>
            </a:r>
            <a:r>
              <a:rPr lang="en-US" sz="3200" b="1" dirty="0" err="1" smtClean="0"/>
              <a:t>é</a:t>
            </a:r>
            <a:endParaRPr lang="en-US" sz="3200" dirty="0" smtClean="0"/>
          </a:p>
          <a:p>
            <a:r>
              <a:rPr lang="en-US" sz="3200" b="1" dirty="0" err="1" smtClean="0"/>
              <a:t>haber</a:t>
            </a:r>
            <a:r>
              <a:rPr lang="en-US" sz="3200" b="1" dirty="0" smtClean="0"/>
              <a:t> – </a:t>
            </a:r>
            <a:r>
              <a:rPr lang="en-US" sz="3200" b="1" u="sng" dirty="0" err="1" smtClean="0">
                <a:solidFill>
                  <a:srgbClr val="FF0000"/>
                </a:solidFill>
              </a:rPr>
              <a:t>habr</a:t>
            </a:r>
            <a:r>
              <a:rPr lang="en-US" sz="3200" b="1" dirty="0" err="1" smtClean="0"/>
              <a:t>á</a:t>
            </a:r>
            <a:r>
              <a:rPr lang="en-US" sz="3200" b="1" dirty="0" smtClean="0"/>
              <a:t> (</a:t>
            </a:r>
            <a:r>
              <a:rPr lang="en-US" sz="3200" b="1" dirty="0" smtClean="0">
                <a:solidFill>
                  <a:srgbClr val="0070C0"/>
                </a:solidFill>
              </a:rPr>
              <a:t>there will be</a:t>
            </a:r>
            <a:r>
              <a:rPr lang="en-US" sz="3200" b="1" dirty="0" smtClean="0"/>
              <a:t>,  from verb hay - </a:t>
            </a:r>
            <a:r>
              <a:rPr lang="en-US" sz="3200" b="1" dirty="0" smtClean="0">
                <a:solidFill>
                  <a:srgbClr val="0070C0"/>
                </a:solidFill>
              </a:rPr>
              <a:t>there is/are in the present</a:t>
            </a:r>
            <a:r>
              <a:rPr lang="en-US" sz="3200" b="1" dirty="0" smtClean="0"/>
              <a:t>)</a:t>
            </a:r>
            <a:endParaRPr lang="en-US" sz="3200" dirty="0" smtClean="0"/>
          </a:p>
          <a:p>
            <a:endParaRPr lang="en-US" dirty="0"/>
          </a:p>
        </p:txBody>
      </p:sp>
      <p:pic>
        <p:nvPicPr>
          <p:cNvPr id="4" name="Picture 2" descr="C:\Documents and Settings\dsampanes\Local Settings\Temporary Internet Files\Content.IE5\7QYX48T8\MM900283874[1]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05600" y="533400"/>
            <a:ext cx="1828800" cy="2662517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MX" b="1" dirty="0" smtClean="0"/>
              <a:t>La práctica de los irregulares…El futuro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s-MX" sz="3600" b="1" dirty="0" smtClean="0"/>
              <a:t>tener…tú</a:t>
            </a:r>
          </a:p>
          <a:p>
            <a:r>
              <a:rPr lang="es-MX" sz="3600" b="1" dirty="0" smtClean="0"/>
              <a:t>poner...vosotros</a:t>
            </a:r>
          </a:p>
          <a:p>
            <a:r>
              <a:rPr lang="es-MX" sz="3600" b="1" dirty="0" smtClean="0"/>
              <a:t>hacer...yo</a:t>
            </a:r>
          </a:p>
          <a:p>
            <a:r>
              <a:rPr lang="es-MX" sz="3600" b="1" dirty="0" smtClean="0"/>
              <a:t>decir…¿quiénes?</a:t>
            </a:r>
          </a:p>
          <a:p>
            <a:r>
              <a:rPr lang="es-MX" sz="3600" b="1" dirty="0" smtClean="0"/>
              <a:t>saber...María y yo</a:t>
            </a:r>
          </a:p>
          <a:p>
            <a:r>
              <a:rPr lang="es-MX" sz="3600" b="1" dirty="0" smtClean="0"/>
              <a:t>venir…la clase</a:t>
            </a:r>
          </a:p>
          <a:p>
            <a:endParaRPr lang="en-US" sz="3600" dirty="0"/>
          </a:p>
        </p:txBody>
      </p:sp>
      <p:pic>
        <p:nvPicPr>
          <p:cNvPr id="3074" name="Picture 2" descr="C:\Documents and Settings\dsampanes\Local Settings\Temporary Internet Files\Content.IE5\39MFU5V4\MC900059413[1]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38800" y="1676400"/>
            <a:ext cx="2599289" cy="2375611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MX" b="1" dirty="0" smtClean="0"/>
              <a:t>La práctica de los irregulares…El futuro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s-MX" sz="3600" b="1" dirty="0" smtClean="0"/>
              <a:t>tener…tú – </a:t>
            </a:r>
            <a:r>
              <a:rPr lang="es-ES_tradnl" sz="3600" b="1" dirty="0" smtClean="0">
                <a:solidFill>
                  <a:srgbClr val="FF0000"/>
                </a:solidFill>
              </a:rPr>
              <a:t>tendrás</a:t>
            </a:r>
            <a:endParaRPr lang="es-ES_tradnl" sz="3600" b="1" dirty="0" smtClean="0"/>
          </a:p>
          <a:p>
            <a:r>
              <a:rPr lang="es-MX" sz="3600" b="1" dirty="0" smtClean="0"/>
              <a:t>poner...nosotros - </a:t>
            </a:r>
            <a:r>
              <a:rPr lang="es-MX" sz="3600" b="1" dirty="0" smtClean="0">
                <a:solidFill>
                  <a:srgbClr val="FF0000"/>
                </a:solidFill>
              </a:rPr>
              <a:t>pondremos</a:t>
            </a:r>
            <a:endParaRPr lang="es-MX" sz="3600" b="1" dirty="0" smtClean="0"/>
          </a:p>
          <a:p>
            <a:r>
              <a:rPr lang="es-MX" sz="3600" b="1" dirty="0" smtClean="0"/>
              <a:t>hacer...yo - </a:t>
            </a:r>
            <a:r>
              <a:rPr lang="es-MX" sz="3600" b="1" dirty="0" smtClean="0">
                <a:solidFill>
                  <a:srgbClr val="FF0000"/>
                </a:solidFill>
              </a:rPr>
              <a:t>haré</a:t>
            </a:r>
            <a:endParaRPr lang="es-MX" sz="3600" b="1" dirty="0" smtClean="0"/>
          </a:p>
          <a:p>
            <a:r>
              <a:rPr lang="es-MX" sz="3600" b="1" dirty="0" smtClean="0"/>
              <a:t>decir…¿quiénes? - </a:t>
            </a:r>
            <a:r>
              <a:rPr lang="es-MX" sz="3600" b="1" dirty="0" smtClean="0">
                <a:solidFill>
                  <a:srgbClr val="FF0000"/>
                </a:solidFill>
              </a:rPr>
              <a:t>dirán</a:t>
            </a:r>
            <a:endParaRPr lang="es-MX" sz="3600" b="1" dirty="0" smtClean="0"/>
          </a:p>
          <a:p>
            <a:r>
              <a:rPr lang="es-MX" sz="3600" b="1" dirty="0" smtClean="0"/>
              <a:t>saber...María y yo - </a:t>
            </a:r>
            <a:r>
              <a:rPr lang="es-MX" sz="3600" b="1" dirty="0" smtClean="0">
                <a:solidFill>
                  <a:srgbClr val="FF0000"/>
                </a:solidFill>
              </a:rPr>
              <a:t>sabremos</a:t>
            </a:r>
            <a:endParaRPr lang="es-MX" sz="3600" b="1" dirty="0" smtClean="0"/>
          </a:p>
          <a:p>
            <a:r>
              <a:rPr lang="es-MX" sz="3600" b="1" dirty="0" smtClean="0"/>
              <a:t>venir…la clase - </a:t>
            </a:r>
            <a:r>
              <a:rPr lang="es-MX" sz="3600" b="1" dirty="0" smtClean="0">
                <a:solidFill>
                  <a:srgbClr val="FF0000"/>
                </a:solidFill>
              </a:rPr>
              <a:t>vendrá</a:t>
            </a:r>
            <a:endParaRPr lang="es-MX" sz="3600" b="1" dirty="0" smtClean="0"/>
          </a:p>
          <a:p>
            <a:endParaRPr lang="en-US" sz="3600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152400"/>
            <a:ext cx="8305800" cy="685800"/>
          </a:xfrm>
        </p:spPr>
        <p:txBody>
          <a:bodyPr>
            <a:normAutofit fontScale="90000"/>
          </a:bodyPr>
          <a:lstStyle/>
          <a:p>
            <a:r>
              <a:rPr lang="es-MX" b="1" dirty="0" smtClean="0"/>
              <a:t>Más </a:t>
            </a:r>
            <a:r>
              <a:rPr lang="es-MX" b="1" dirty="0" smtClean="0"/>
              <a:t>práctica de los irregulares e regulares del futuro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838200"/>
            <a:ext cx="8229600" cy="4937760"/>
          </a:xfrm>
        </p:spPr>
        <p:txBody>
          <a:bodyPr>
            <a:normAutofit/>
          </a:bodyPr>
          <a:lstStyle/>
          <a:p>
            <a:r>
              <a:rPr lang="es-MX" b="1" dirty="0" smtClean="0"/>
              <a:t>1</a:t>
            </a:r>
            <a:r>
              <a:rPr lang="es-ES_tradnl" b="1" dirty="0" smtClean="0"/>
              <a:t>.  vivir: </a:t>
            </a:r>
            <a:r>
              <a:rPr lang="es-ES_tradnl" b="1" dirty="0" smtClean="0">
                <a:solidFill>
                  <a:srgbClr val="0070C0"/>
                </a:solidFill>
              </a:rPr>
              <a:t>Pablo</a:t>
            </a:r>
            <a:endParaRPr lang="es-ES_tradnl" dirty="0" smtClean="0">
              <a:solidFill>
                <a:srgbClr val="0070C0"/>
              </a:solidFill>
            </a:endParaRPr>
          </a:p>
          <a:p>
            <a:pPr lvl="0"/>
            <a:r>
              <a:rPr lang="es-ES_tradnl" b="1" dirty="0" smtClean="0"/>
              <a:t> 2. caminar: </a:t>
            </a:r>
            <a:r>
              <a:rPr lang="es-ES_tradnl" b="1" dirty="0" smtClean="0">
                <a:solidFill>
                  <a:srgbClr val="0070C0"/>
                </a:solidFill>
              </a:rPr>
              <a:t>ellos</a:t>
            </a:r>
            <a:endParaRPr lang="es-ES_tradnl" dirty="0" smtClean="0">
              <a:solidFill>
                <a:srgbClr val="0070C0"/>
              </a:solidFill>
            </a:endParaRPr>
          </a:p>
          <a:p>
            <a:pPr lvl="0"/>
            <a:r>
              <a:rPr lang="es-ES_tradnl" b="1" dirty="0" smtClean="0"/>
              <a:t> 3. comer: </a:t>
            </a:r>
            <a:r>
              <a:rPr lang="es-ES_tradnl" b="1" dirty="0" smtClean="0">
                <a:solidFill>
                  <a:srgbClr val="0070C0"/>
                </a:solidFill>
              </a:rPr>
              <a:t>tú</a:t>
            </a:r>
            <a:endParaRPr lang="es-ES_tradnl" dirty="0" smtClean="0">
              <a:solidFill>
                <a:srgbClr val="0070C0"/>
              </a:solidFill>
            </a:endParaRPr>
          </a:p>
          <a:p>
            <a:pPr lvl="0"/>
            <a:r>
              <a:rPr lang="es-ES_tradnl" b="1" dirty="0" smtClean="0"/>
              <a:t> 4. salir: </a:t>
            </a:r>
            <a:r>
              <a:rPr lang="es-ES_tradnl" b="1" dirty="0" smtClean="0">
                <a:solidFill>
                  <a:srgbClr val="0070C0"/>
                </a:solidFill>
              </a:rPr>
              <a:t>yo</a:t>
            </a:r>
            <a:endParaRPr lang="es-ES_tradnl" dirty="0" smtClean="0">
              <a:solidFill>
                <a:srgbClr val="0070C0"/>
              </a:solidFill>
            </a:endParaRPr>
          </a:p>
          <a:p>
            <a:pPr lvl="0"/>
            <a:r>
              <a:rPr lang="es-ES_tradnl" b="1" dirty="0" smtClean="0"/>
              <a:t> 5. venir: </a:t>
            </a:r>
            <a:r>
              <a:rPr lang="es-ES_tradnl" b="1" dirty="0" smtClean="0">
                <a:solidFill>
                  <a:srgbClr val="0070C0"/>
                </a:solidFill>
              </a:rPr>
              <a:t>ellas</a:t>
            </a:r>
            <a:endParaRPr lang="es-ES_tradnl" dirty="0" smtClean="0">
              <a:solidFill>
                <a:srgbClr val="0070C0"/>
              </a:solidFill>
            </a:endParaRPr>
          </a:p>
          <a:p>
            <a:pPr lvl="0"/>
            <a:r>
              <a:rPr lang="es-ES_tradnl" b="1" dirty="0" smtClean="0"/>
              <a:t> 6. ser: </a:t>
            </a:r>
            <a:r>
              <a:rPr lang="es-ES_tradnl" b="1" dirty="0" smtClean="0">
                <a:solidFill>
                  <a:srgbClr val="0070C0"/>
                </a:solidFill>
              </a:rPr>
              <a:t>Ud.</a:t>
            </a:r>
            <a:endParaRPr lang="es-ES_tradnl" dirty="0" smtClean="0">
              <a:solidFill>
                <a:srgbClr val="0070C0"/>
              </a:solidFill>
            </a:endParaRPr>
          </a:p>
          <a:p>
            <a:pPr lvl="0"/>
            <a:r>
              <a:rPr lang="es-ES_tradnl" b="1" dirty="0" smtClean="0"/>
              <a:t> 7. ir: </a:t>
            </a:r>
            <a:r>
              <a:rPr lang="es-ES_tradnl" b="1" dirty="0" smtClean="0">
                <a:solidFill>
                  <a:srgbClr val="0070C0"/>
                </a:solidFill>
              </a:rPr>
              <a:t>tú y yo</a:t>
            </a:r>
            <a:endParaRPr lang="es-ES_tradnl" dirty="0" smtClean="0">
              <a:solidFill>
                <a:srgbClr val="0070C0"/>
              </a:solidFill>
            </a:endParaRPr>
          </a:p>
          <a:p>
            <a:pPr lvl="0"/>
            <a:r>
              <a:rPr lang="es-ES_tradnl" b="1" dirty="0" smtClean="0"/>
              <a:t> 8. poder: </a:t>
            </a:r>
            <a:r>
              <a:rPr lang="es-ES_tradnl" b="1" dirty="0" smtClean="0">
                <a:solidFill>
                  <a:srgbClr val="0070C0"/>
                </a:solidFill>
              </a:rPr>
              <a:t>yo</a:t>
            </a:r>
            <a:endParaRPr lang="es-ES_tradnl" dirty="0" smtClean="0">
              <a:solidFill>
                <a:srgbClr val="0070C0"/>
              </a:solidFill>
            </a:endParaRPr>
          </a:p>
          <a:p>
            <a:pPr lvl="0"/>
            <a:r>
              <a:rPr lang="es-ES_tradnl" b="1" dirty="0" smtClean="0"/>
              <a:t> 9. bañarse: </a:t>
            </a:r>
            <a:r>
              <a:rPr lang="es-ES_tradnl" b="1" dirty="0" smtClean="0">
                <a:solidFill>
                  <a:srgbClr val="0070C0"/>
                </a:solidFill>
              </a:rPr>
              <a:t>tú</a:t>
            </a:r>
          </a:p>
          <a:p>
            <a:pPr lvl="0"/>
            <a:r>
              <a:rPr lang="es-ES_tradnl" b="1" dirty="0" smtClean="0"/>
              <a:t>10. caber: </a:t>
            </a:r>
            <a:r>
              <a:rPr lang="es-ES_tradnl" b="1" dirty="0" smtClean="0">
                <a:solidFill>
                  <a:srgbClr val="0070C0"/>
                </a:solidFill>
              </a:rPr>
              <a:t>la caja</a:t>
            </a:r>
            <a:endParaRPr lang="es-ES_tradnl" dirty="0" smtClean="0">
              <a:solidFill>
                <a:srgbClr val="0070C0"/>
              </a:solidFill>
            </a:endParaRPr>
          </a:p>
        </p:txBody>
      </p:sp>
      <p:pic>
        <p:nvPicPr>
          <p:cNvPr id="2050" name="Picture 2" descr="C:\Documents and Settings\dsampanes\Local Settings\Temporary Internet Files\Content.IE5\OZXELLML\MC900198105[1]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0" y="2133600"/>
            <a:ext cx="1462135" cy="2746218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3886200"/>
            <a:ext cx="8229600" cy="990600"/>
          </a:xfrm>
        </p:spPr>
        <p:txBody>
          <a:bodyPr/>
          <a:lstStyle/>
          <a:p>
            <a:r>
              <a:rPr lang="es-MX" dirty="0" smtClean="0"/>
              <a:t>Las respuestas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381000" y="304800"/>
            <a:ext cx="7924800" cy="3718560"/>
          </a:xfrm>
        </p:spPr>
        <p:txBody>
          <a:bodyPr>
            <a:normAutofit fontScale="77500" lnSpcReduction="20000"/>
          </a:bodyPr>
          <a:lstStyle/>
          <a:p>
            <a:pPr>
              <a:buNone/>
            </a:pPr>
            <a:endParaRPr lang="en-US" dirty="0" smtClean="0"/>
          </a:p>
          <a:p>
            <a:pPr lvl="0"/>
            <a:r>
              <a:rPr lang="es-ES_tradnl" b="1" dirty="0" smtClean="0">
                <a:solidFill>
                  <a:srgbClr val="00B050"/>
                </a:solidFill>
              </a:rPr>
              <a:t>Vivirá</a:t>
            </a:r>
            <a:endParaRPr lang="es-ES_tradnl" dirty="0" smtClean="0">
              <a:solidFill>
                <a:srgbClr val="00B050"/>
              </a:solidFill>
            </a:endParaRPr>
          </a:p>
          <a:p>
            <a:pPr lvl="0"/>
            <a:r>
              <a:rPr lang="es-ES_tradnl" b="1" dirty="0" smtClean="0">
                <a:solidFill>
                  <a:srgbClr val="00B050"/>
                </a:solidFill>
              </a:rPr>
              <a:t>Caminarán</a:t>
            </a:r>
            <a:endParaRPr lang="es-ES_tradnl" dirty="0" smtClean="0">
              <a:solidFill>
                <a:srgbClr val="00B050"/>
              </a:solidFill>
            </a:endParaRPr>
          </a:p>
          <a:p>
            <a:pPr lvl="0"/>
            <a:r>
              <a:rPr lang="es-ES_tradnl" b="1" dirty="0" smtClean="0">
                <a:solidFill>
                  <a:srgbClr val="00B050"/>
                </a:solidFill>
              </a:rPr>
              <a:t>Comerás</a:t>
            </a:r>
            <a:endParaRPr lang="es-ES_tradnl" dirty="0" smtClean="0">
              <a:solidFill>
                <a:srgbClr val="00B050"/>
              </a:solidFill>
            </a:endParaRPr>
          </a:p>
          <a:p>
            <a:pPr lvl="0"/>
            <a:r>
              <a:rPr lang="es-ES_tradnl" b="1" dirty="0" smtClean="0">
                <a:solidFill>
                  <a:srgbClr val="00B050"/>
                </a:solidFill>
              </a:rPr>
              <a:t>Saldré</a:t>
            </a:r>
            <a:endParaRPr lang="es-ES_tradnl" dirty="0" smtClean="0">
              <a:solidFill>
                <a:srgbClr val="00B050"/>
              </a:solidFill>
            </a:endParaRPr>
          </a:p>
          <a:p>
            <a:pPr lvl="0"/>
            <a:r>
              <a:rPr lang="es-ES_tradnl" b="1" dirty="0" err="1" smtClean="0">
                <a:solidFill>
                  <a:srgbClr val="00B050"/>
                </a:solidFill>
              </a:rPr>
              <a:t>Vendr</a:t>
            </a:r>
            <a:r>
              <a:rPr lang="es-MX" b="1" dirty="0" err="1" smtClean="0">
                <a:solidFill>
                  <a:srgbClr val="00B050"/>
                </a:solidFill>
              </a:rPr>
              <a:t>án</a:t>
            </a:r>
            <a:endParaRPr lang="es-ES_tradnl" dirty="0" smtClean="0">
              <a:solidFill>
                <a:srgbClr val="00B050"/>
              </a:solidFill>
            </a:endParaRPr>
          </a:p>
          <a:p>
            <a:pPr lvl="0"/>
            <a:r>
              <a:rPr lang="es-ES_tradnl" b="1" dirty="0" smtClean="0">
                <a:solidFill>
                  <a:srgbClr val="00B050"/>
                </a:solidFill>
              </a:rPr>
              <a:t>Será</a:t>
            </a:r>
            <a:endParaRPr lang="es-ES_tradnl" dirty="0" smtClean="0">
              <a:solidFill>
                <a:srgbClr val="00B050"/>
              </a:solidFill>
            </a:endParaRPr>
          </a:p>
          <a:p>
            <a:pPr lvl="0"/>
            <a:r>
              <a:rPr lang="es-ES_tradnl" b="1" dirty="0" smtClean="0">
                <a:solidFill>
                  <a:srgbClr val="00B050"/>
                </a:solidFill>
              </a:rPr>
              <a:t>Iremos</a:t>
            </a:r>
            <a:endParaRPr lang="es-ES_tradnl" dirty="0" smtClean="0">
              <a:solidFill>
                <a:srgbClr val="00B050"/>
              </a:solidFill>
            </a:endParaRPr>
          </a:p>
          <a:p>
            <a:pPr lvl="0"/>
            <a:r>
              <a:rPr lang="es-ES_tradnl" b="1" dirty="0" smtClean="0">
                <a:solidFill>
                  <a:srgbClr val="00B050"/>
                </a:solidFill>
              </a:rPr>
              <a:t>Podré</a:t>
            </a:r>
            <a:endParaRPr lang="es-ES_tradnl" dirty="0" smtClean="0">
              <a:solidFill>
                <a:srgbClr val="00B050"/>
              </a:solidFill>
            </a:endParaRPr>
          </a:p>
          <a:p>
            <a:pPr lvl="0"/>
            <a:r>
              <a:rPr lang="es-ES_tradnl" b="1" dirty="0" smtClean="0">
                <a:solidFill>
                  <a:srgbClr val="00B050"/>
                </a:solidFill>
              </a:rPr>
              <a:t>Te bañarás</a:t>
            </a:r>
          </a:p>
          <a:p>
            <a:pPr lvl="0"/>
            <a:r>
              <a:rPr lang="es-ES_tradnl" b="1" dirty="0" smtClean="0">
                <a:solidFill>
                  <a:srgbClr val="00B050"/>
                </a:solidFill>
              </a:rPr>
              <a:t>Cabrá</a:t>
            </a:r>
            <a:endParaRPr lang="es-ES_tradnl" dirty="0" smtClean="0">
              <a:solidFill>
                <a:srgbClr val="00B050"/>
              </a:solidFill>
            </a:endParaRPr>
          </a:p>
          <a:p>
            <a:endParaRPr lang="es-ES_tradnl" dirty="0"/>
          </a:p>
        </p:txBody>
      </p:sp>
      <p:pic>
        <p:nvPicPr>
          <p:cNvPr id="1026" name="Picture 2" descr="C:\Documents and Settings\dsampanes\Local Settings\Temporary Internet Files\Content.IE5\7QYX48T8\MP900398793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91000" y="1905000"/>
            <a:ext cx="3467100" cy="2971800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El fin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</p:spPr>
        <p:txBody>
          <a:bodyPr>
            <a:noAutofit/>
          </a:bodyPr>
          <a:lstStyle/>
          <a:p>
            <a:r>
              <a:rPr lang="es-ES_tradnl" smtClean="0">
                <a:latin typeface="Arial Black" pitchFamily="34" charset="0"/>
              </a:rPr>
              <a:t>Ya sabes </a:t>
            </a:r>
            <a:r>
              <a:rPr lang="es-ES_tradnl" dirty="0" smtClean="0">
                <a:latin typeface="Arial Black" pitchFamily="34" charset="0"/>
              </a:rPr>
              <a:t>una forma para expresar el futuro.</a:t>
            </a:r>
            <a:endParaRPr lang="es-ES_tradnl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371600"/>
            <a:ext cx="8229600" cy="1447800"/>
          </a:xfrm>
        </p:spPr>
        <p:txBody>
          <a:bodyPr>
            <a:normAutofit/>
          </a:bodyPr>
          <a:lstStyle/>
          <a:p>
            <a:r>
              <a:rPr lang="es-ES_tradnl" sz="2800" dirty="0" smtClean="0">
                <a:latin typeface="Arial Black" pitchFamily="34" charset="0"/>
              </a:rPr>
              <a:t>Voy a acostarme al llegar a casa.</a:t>
            </a:r>
          </a:p>
          <a:p>
            <a:r>
              <a:rPr lang="es-ES_tradnl" sz="2800" dirty="0" smtClean="0">
                <a:solidFill>
                  <a:srgbClr val="00B050"/>
                </a:solidFill>
                <a:latin typeface="Arial Black" pitchFamily="34" charset="0"/>
              </a:rPr>
              <a:t>Ir + a + infinitivo </a:t>
            </a:r>
            <a:r>
              <a:rPr lang="es-ES_tradnl" sz="2800" dirty="0" smtClean="0">
                <a:latin typeface="Arial Black" pitchFamily="34" charset="0"/>
              </a:rPr>
              <a:t>= </a:t>
            </a:r>
            <a:r>
              <a:rPr lang="es-ES_tradnl" sz="2800" dirty="0" err="1" smtClean="0">
                <a:latin typeface="Arial Black" pitchFamily="34" charset="0"/>
              </a:rPr>
              <a:t>going</a:t>
            </a:r>
            <a:r>
              <a:rPr lang="es-ES_tradnl" sz="2800" dirty="0" smtClean="0">
                <a:latin typeface="Arial Black" pitchFamily="34" charset="0"/>
              </a:rPr>
              <a:t> </a:t>
            </a:r>
            <a:r>
              <a:rPr lang="es-ES_tradnl" sz="2800" dirty="0" err="1" smtClean="0">
                <a:latin typeface="Arial Black" pitchFamily="34" charset="0"/>
              </a:rPr>
              <a:t>to</a:t>
            </a:r>
            <a:r>
              <a:rPr lang="es-ES_tradnl" sz="2800" dirty="0" smtClean="0">
                <a:latin typeface="Arial Black" pitchFamily="34" charset="0"/>
              </a:rPr>
              <a:t> do…</a:t>
            </a:r>
            <a:endParaRPr lang="es-ES_tradnl" sz="2800" dirty="0"/>
          </a:p>
        </p:txBody>
      </p:sp>
      <p:pic>
        <p:nvPicPr>
          <p:cNvPr id="1027" name="Picture 3" descr="C:\Documents and Settings\jlopez\Local Settings\Temporary Internet Files\Content.IE5\ERZ2M58Q\MC900290855[1]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24200" y="2667000"/>
            <a:ext cx="2742935" cy="3200400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MX" dirty="0" smtClean="0"/>
              <a:t>Ahora vas a aprender otra manera de expresar una idea futuro.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s-MX" dirty="0" smtClean="0"/>
              <a:t>El futuro</a:t>
            </a:r>
            <a:endParaRPr lang="en-US" dirty="0"/>
          </a:p>
        </p:txBody>
      </p:sp>
    </p:spTree>
  </p:cSld>
  <p:clrMapOvr>
    <a:masterClrMapping/>
  </p:clrMapOvr>
  <p:transition>
    <p:dissolv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2057400"/>
          </a:xfrm>
        </p:spPr>
        <p:txBody>
          <a:bodyPr>
            <a:noAutofit/>
          </a:bodyPr>
          <a:lstStyle/>
          <a:p>
            <a:r>
              <a:rPr lang="es-MX" sz="4000" dirty="0" smtClean="0">
                <a:latin typeface="Arial Black" pitchFamily="34" charset="0"/>
              </a:rPr>
              <a:t/>
            </a:r>
            <a:br>
              <a:rPr lang="es-MX" sz="4000" dirty="0" smtClean="0">
                <a:latin typeface="Arial Black" pitchFamily="34" charset="0"/>
              </a:rPr>
            </a:br>
            <a:r>
              <a:rPr lang="es-MX" sz="4000" dirty="0" smtClean="0">
                <a:latin typeface="Arial Black" pitchFamily="34" charset="0"/>
              </a:rPr>
              <a:t>el futuro=</a:t>
            </a:r>
            <a:r>
              <a:rPr lang="es-MX" sz="4000" dirty="0" err="1" smtClean="0">
                <a:latin typeface="Arial Black" pitchFamily="34" charset="0"/>
              </a:rPr>
              <a:t>will</a:t>
            </a:r>
            <a:r>
              <a:rPr lang="es-MX" sz="4000" dirty="0" smtClean="0">
                <a:latin typeface="Arial Black" pitchFamily="34" charset="0"/>
              </a:rPr>
              <a:t> do </a:t>
            </a:r>
            <a:r>
              <a:rPr lang="es-MX" sz="4000" dirty="0" err="1" smtClean="0">
                <a:latin typeface="Arial Black" pitchFamily="34" charset="0"/>
              </a:rPr>
              <a:t>something</a:t>
            </a:r>
            <a:r>
              <a:rPr lang="en-US" sz="4000" dirty="0" smtClean="0">
                <a:latin typeface="Arial Black" pitchFamily="34" charset="0"/>
              </a:rPr>
              <a:t/>
            </a:r>
            <a:br>
              <a:rPr lang="en-US" sz="4000" dirty="0" smtClean="0">
                <a:latin typeface="Arial Black" pitchFamily="34" charset="0"/>
              </a:rPr>
            </a:br>
            <a:endParaRPr lang="en-US" sz="4000" dirty="0">
              <a:latin typeface="Arial Black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905000"/>
            <a:ext cx="8229600" cy="4251960"/>
          </a:xfrm>
        </p:spPr>
        <p:txBody>
          <a:bodyPr>
            <a:normAutofit fontScale="92500" lnSpcReduction="20000"/>
          </a:bodyPr>
          <a:lstStyle/>
          <a:p>
            <a:r>
              <a:rPr lang="es-ES_tradnl" dirty="0" smtClean="0">
                <a:latin typeface="Arial Black" pitchFamily="34" charset="0"/>
              </a:rPr>
              <a:t>Todas las terminaciones son iguales.  ¡Olé!</a:t>
            </a:r>
          </a:p>
          <a:p>
            <a:pPr>
              <a:buNone/>
            </a:pPr>
            <a:endParaRPr lang="es-ES_tradnl" dirty="0" smtClean="0">
              <a:latin typeface="Arial Black" pitchFamily="34" charset="0"/>
            </a:endParaRPr>
          </a:p>
          <a:p>
            <a:r>
              <a:rPr lang="es-ES_tradnl" b="1" dirty="0" smtClean="0">
                <a:latin typeface="Arial Black" pitchFamily="34" charset="0"/>
              </a:rPr>
              <a:t>Los verbos regulares (-</a:t>
            </a:r>
            <a:r>
              <a:rPr lang="es-ES_tradnl" b="1" dirty="0" err="1" smtClean="0">
                <a:latin typeface="Arial Black" pitchFamily="34" charset="0"/>
              </a:rPr>
              <a:t>ar</a:t>
            </a:r>
            <a:r>
              <a:rPr lang="es-ES_tradnl" b="1" dirty="0" smtClean="0">
                <a:latin typeface="Arial Black" pitchFamily="34" charset="0"/>
              </a:rPr>
              <a:t>, -</a:t>
            </a:r>
            <a:r>
              <a:rPr lang="es-ES_tradnl" b="1" dirty="0" err="1" smtClean="0">
                <a:latin typeface="Arial Black" pitchFamily="34" charset="0"/>
              </a:rPr>
              <a:t>er</a:t>
            </a:r>
            <a:r>
              <a:rPr lang="es-ES_tradnl" b="1" dirty="0" smtClean="0">
                <a:latin typeface="Arial Black" pitchFamily="34" charset="0"/>
              </a:rPr>
              <a:t>, -ir) y los irregulares usan las mismas terminaciones.</a:t>
            </a:r>
          </a:p>
          <a:p>
            <a:pPr>
              <a:buNone/>
            </a:pPr>
            <a:endParaRPr lang="es-ES_tradnl" b="1" dirty="0" smtClean="0">
              <a:latin typeface="Arial Black" pitchFamily="34" charset="0"/>
            </a:endParaRPr>
          </a:p>
          <a:p>
            <a:pPr>
              <a:buNone/>
            </a:pPr>
            <a:r>
              <a:rPr lang="es-ES_tradnl" b="1" dirty="0" smtClean="0">
                <a:latin typeface="Arial Black" pitchFamily="34" charset="0"/>
              </a:rPr>
              <a:t>			1. –é		1.  -</a:t>
            </a:r>
            <a:r>
              <a:rPr lang="es-ES_tradnl" b="1" dirty="0" err="1" smtClean="0">
                <a:latin typeface="Arial Black" pitchFamily="34" charset="0"/>
              </a:rPr>
              <a:t>emos</a:t>
            </a:r>
            <a:endParaRPr lang="es-ES_tradnl" b="1" dirty="0" smtClean="0">
              <a:latin typeface="Arial Black" pitchFamily="34" charset="0"/>
            </a:endParaRPr>
          </a:p>
          <a:p>
            <a:pPr>
              <a:buNone/>
            </a:pPr>
            <a:r>
              <a:rPr lang="es-ES_tradnl" b="1" dirty="0" smtClean="0">
                <a:latin typeface="Arial Black" pitchFamily="34" charset="0"/>
              </a:rPr>
              <a:t>			2. -</a:t>
            </a:r>
            <a:r>
              <a:rPr lang="es-ES_tradnl" b="1" dirty="0" err="1" smtClean="0">
                <a:latin typeface="Arial Black" pitchFamily="34" charset="0"/>
              </a:rPr>
              <a:t>ás</a:t>
            </a:r>
            <a:r>
              <a:rPr lang="es-ES_tradnl" b="1" dirty="0" smtClean="0">
                <a:latin typeface="Arial Black" pitchFamily="34" charset="0"/>
              </a:rPr>
              <a:t>    	2. -</a:t>
            </a:r>
            <a:r>
              <a:rPr lang="es-ES_tradnl" b="1" dirty="0" err="1" smtClean="0">
                <a:latin typeface="Arial Black" pitchFamily="34" charset="0"/>
              </a:rPr>
              <a:t>éis</a:t>
            </a:r>
            <a:endParaRPr lang="es-ES_tradnl" b="1" dirty="0" smtClean="0">
              <a:latin typeface="Arial Black" pitchFamily="34" charset="0"/>
            </a:endParaRPr>
          </a:p>
          <a:p>
            <a:pPr>
              <a:buNone/>
            </a:pPr>
            <a:r>
              <a:rPr lang="es-ES_tradnl" b="1" dirty="0" smtClean="0">
                <a:latin typeface="Arial Black" pitchFamily="34" charset="0"/>
              </a:rPr>
              <a:t>			3. -á 	         3. –</a:t>
            </a:r>
            <a:r>
              <a:rPr lang="es-ES_tradnl" b="1" dirty="0" err="1" smtClean="0">
                <a:latin typeface="Arial Black" pitchFamily="34" charset="0"/>
              </a:rPr>
              <a:t>án</a:t>
            </a:r>
            <a:endParaRPr lang="es-ES_tradnl" b="1" dirty="0" smtClean="0">
              <a:latin typeface="Arial Black" pitchFamily="34" charset="0"/>
            </a:endParaRPr>
          </a:p>
          <a:p>
            <a:pPr>
              <a:buNone/>
            </a:pPr>
            <a:r>
              <a:rPr lang="es-ES_tradnl" b="1" dirty="0" smtClean="0">
                <a:solidFill>
                  <a:srgbClr val="FF0000"/>
                </a:solidFill>
                <a:latin typeface="Arial Black" pitchFamily="34" charset="0"/>
              </a:rPr>
              <a:t>Ejemplo… besar</a:t>
            </a:r>
            <a:r>
              <a:rPr lang="es-MX" b="1" dirty="0" smtClean="0">
                <a:solidFill>
                  <a:srgbClr val="FF0000"/>
                </a:solidFill>
                <a:latin typeface="Arial Black" pitchFamily="34" charset="0"/>
              </a:rPr>
              <a:t>é	besaremos</a:t>
            </a:r>
            <a:endParaRPr lang="es-ES_tradnl" dirty="0" smtClean="0">
              <a:solidFill>
                <a:srgbClr val="FF0000"/>
              </a:solidFill>
              <a:latin typeface="Arial Black" pitchFamily="34" charset="0"/>
            </a:endParaRPr>
          </a:p>
          <a:p>
            <a:pPr>
              <a:buNone/>
            </a:pPr>
            <a:r>
              <a:rPr lang="en-US" dirty="0" smtClean="0">
                <a:solidFill>
                  <a:srgbClr val="FF0000"/>
                </a:solidFill>
                <a:latin typeface="Arial Black" pitchFamily="34" charset="0"/>
              </a:rPr>
              <a:t>                 </a:t>
            </a:r>
            <a:r>
              <a:rPr lang="en-US" dirty="0" err="1" smtClean="0">
                <a:solidFill>
                  <a:srgbClr val="FF0000"/>
                </a:solidFill>
                <a:latin typeface="Arial Black" pitchFamily="34" charset="0"/>
              </a:rPr>
              <a:t>besarás</a:t>
            </a:r>
            <a:r>
              <a:rPr lang="en-US" dirty="0" smtClean="0">
                <a:solidFill>
                  <a:srgbClr val="FF0000"/>
                </a:solidFill>
                <a:latin typeface="Arial Black" pitchFamily="34" charset="0"/>
              </a:rPr>
              <a:t>      </a:t>
            </a:r>
            <a:r>
              <a:rPr lang="en-US" dirty="0" err="1" smtClean="0">
                <a:solidFill>
                  <a:srgbClr val="FF0000"/>
                </a:solidFill>
                <a:latin typeface="Arial Black" pitchFamily="34" charset="0"/>
              </a:rPr>
              <a:t>besaréis</a:t>
            </a:r>
            <a:r>
              <a:rPr lang="en-US" dirty="0" smtClean="0">
                <a:solidFill>
                  <a:srgbClr val="FF0000"/>
                </a:solidFill>
                <a:latin typeface="Arial Black" pitchFamily="34" charset="0"/>
              </a:rPr>
              <a:t/>
            </a:r>
            <a:br>
              <a:rPr lang="en-US" dirty="0" smtClean="0">
                <a:solidFill>
                  <a:srgbClr val="FF0000"/>
                </a:solidFill>
                <a:latin typeface="Arial Black" pitchFamily="34" charset="0"/>
              </a:rPr>
            </a:br>
            <a:r>
              <a:rPr lang="en-US" dirty="0" smtClean="0">
                <a:solidFill>
                  <a:srgbClr val="FF0000"/>
                </a:solidFill>
                <a:latin typeface="Arial Black" pitchFamily="34" charset="0"/>
              </a:rPr>
              <a:t>	        </a:t>
            </a:r>
            <a:r>
              <a:rPr lang="en-US" dirty="0" err="1" smtClean="0">
                <a:solidFill>
                  <a:srgbClr val="FF0000"/>
                </a:solidFill>
                <a:latin typeface="Arial Black" pitchFamily="34" charset="0"/>
              </a:rPr>
              <a:t>besará</a:t>
            </a:r>
            <a:r>
              <a:rPr lang="en-US" dirty="0" smtClean="0">
                <a:solidFill>
                  <a:srgbClr val="FF0000"/>
                </a:solidFill>
                <a:latin typeface="Arial Black" pitchFamily="34" charset="0"/>
              </a:rPr>
              <a:t>        </a:t>
            </a:r>
            <a:r>
              <a:rPr lang="en-US" dirty="0" err="1" smtClean="0">
                <a:solidFill>
                  <a:srgbClr val="FF0000"/>
                </a:solidFill>
                <a:latin typeface="Arial Black" pitchFamily="34" charset="0"/>
              </a:rPr>
              <a:t>besarán</a:t>
            </a:r>
            <a:endParaRPr lang="en-US" dirty="0">
              <a:solidFill>
                <a:srgbClr val="FF0000"/>
              </a:solidFill>
              <a:latin typeface="Arial Black" pitchFamily="34" charset="0"/>
            </a:endParaRPr>
          </a:p>
        </p:txBody>
      </p:sp>
      <p:pic>
        <p:nvPicPr>
          <p:cNvPr id="10242" name="Picture 2" descr="C:\Documents and Settings\dsampanes\Local Settings\Temporary Internet Files\Content.IE5\OZXELLML\MC900438014[1]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934200" y="3581400"/>
            <a:ext cx="1601813" cy="2209800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MX" b="1" dirty="0" smtClean="0">
                <a:solidFill>
                  <a:schemeClr val="tx1"/>
                </a:solidFill>
              </a:rPr>
              <a:t>Ejemplo….</a:t>
            </a:r>
            <a:r>
              <a:rPr lang="es-MX" dirty="0" smtClean="0"/>
              <a:t/>
            </a:r>
            <a:br>
              <a:rPr lang="es-MX" dirty="0" smtClean="0"/>
            </a:br>
            <a:r>
              <a:rPr lang="es-MX" dirty="0" smtClean="0"/>
              <a:t>Te prometo mi amor,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s-MX" sz="4000" dirty="0" smtClean="0"/>
              <a:t>siempre te amaré.</a:t>
            </a:r>
          </a:p>
          <a:p>
            <a:r>
              <a:rPr lang="es-MX" sz="4000" dirty="0" smtClean="0"/>
              <a:t>(I </a:t>
            </a:r>
            <a:r>
              <a:rPr lang="es-MX" sz="4000" dirty="0" err="1" smtClean="0"/>
              <a:t>promise</a:t>
            </a:r>
            <a:r>
              <a:rPr lang="es-MX" sz="4000" dirty="0" smtClean="0"/>
              <a:t> my </a:t>
            </a:r>
            <a:r>
              <a:rPr lang="es-MX" sz="4000" dirty="0" err="1" smtClean="0"/>
              <a:t>love</a:t>
            </a:r>
            <a:r>
              <a:rPr lang="es-MX" sz="4000" dirty="0" smtClean="0"/>
              <a:t>, I </a:t>
            </a:r>
            <a:r>
              <a:rPr lang="es-MX" sz="4000" dirty="0" err="1" smtClean="0"/>
              <a:t>will</a:t>
            </a:r>
            <a:r>
              <a:rPr lang="es-MX" sz="4000" dirty="0" smtClean="0"/>
              <a:t> </a:t>
            </a:r>
            <a:r>
              <a:rPr lang="es-MX" sz="4000" dirty="0" err="1" smtClean="0"/>
              <a:t>always</a:t>
            </a:r>
            <a:r>
              <a:rPr lang="es-MX" sz="4000" dirty="0" smtClean="0"/>
              <a:t> </a:t>
            </a:r>
            <a:r>
              <a:rPr lang="es-MX" sz="4000" dirty="0" err="1" smtClean="0"/>
              <a:t>love</a:t>
            </a:r>
            <a:r>
              <a:rPr lang="es-MX" sz="4000" dirty="0" smtClean="0"/>
              <a:t> </a:t>
            </a:r>
            <a:r>
              <a:rPr lang="es-MX" sz="4000" dirty="0" err="1" smtClean="0"/>
              <a:t>you</a:t>
            </a:r>
            <a:r>
              <a:rPr lang="es-MX" sz="4000" dirty="0" smtClean="0"/>
              <a:t>.)</a:t>
            </a:r>
            <a:endParaRPr lang="en-US" sz="4000" dirty="0"/>
          </a:p>
        </p:txBody>
      </p:sp>
      <p:sp>
        <p:nvSpPr>
          <p:cNvPr id="4" name="Heart 3"/>
          <p:cNvSpPr/>
          <p:nvPr/>
        </p:nvSpPr>
        <p:spPr>
          <a:xfrm>
            <a:off x="3200400" y="2590800"/>
            <a:ext cx="2743200" cy="2362200"/>
          </a:xfrm>
          <a:prstGeom prst="hear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5" name="Left Arrow 4"/>
          <p:cNvSpPr/>
          <p:nvPr/>
        </p:nvSpPr>
        <p:spPr>
          <a:xfrm>
            <a:off x="4572000" y="1371600"/>
            <a:ext cx="978408" cy="484632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 smtClean="0">
                <a:latin typeface="Arial Black" pitchFamily="34" charset="0"/>
              </a:rPr>
              <a:t>Unos ejemplos…</a:t>
            </a:r>
            <a:endParaRPr lang="en-US" dirty="0">
              <a:latin typeface="Arial Black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304800" y="990600"/>
            <a:ext cx="8382000" cy="5715000"/>
          </a:xfrm>
        </p:spPr>
        <p:txBody>
          <a:bodyPr>
            <a:normAutofit lnSpcReduction="10000"/>
          </a:bodyPr>
          <a:lstStyle/>
          <a:p>
            <a:r>
              <a:rPr lang="es-ES_tradnl" sz="3200" b="1" i="1" dirty="0" smtClean="0"/>
              <a:t>Hay que añadir la terminación al infinitivo.</a:t>
            </a:r>
          </a:p>
          <a:p>
            <a:r>
              <a:rPr lang="es-MX" sz="2800" b="1" dirty="0" smtClean="0"/>
              <a:t>hablar</a:t>
            </a:r>
            <a:r>
              <a:rPr lang="es-MX" sz="2800" b="1" dirty="0" smtClean="0">
                <a:solidFill>
                  <a:srgbClr val="FF0000"/>
                </a:solidFill>
              </a:rPr>
              <a:t>é</a:t>
            </a:r>
            <a:r>
              <a:rPr lang="es-MX" sz="2800" b="1" dirty="0" smtClean="0"/>
              <a:t>	hablar</a:t>
            </a:r>
            <a:r>
              <a:rPr lang="es-MX" sz="2800" b="1" dirty="0" smtClean="0">
                <a:solidFill>
                  <a:srgbClr val="FF0000"/>
                </a:solidFill>
              </a:rPr>
              <a:t>emos </a:t>
            </a:r>
            <a:r>
              <a:rPr lang="es-MX" sz="2800" b="1" dirty="0" smtClean="0"/>
              <a:t/>
            </a:r>
            <a:br>
              <a:rPr lang="es-MX" sz="2800" b="1" dirty="0" smtClean="0"/>
            </a:br>
            <a:r>
              <a:rPr lang="es-MX" sz="2800" b="1" dirty="0" smtClean="0"/>
              <a:t>hablar</a:t>
            </a:r>
            <a:r>
              <a:rPr lang="es-MX" sz="2800" b="1" dirty="0" smtClean="0">
                <a:solidFill>
                  <a:srgbClr val="FF0000"/>
                </a:solidFill>
              </a:rPr>
              <a:t>ás	</a:t>
            </a:r>
            <a:r>
              <a:rPr lang="es-MX" sz="2800" b="1" dirty="0" smtClean="0"/>
              <a:t>hablar</a:t>
            </a:r>
            <a:r>
              <a:rPr lang="es-MX" sz="2800" b="1" dirty="0" smtClean="0">
                <a:solidFill>
                  <a:srgbClr val="FF0000"/>
                </a:solidFill>
              </a:rPr>
              <a:t>éis			-AR</a:t>
            </a:r>
            <a:r>
              <a:rPr lang="es-MX" sz="2800" b="1" dirty="0" smtClean="0"/>
              <a:t/>
            </a:r>
            <a:br>
              <a:rPr lang="es-MX" sz="2800" b="1" dirty="0" smtClean="0"/>
            </a:br>
            <a:r>
              <a:rPr lang="es-MX" sz="2800" b="1" dirty="0" smtClean="0"/>
              <a:t>hablar</a:t>
            </a:r>
            <a:r>
              <a:rPr lang="es-MX" sz="2800" b="1" dirty="0" smtClean="0">
                <a:solidFill>
                  <a:srgbClr val="FF0000"/>
                </a:solidFill>
              </a:rPr>
              <a:t>á</a:t>
            </a:r>
            <a:r>
              <a:rPr lang="es-MX" sz="2800" b="1" dirty="0" smtClean="0"/>
              <a:t>	hablar</a:t>
            </a:r>
            <a:r>
              <a:rPr lang="es-MX" sz="2800" b="1" dirty="0" smtClean="0">
                <a:solidFill>
                  <a:srgbClr val="FF0000"/>
                </a:solidFill>
              </a:rPr>
              <a:t>án</a:t>
            </a:r>
          </a:p>
          <a:p>
            <a:endParaRPr lang="es-MX" sz="2800" b="1" dirty="0" smtClean="0">
              <a:solidFill>
                <a:srgbClr val="FF0000"/>
              </a:solidFill>
            </a:endParaRPr>
          </a:p>
          <a:p>
            <a:r>
              <a:rPr lang="es-MX" sz="2800" b="1" dirty="0" smtClean="0"/>
              <a:t>comer</a:t>
            </a:r>
            <a:r>
              <a:rPr lang="es-MX" sz="2800" b="1" dirty="0" smtClean="0">
                <a:solidFill>
                  <a:srgbClr val="FF0000"/>
                </a:solidFill>
              </a:rPr>
              <a:t>é</a:t>
            </a:r>
            <a:r>
              <a:rPr lang="es-MX" sz="2800" b="1" dirty="0" smtClean="0"/>
              <a:t>	comer</a:t>
            </a:r>
            <a:r>
              <a:rPr lang="es-MX" sz="2800" b="1" dirty="0" smtClean="0">
                <a:solidFill>
                  <a:srgbClr val="FF0000"/>
                </a:solidFill>
              </a:rPr>
              <a:t>emos </a:t>
            </a:r>
            <a:r>
              <a:rPr lang="es-MX" sz="2800" b="1" dirty="0" smtClean="0"/>
              <a:t/>
            </a:r>
            <a:br>
              <a:rPr lang="es-MX" sz="2800" b="1" dirty="0" smtClean="0"/>
            </a:br>
            <a:r>
              <a:rPr lang="es-MX" sz="2800" b="1" dirty="0" smtClean="0"/>
              <a:t>comer</a:t>
            </a:r>
            <a:r>
              <a:rPr lang="es-MX" sz="2800" b="1" dirty="0" smtClean="0">
                <a:solidFill>
                  <a:srgbClr val="FF0000"/>
                </a:solidFill>
              </a:rPr>
              <a:t>ás</a:t>
            </a:r>
            <a:r>
              <a:rPr lang="es-MX" sz="2800" b="1" dirty="0" smtClean="0"/>
              <a:t>	comer</a:t>
            </a:r>
            <a:r>
              <a:rPr lang="es-MX" sz="2800" b="1" dirty="0" smtClean="0">
                <a:solidFill>
                  <a:srgbClr val="FF0000"/>
                </a:solidFill>
              </a:rPr>
              <a:t>éis			-ER</a:t>
            </a:r>
            <a:endParaRPr lang="es-MX" sz="2800" b="1" dirty="0" smtClean="0"/>
          </a:p>
          <a:p>
            <a:pPr>
              <a:buNone/>
            </a:pPr>
            <a:r>
              <a:rPr lang="es-MX" sz="2800" b="1" dirty="0" smtClean="0"/>
              <a:t>    comer</a:t>
            </a:r>
            <a:r>
              <a:rPr lang="es-MX" sz="2800" b="1" dirty="0" smtClean="0">
                <a:solidFill>
                  <a:srgbClr val="FF0000"/>
                </a:solidFill>
              </a:rPr>
              <a:t>á</a:t>
            </a:r>
            <a:r>
              <a:rPr lang="es-MX" sz="2800" b="1" dirty="0" smtClean="0"/>
              <a:t>	comer</a:t>
            </a:r>
            <a:r>
              <a:rPr lang="es-MX" sz="2800" b="1" dirty="0" smtClean="0">
                <a:solidFill>
                  <a:srgbClr val="FF0000"/>
                </a:solidFill>
              </a:rPr>
              <a:t>án</a:t>
            </a:r>
          </a:p>
          <a:p>
            <a:pPr>
              <a:buNone/>
            </a:pPr>
            <a:endParaRPr lang="en-US" sz="2800" dirty="0" smtClean="0">
              <a:solidFill>
                <a:srgbClr val="FF0000"/>
              </a:solidFill>
            </a:endParaRPr>
          </a:p>
          <a:p>
            <a:r>
              <a:rPr lang="es-MX" sz="2800" b="1" dirty="0" smtClean="0"/>
              <a:t>vivir</a:t>
            </a:r>
            <a:r>
              <a:rPr lang="es-MX" sz="2800" b="1" dirty="0" smtClean="0">
                <a:solidFill>
                  <a:srgbClr val="FF0000"/>
                </a:solidFill>
              </a:rPr>
              <a:t>é</a:t>
            </a:r>
            <a:r>
              <a:rPr lang="es-MX" sz="2800" b="1" dirty="0" smtClean="0"/>
              <a:t>	vivir</a:t>
            </a:r>
            <a:r>
              <a:rPr lang="es-MX" sz="2800" b="1" dirty="0" smtClean="0">
                <a:solidFill>
                  <a:srgbClr val="FF0000"/>
                </a:solidFill>
              </a:rPr>
              <a:t>emos</a:t>
            </a:r>
            <a:r>
              <a:rPr lang="es-MX" sz="2800" b="1" dirty="0" smtClean="0"/>
              <a:t/>
            </a:r>
            <a:br>
              <a:rPr lang="es-MX" sz="2800" b="1" dirty="0" smtClean="0"/>
            </a:br>
            <a:r>
              <a:rPr lang="es-MX" sz="2800" b="1" dirty="0" smtClean="0"/>
              <a:t>vivir</a:t>
            </a:r>
            <a:r>
              <a:rPr lang="es-MX" sz="2800" b="1" dirty="0" smtClean="0">
                <a:solidFill>
                  <a:srgbClr val="FF0000"/>
                </a:solidFill>
              </a:rPr>
              <a:t>ás</a:t>
            </a:r>
            <a:r>
              <a:rPr lang="es-MX" sz="2800" b="1" dirty="0" smtClean="0"/>
              <a:t>	vivir</a:t>
            </a:r>
            <a:r>
              <a:rPr lang="es-MX" sz="2800" b="1" dirty="0" smtClean="0">
                <a:solidFill>
                  <a:srgbClr val="FF0000"/>
                </a:solidFill>
              </a:rPr>
              <a:t>éis			-IR</a:t>
            </a:r>
            <a:endParaRPr lang="es-MX" sz="2800" b="1" dirty="0" smtClean="0"/>
          </a:p>
          <a:p>
            <a:pPr>
              <a:buNone/>
            </a:pPr>
            <a:r>
              <a:rPr lang="es-MX" sz="2800" b="1" dirty="0" smtClean="0"/>
              <a:t>	vivir</a:t>
            </a:r>
            <a:r>
              <a:rPr lang="es-MX" sz="2800" b="1" dirty="0" smtClean="0">
                <a:solidFill>
                  <a:srgbClr val="FF0000"/>
                </a:solidFill>
              </a:rPr>
              <a:t>á</a:t>
            </a:r>
            <a:r>
              <a:rPr lang="es-MX" sz="2800" b="1" dirty="0" smtClean="0"/>
              <a:t>	vivir</a:t>
            </a:r>
            <a:r>
              <a:rPr lang="es-MX" sz="2800" b="1" dirty="0" smtClean="0">
                <a:solidFill>
                  <a:srgbClr val="FF0000"/>
                </a:solidFill>
              </a:rPr>
              <a:t>án</a:t>
            </a:r>
          </a:p>
          <a:p>
            <a:endParaRPr lang="en-US" sz="2400" dirty="0" smtClean="0">
              <a:solidFill>
                <a:srgbClr val="FF0000"/>
              </a:solidFill>
            </a:endParaRPr>
          </a:p>
          <a:p>
            <a:endParaRPr lang="en-US" sz="3200" b="1" dirty="0" smtClean="0"/>
          </a:p>
          <a:p>
            <a:endParaRPr lang="en-US" sz="3200" dirty="0"/>
          </a:p>
        </p:txBody>
      </p:sp>
      <p:pic>
        <p:nvPicPr>
          <p:cNvPr id="1026" name="Picture 2" descr="C:\Documents and Settings\jlopez\Local Settings\Temporary Internet Files\Content.IE5\90GKZX2T\MC900304331[1]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81800" y="1447800"/>
            <a:ext cx="1543167" cy="1143000"/>
          </a:xfrm>
          <a:prstGeom prst="rect">
            <a:avLst/>
          </a:prstGeom>
          <a:noFill/>
        </p:spPr>
      </p:pic>
      <p:pic>
        <p:nvPicPr>
          <p:cNvPr id="1027" name="Picture 3" descr="C:\Documents and Settings\jlopez\Local Settings\Temporary Internet Files\Content.IE5\8WG1RIRB\MC900213437[1]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86600" y="2895600"/>
            <a:ext cx="1187653" cy="1211640"/>
          </a:xfrm>
          <a:prstGeom prst="rect">
            <a:avLst/>
          </a:prstGeom>
          <a:noFill/>
        </p:spPr>
      </p:pic>
      <p:pic>
        <p:nvPicPr>
          <p:cNvPr id="1028" name="Picture 4" descr="C:\Documents and Settings\jlopez\Local Settings\Temporary Internet Files\Content.IE5\90GKZX2T\MC900001310[1].wm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934200" y="4800600"/>
            <a:ext cx="1476914" cy="1399337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0" y="152400"/>
            <a:ext cx="8229600" cy="990600"/>
          </a:xfrm>
        </p:spPr>
        <p:txBody>
          <a:bodyPr>
            <a:normAutofit fontScale="90000"/>
          </a:bodyPr>
          <a:lstStyle/>
          <a:p>
            <a:r>
              <a:rPr lang="es-MX" b="1" dirty="0" smtClean="0"/>
              <a:t>La práctica 				El futuro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304800" y="1066800"/>
            <a:ext cx="8610600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3200" b="1" i="1" dirty="0" smtClean="0">
                <a:solidFill>
                  <a:srgbClr val="0070C0"/>
                </a:solidFill>
                <a:latin typeface="Arial Black" pitchFamily="34" charset="0"/>
              </a:rPr>
              <a:t>Digan las formas en el futuro.</a:t>
            </a:r>
            <a:endParaRPr lang="en-US" sz="3200" i="1" dirty="0" smtClean="0">
              <a:solidFill>
                <a:srgbClr val="0070C0"/>
              </a:solidFill>
              <a:latin typeface="Arial Black" pitchFamily="34" charset="0"/>
            </a:endParaRPr>
          </a:p>
          <a:p>
            <a:pPr marL="514350" indent="-514350">
              <a:buFont typeface="+mj-lt"/>
              <a:buAutoNum type="arabicPeriod"/>
            </a:pPr>
            <a:r>
              <a:rPr lang="es-MX" sz="3200" b="1" dirty="0" smtClean="0">
                <a:latin typeface="Arial Black" pitchFamily="34" charset="0"/>
              </a:rPr>
              <a:t>comer:  yo</a:t>
            </a:r>
            <a:endParaRPr lang="en-US" sz="3200" dirty="0" smtClean="0">
              <a:latin typeface="Arial Black" pitchFamily="34" charset="0"/>
            </a:endParaRPr>
          </a:p>
          <a:p>
            <a:pPr marL="514350" indent="-514350">
              <a:buFont typeface="+mj-lt"/>
              <a:buAutoNum type="arabicPeriod"/>
            </a:pPr>
            <a:r>
              <a:rPr lang="es-MX" sz="3200" b="1" dirty="0" smtClean="0">
                <a:latin typeface="Arial Black" pitchFamily="34" charset="0"/>
              </a:rPr>
              <a:t>despertarse:  ellos</a:t>
            </a:r>
            <a:endParaRPr lang="en-US" sz="3200" dirty="0" smtClean="0">
              <a:latin typeface="Arial Black" pitchFamily="34" charset="0"/>
            </a:endParaRPr>
          </a:p>
          <a:p>
            <a:pPr marL="514350" indent="-514350">
              <a:buFont typeface="+mj-lt"/>
              <a:buAutoNum type="arabicPeriod"/>
            </a:pPr>
            <a:r>
              <a:rPr lang="es-MX" sz="3200" b="1" dirty="0" smtClean="0">
                <a:latin typeface="Arial Black" pitchFamily="34" charset="0"/>
              </a:rPr>
              <a:t>descubrir:  nosotros</a:t>
            </a:r>
            <a:endParaRPr lang="en-US" sz="3200" dirty="0" smtClean="0">
              <a:latin typeface="Arial Black" pitchFamily="34" charset="0"/>
            </a:endParaRPr>
          </a:p>
          <a:p>
            <a:pPr marL="514350" indent="-514350">
              <a:buFont typeface="+mj-lt"/>
              <a:buAutoNum type="arabicPeriod"/>
            </a:pPr>
            <a:r>
              <a:rPr lang="en-US" sz="3200" b="1" dirty="0" smtClean="0">
                <a:latin typeface="Arial Black" pitchFamily="34" charset="0"/>
              </a:rPr>
              <a:t>vender:  </a:t>
            </a:r>
            <a:r>
              <a:rPr lang="en-US" sz="3200" b="1" dirty="0" err="1" smtClean="0">
                <a:latin typeface="Arial Black" pitchFamily="34" charset="0"/>
              </a:rPr>
              <a:t>tú</a:t>
            </a:r>
            <a:endParaRPr lang="en-US" sz="3200" b="1" dirty="0" smtClean="0">
              <a:latin typeface="Arial Black" pitchFamily="34" charset="0"/>
            </a:endParaRPr>
          </a:p>
          <a:p>
            <a:pPr marL="514350" indent="-514350">
              <a:buFont typeface="+mj-lt"/>
              <a:buAutoNum type="arabicPeriod"/>
            </a:pPr>
            <a:r>
              <a:rPr lang="es-MX" sz="3200" b="1" dirty="0" smtClean="0">
                <a:latin typeface="Arial Black" pitchFamily="34" charset="0"/>
              </a:rPr>
              <a:t>estar: Ud.</a:t>
            </a:r>
          </a:p>
          <a:p>
            <a:pPr marL="514350" indent="-514350">
              <a:buFont typeface="+mj-lt"/>
              <a:buAutoNum type="arabicPeriod"/>
            </a:pPr>
            <a:r>
              <a:rPr lang="es-MX" sz="3200" b="1" dirty="0" smtClean="0">
                <a:latin typeface="Arial Black" pitchFamily="34" charset="0"/>
              </a:rPr>
              <a:t>recibir: nosotros</a:t>
            </a:r>
          </a:p>
          <a:p>
            <a:pPr marL="514350" indent="-514350">
              <a:buFont typeface="+mj-lt"/>
              <a:buAutoNum type="arabicPeriod"/>
            </a:pPr>
            <a:r>
              <a:rPr lang="es-MX" sz="3200" b="1" dirty="0" smtClean="0">
                <a:latin typeface="Arial Black" pitchFamily="34" charset="0"/>
              </a:rPr>
              <a:t>ver: ¿Quién?</a:t>
            </a:r>
            <a:endParaRPr lang="en-US" sz="3200" dirty="0">
              <a:latin typeface="Arial Black" pitchFamily="34" charset="0"/>
            </a:endParaRPr>
          </a:p>
        </p:txBody>
      </p:sp>
      <p:pic>
        <p:nvPicPr>
          <p:cNvPr id="4098" name="Picture 2" descr="C:\Documents and Settings\dsampanes\Local Settings\Temporary Internet Files\Content.IE5\WGGWNWBN\MC900390810[1]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43600" y="2971800"/>
            <a:ext cx="1837030" cy="1751990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0" y="152400"/>
            <a:ext cx="8229600" cy="990600"/>
          </a:xfrm>
        </p:spPr>
        <p:txBody>
          <a:bodyPr>
            <a:normAutofit fontScale="90000"/>
          </a:bodyPr>
          <a:lstStyle/>
          <a:p>
            <a:r>
              <a:rPr lang="es-MX" b="1" dirty="0" smtClean="0"/>
              <a:t>La práctica 			El futuro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304800" y="762000"/>
            <a:ext cx="8610600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es-MX" sz="3200" b="1" dirty="0" smtClean="0">
                <a:latin typeface="Arial Black" pitchFamily="34" charset="0"/>
              </a:rPr>
              <a:t>comer:  yo - </a:t>
            </a:r>
            <a:r>
              <a:rPr lang="es-MX" sz="3200" b="1" dirty="0" smtClean="0">
                <a:solidFill>
                  <a:srgbClr val="FF0000"/>
                </a:solidFill>
                <a:latin typeface="Arial Black" pitchFamily="34" charset="0"/>
              </a:rPr>
              <a:t>Comeré</a:t>
            </a:r>
            <a:endParaRPr lang="en-US" sz="3200" dirty="0" smtClean="0">
              <a:latin typeface="Arial Black" pitchFamily="34" charset="0"/>
            </a:endParaRPr>
          </a:p>
          <a:p>
            <a:pPr marL="514350" indent="-514350">
              <a:buFont typeface="+mj-lt"/>
              <a:buAutoNum type="arabicPeriod"/>
            </a:pPr>
            <a:r>
              <a:rPr lang="es-MX" sz="3200" b="1" dirty="0" smtClean="0">
                <a:latin typeface="Arial Black" pitchFamily="34" charset="0"/>
              </a:rPr>
              <a:t>despertarse:  ellos – </a:t>
            </a:r>
            <a:r>
              <a:rPr lang="es-MX" sz="3200" b="1" dirty="0" smtClean="0">
                <a:solidFill>
                  <a:srgbClr val="FF0000"/>
                </a:solidFill>
                <a:latin typeface="Arial Black" pitchFamily="34" charset="0"/>
              </a:rPr>
              <a:t>Se despertarán</a:t>
            </a:r>
            <a:endParaRPr lang="en-US" sz="3200" dirty="0" smtClean="0">
              <a:latin typeface="Arial Black" pitchFamily="34" charset="0"/>
            </a:endParaRPr>
          </a:p>
          <a:p>
            <a:pPr marL="514350" indent="-514350">
              <a:buFont typeface="+mj-lt"/>
              <a:buAutoNum type="arabicPeriod"/>
            </a:pPr>
            <a:r>
              <a:rPr lang="es-MX" sz="3200" b="1" dirty="0" smtClean="0">
                <a:latin typeface="Arial Black" pitchFamily="34" charset="0"/>
              </a:rPr>
              <a:t>descubrir:  nosotros - </a:t>
            </a:r>
            <a:r>
              <a:rPr lang="es-MX" sz="3200" b="1" dirty="0" smtClean="0">
                <a:solidFill>
                  <a:srgbClr val="FF0000"/>
                </a:solidFill>
                <a:latin typeface="Arial Black" pitchFamily="34" charset="0"/>
              </a:rPr>
              <a:t>descubriremos</a:t>
            </a:r>
            <a:endParaRPr lang="en-US" sz="3200" dirty="0" smtClean="0">
              <a:latin typeface="Arial Black" pitchFamily="34" charset="0"/>
            </a:endParaRPr>
          </a:p>
          <a:p>
            <a:pPr marL="514350" indent="-514350">
              <a:buFont typeface="+mj-lt"/>
              <a:buAutoNum type="arabicPeriod"/>
            </a:pPr>
            <a:r>
              <a:rPr lang="en-US" sz="3200" b="1" dirty="0" smtClean="0">
                <a:latin typeface="Arial Black" pitchFamily="34" charset="0"/>
              </a:rPr>
              <a:t>vender:  </a:t>
            </a:r>
            <a:r>
              <a:rPr lang="en-US" sz="3200" b="1" dirty="0" err="1" smtClean="0">
                <a:latin typeface="Arial Black" pitchFamily="34" charset="0"/>
              </a:rPr>
              <a:t>tú</a:t>
            </a:r>
            <a:r>
              <a:rPr lang="en-US" sz="3200" b="1" dirty="0" smtClean="0">
                <a:latin typeface="Arial Black" pitchFamily="34" charset="0"/>
              </a:rPr>
              <a:t> - </a:t>
            </a:r>
            <a:r>
              <a:rPr lang="en-US" sz="3200" b="1" dirty="0" err="1" smtClean="0">
                <a:solidFill>
                  <a:srgbClr val="FF0000"/>
                </a:solidFill>
                <a:latin typeface="Arial Black" pitchFamily="34" charset="0"/>
              </a:rPr>
              <a:t>vendrás</a:t>
            </a:r>
            <a:endParaRPr lang="en-US" sz="3200" b="1" dirty="0" smtClean="0">
              <a:latin typeface="Arial Black" pitchFamily="34" charset="0"/>
            </a:endParaRPr>
          </a:p>
          <a:p>
            <a:pPr marL="514350" indent="-514350">
              <a:buFont typeface="+mj-lt"/>
              <a:buAutoNum type="arabicPeriod"/>
            </a:pPr>
            <a:r>
              <a:rPr lang="es-MX" sz="3200" b="1" dirty="0" smtClean="0">
                <a:latin typeface="Arial Black" pitchFamily="34" charset="0"/>
              </a:rPr>
              <a:t>estar: Ud. - </a:t>
            </a:r>
            <a:r>
              <a:rPr lang="es-MX" sz="3200" b="1" dirty="0" smtClean="0">
                <a:solidFill>
                  <a:srgbClr val="FF0000"/>
                </a:solidFill>
                <a:latin typeface="Arial Black" pitchFamily="34" charset="0"/>
              </a:rPr>
              <a:t>estará</a:t>
            </a:r>
            <a:endParaRPr lang="es-MX" sz="3200" b="1" dirty="0" smtClean="0">
              <a:latin typeface="Arial Black" pitchFamily="34" charset="0"/>
            </a:endParaRPr>
          </a:p>
          <a:p>
            <a:pPr marL="514350" indent="-514350">
              <a:buFont typeface="+mj-lt"/>
              <a:buAutoNum type="arabicPeriod"/>
            </a:pPr>
            <a:r>
              <a:rPr lang="es-MX" sz="3200" b="1" dirty="0" smtClean="0">
                <a:latin typeface="Arial Black" pitchFamily="34" charset="0"/>
              </a:rPr>
              <a:t>recibir: vosotros - </a:t>
            </a:r>
            <a:r>
              <a:rPr lang="es-MX" sz="3200" b="1" dirty="0" smtClean="0">
                <a:solidFill>
                  <a:srgbClr val="FF0000"/>
                </a:solidFill>
                <a:latin typeface="Arial Black" pitchFamily="34" charset="0"/>
              </a:rPr>
              <a:t>recibiremos</a:t>
            </a:r>
            <a:endParaRPr lang="es-MX" sz="3200" b="1" dirty="0" smtClean="0">
              <a:latin typeface="Arial Black" pitchFamily="34" charset="0"/>
            </a:endParaRPr>
          </a:p>
          <a:p>
            <a:pPr marL="514350" indent="-514350">
              <a:buFont typeface="+mj-lt"/>
              <a:buAutoNum type="arabicPeriod"/>
            </a:pPr>
            <a:r>
              <a:rPr lang="es-MX" sz="3200" b="1" dirty="0" smtClean="0">
                <a:latin typeface="Arial Black" pitchFamily="34" charset="0"/>
              </a:rPr>
              <a:t>ver: ¿Quién? - </a:t>
            </a:r>
            <a:r>
              <a:rPr lang="es-MX" sz="3200" b="1" dirty="0" smtClean="0">
                <a:solidFill>
                  <a:srgbClr val="FF0000"/>
                </a:solidFill>
                <a:latin typeface="Arial Black" pitchFamily="34" charset="0"/>
              </a:rPr>
              <a:t>verá</a:t>
            </a:r>
            <a:endParaRPr lang="en-US" sz="3200" dirty="0">
              <a:latin typeface="Arial Black" pitchFamily="34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ES_tradnl" b="1" dirty="0" smtClean="0"/>
              <a:t>Los irregulares del futuro usan las mismas terminaciones que los regulares.</a:t>
            </a:r>
            <a:endParaRPr lang="es-ES_tradnl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5257800"/>
          </a:xfrm>
        </p:spPr>
        <p:txBody>
          <a:bodyPr>
            <a:noAutofit/>
          </a:bodyPr>
          <a:lstStyle/>
          <a:p>
            <a:r>
              <a:rPr lang="en-US" sz="4000" b="1" dirty="0" smtClean="0"/>
              <a:t>caber </a:t>
            </a:r>
            <a:r>
              <a:rPr lang="en-US" sz="4000" b="1" dirty="0" smtClean="0">
                <a:solidFill>
                  <a:srgbClr val="0070C0"/>
                </a:solidFill>
              </a:rPr>
              <a:t>(to fit) </a:t>
            </a:r>
            <a:r>
              <a:rPr lang="en-US" sz="4000" b="1" dirty="0" smtClean="0"/>
              <a:t>- </a:t>
            </a:r>
            <a:r>
              <a:rPr lang="en-US" sz="4000" b="1" dirty="0" err="1" smtClean="0"/>
              <a:t>yo</a:t>
            </a:r>
            <a:r>
              <a:rPr lang="en-US" sz="4000" b="1" dirty="0" smtClean="0"/>
              <a:t> </a:t>
            </a:r>
            <a:r>
              <a:rPr lang="en-US" sz="4000" b="1" u="sng" dirty="0" err="1" smtClean="0">
                <a:solidFill>
                  <a:srgbClr val="FF0000"/>
                </a:solidFill>
              </a:rPr>
              <a:t>cabr</a:t>
            </a:r>
            <a:r>
              <a:rPr lang="en-US" sz="4000" b="1" dirty="0" err="1" smtClean="0"/>
              <a:t>é</a:t>
            </a:r>
            <a:endParaRPr lang="en-US" sz="4000" dirty="0" smtClean="0"/>
          </a:p>
          <a:p>
            <a:r>
              <a:rPr lang="es-MX" sz="4000" b="1" dirty="0" smtClean="0"/>
              <a:t>poner - yo </a:t>
            </a:r>
            <a:r>
              <a:rPr lang="es-MX" sz="4000" b="1" u="sng" dirty="0" smtClean="0">
                <a:solidFill>
                  <a:srgbClr val="FF0000"/>
                </a:solidFill>
              </a:rPr>
              <a:t>pondr</a:t>
            </a:r>
            <a:r>
              <a:rPr lang="es-MX" sz="4000" b="1" dirty="0" smtClean="0"/>
              <a:t>é</a:t>
            </a:r>
            <a:endParaRPr lang="en-US" sz="4000" dirty="0" smtClean="0"/>
          </a:p>
          <a:p>
            <a:r>
              <a:rPr lang="es-MX" sz="4000" b="1" dirty="0" smtClean="0"/>
              <a:t>decir - yo </a:t>
            </a:r>
            <a:r>
              <a:rPr lang="es-MX" sz="4000" b="1" u="sng" dirty="0" smtClean="0">
                <a:solidFill>
                  <a:srgbClr val="FF0000"/>
                </a:solidFill>
              </a:rPr>
              <a:t>dir</a:t>
            </a:r>
            <a:r>
              <a:rPr lang="es-MX" sz="4000" b="1" dirty="0" smtClean="0"/>
              <a:t>é</a:t>
            </a:r>
            <a:endParaRPr lang="en-US" sz="4000" dirty="0" smtClean="0"/>
          </a:p>
          <a:p>
            <a:r>
              <a:rPr lang="es-MX" sz="4000" b="1" dirty="0" smtClean="0"/>
              <a:t>salir - yo </a:t>
            </a:r>
            <a:r>
              <a:rPr lang="es-MX" sz="4000" b="1" u="sng" dirty="0" smtClean="0">
                <a:solidFill>
                  <a:srgbClr val="FF0000"/>
                </a:solidFill>
              </a:rPr>
              <a:t>saldr</a:t>
            </a:r>
            <a:r>
              <a:rPr lang="es-MX" sz="4000" b="1" dirty="0" smtClean="0"/>
              <a:t>é</a:t>
            </a:r>
            <a:endParaRPr lang="en-US" sz="4000" dirty="0" smtClean="0"/>
          </a:p>
          <a:p>
            <a:r>
              <a:rPr lang="es-MX" sz="4000" b="1" dirty="0" smtClean="0"/>
              <a:t>hacer - yo </a:t>
            </a:r>
            <a:r>
              <a:rPr lang="es-MX" sz="4000" b="1" u="sng" dirty="0" smtClean="0">
                <a:solidFill>
                  <a:srgbClr val="FF0000"/>
                </a:solidFill>
              </a:rPr>
              <a:t>har</a:t>
            </a:r>
            <a:r>
              <a:rPr lang="es-MX" sz="4000" b="1" dirty="0" smtClean="0"/>
              <a:t>é</a:t>
            </a:r>
            <a:endParaRPr lang="en-US" sz="4000" dirty="0" smtClean="0"/>
          </a:p>
          <a:p>
            <a:r>
              <a:rPr lang="es-MX" sz="4000" b="1" dirty="0" smtClean="0"/>
              <a:t>poder - yo </a:t>
            </a:r>
            <a:r>
              <a:rPr lang="es-MX" sz="4000" b="1" u="sng" dirty="0" smtClean="0">
                <a:solidFill>
                  <a:srgbClr val="FF0000"/>
                </a:solidFill>
              </a:rPr>
              <a:t>podr</a:t>
            </a:r>
            <a:r>
              <a:rPr lang="es-MX" sz="4000" b="1" dirty="0" smtClean="0"/>
              <a:t>é</a:t>
            </a:r>
            <a:endParaRPr lang="en-US" sz="4000" dirty="0" smtClean="0"/>
          </a:p>
          <a:p>
            <a:endParaRPr lang="en-US" sz="4400" dirty="0"/>
          </a:p>
        </p:txBody>
      </p:sp>
      <p:pic>
        <p:nvPicPr>
          <p:cNvPr id="5122" name="Picture 2" descr="C:\Documents and Settings\dsampanes\Local Settings\Temporary Internet Files\Content.IE5\FKYUXRJL\MC900238085[1]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10200" y="2286000"/>
            <a:ext cx="2343339" cy="2239224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igin">
  <a:themeElements>
    <a:clrScheme name="Trek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Origin">
      <a:majorFont>
        <a:latin typeface="Bookman Old Style"/>
        <a:ea typeface=""/>
        <a:cs typeface=""/>
        <a:font script="Grek" typeface="Cambria"/>
        <a:font script="Cyrl" typeface="Cambria"/>
        <a:font script="Jpan" typeface="HG明朝E"/>
        <a:font script="Hang" typeface="돋움"/>
        <a:font script="Hans" typeface="宋体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Gill Sans MT"/>
        <a:ea typeface=""/>
        <a:cs typeface=""/>
        <a:font script="Grek" typeface="Calibri"/>
        <a:font script="Cyrl" typeface="Calibri"/>
        <a:font script="Jpan" typeface="ＭＳ Ｐゴシック"/>
        <a:font script="Hang" typeface="맑은 고딕"/>
        <a:font script="Hans" typeface="华文新魏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rigin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</a:schemeClr>
            </a:gs>
            <a:gs pos="30000">
              <a:schemeClr val="phClr">
                <a:shade val="90000"/>
                <a:satMod val="110000"/>
              </a:schemeClr>
            </a:gs>
            <a:gs pos="45000">
              <a:schemeClr val="phClr">
                <a:shade val="100000"/>
                <a:satMod val="118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0000"/>
                <a:satMod val="110000"/>
              </a:schemeClr>
            </a:gs>
            <a:gs pos="100000">
              <a:schemeClr val="phClr">
                <a:shade val="63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30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balanced" dir="t">
              <a:rot lat="0" lon="0" rev="0"/>
            </a:lightRig>
          </a:scene3d>
          <a:sp3d prstMaterial="matte">
            <a:bevelT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50000"/>
              </a:srgbClr>
            </a:outerShdw>
          </a:effectLst>
          <a:scene3d>
            <a:camera prst="orthographicFront" fov="0">
              <a:rot lat="0" lon="0" rev="0"/>
            </a:camera>
            <a:lightRig rig="soft" dir="t">
              <a:rot lat="0" lon="0" rev="2700000"/>
            </a:lightRig>
          </a:scene3d>
          <a:sp3d prstMaterial="matte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432</TotalTime>
  <Words>407</Words>
  <Application>Microsoft Office PowerPoint</Application>
  <PresentationFormat>On-screen Show (4:3)</PresentationFormat>
  <Paragraphs>98</Paragraphs>
  <Slides>15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6" baseType="lpstr">
      <vt:lpstr>Origin</vt:lpstr>
      <vt:lpstr>El futuro</vt:lpstr>
      <vt:lpstr>Ya sabes una forma para expresar el futuro.</vt:lpstr>
      <vt:lpstr>Ahora vas a aprender otra manera de expresar una idea futuro.</vt:lpstr>
      <vt:lpstr> el futuro=will do something </vt:lpstr>
      <vt:lpstr>Ejemplo…. Te prometo mi amor, </vt:lpstr>
      <vt:lpstr>Unos ejemplos…</vt:lpstr>
      <vt:lpstr>La práctica     El futuro </vt:lpstr>
      <vt:lpstr>La práctica    El futuro </vt:lpstr>
      <vt:lpstr>Los irregulares del futuro usan las mismas terminaciones que los regulares.</vt:lpstr>
      <vt:lpstr>Slide 10</vt:lpstr>
      <vt:lpstr>La práctica de los irregulares…El futuro</vt:lpstr>
      <vt:lpstr>La práctica de los irregulares…El futuro</vt:lpstr>
      <vt:lpstr>Más práctica de los irregulares e regulares del futuro</vt:lpstr>
      <vt:lpstr>Las respuestas</vt:lpstr>
      <vt:lpstr>El fin</vt:lpstr>
    </vt:vector>
  </TitlesOfParts>
  <Company>TUHSD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El futuro-página 431</dc:title>
  <dc:creator>jlopez</dc:creator>
  <cp:lastModifiedBy>Jen</cp:lastModifiedBy>
  <cp:revision>61</cp:revision>
  <dcterms:created xsi:type="dcterms:W3CDTF">2010-05-19T16:53:26Z</dcterms:created>
  <dcterms:modified xsi:type="dcterms:W3CDTF">2011-12-22T13:19:25Z</dcterms:modified>
</cp:coreProperties>
</file>