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6" r:id="rId5"/>
    <p:sldId id="267" r:id="rId6"/>
    <p:sldId id="260" r:id="rId7"/>
    <p:sldId id="261" r:id="rId8"/>
    <p:sldId id="262" r:id="rId9"/>
    <p:sldId id="263" r:id="rId10"/>
    <p:sldId id="268" r:id="rId11"/>
    <p:sldId id="269" r:id="rId12"/>
    <p:sldId id="264" r:id="rId13"/>
    <p:sldId id="271" r:id="rId14"/>
    <p:sldId id="270" r:id="rId15"/>
    <p:sldId id="272" r:id="rId16"/>
    <p:sldId id="274" r:id="rId17"/>
    <p:sldId id="275" r:id="rId18"/>
    <p:sldId id="277" r:id="rId19"/>
    <p:sldId id="276" r:id="rId20"/>
    <p:sldId id="278" r:id="rId21"/>
    <p:sldId id="279" r:id="rId22"/>
    <p:sldId id="273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08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A62B8-84BB-4D11-9D5B-8E0FDA4BFB29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5E1DB-DBA1-42F8-ADB2-A30029D44C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A62B8-84BB-4D11-9D5B-8E0FDA4BFB29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5E1DB-DBA1-42F8-ADB2-A30029D44C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A62B8-84BB-4D11-9D5B-8E0FDA4BFB29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5E1DB-DBA1-42F8-ADB2-A30029D44C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A62B8-84BB-4D11-9D5B-8E0FDA4BFB29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5E1DB-DBA1-42F8-ADB2-A30029D44C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A62B8-84BB-4D11-9D5B-8E0FDA4BFB29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5E1DB-DBA1-42F8-ADB2-A30029D44C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A62B8-84BB-4D11-9D5B-8E0FDA4BFB29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5E1DB-DBA1-42F8-ADB2-A30029D44C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A62B8-84BB-4D11-9D5B-8E0FDA4BFB29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5E1DB-DBA1-42F8-ADB2-A30029D44C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A62B8-84BB-4D11-9D5B-8E0FDA4BFB29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5E1DB-DBA1-42F8-ADB2-A30029D44C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A62B8-84BB-4D11-9D5B-8E0FDA4BFB29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5E1DB-DBA1-42F8-ADB2-A30029D44C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A62B8-84BB-4D11-9D5B-8E0FDA4BFB29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5E1DB-DBA1-42F8-ADB2-A30029D44C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A62B8-84BB-4D11-9D5B-8E0FDA4BFB29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5E1DB-DBA1-42F8-ADB2-A30029D44C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FA62B8-84BB-4D11-9D5B-8E0FDA4BFB29}" type="datetimeFigureOut">
              <a:rPr lang="en-US" smtClean="0"/>
              <a:t>12/21/2011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E5E1DB-DBA1-42F8-ADB2-A30029D44C2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Practice distinguishing between the </a:t>
            </a:r>
            <a:r>
              <a:rPr lang="en-US" dirty="0" err="1" smtClean="0"/>
              <a:t>preterite</a:t>
            </a:r>
            <a:r>
              <a:rPr lang="en-US" dirty="0" smtClean="0"/>
              <a:t> and imperfect tenses.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dirty="0" err="1" smtClean="0"/>
              <a:t>Read</a:t>
            </a:r>
            <a:r>
              <a:rPr lang="es-MX" dirty="0" smtClean="0"/>
              <a:t> </a:t>
            </a:r>
            <a:r>
              <a:rPr lang="es-MX" dirty="0" err="1" smtClean="0"/>
              <a:t>the</a:t>
            </a:r>
            <a:r>
              <a:rPr lang="es-MX" dirty="0" smtClean="0"/>
              <a:t> </a:t>
            </a:r>
            <a:r>
              <a:rPr lang="es-MX" dirty="0" err="1" smtClean="0"/>
              <a:t>sentences</a:t>
            </a:r>
            <a:r>
              <a:rPr lang="es-MX" dirty="0" smtClean="0"/>
              <a:t> and </a:t>
            </a:r>
            <a:r>
              <a:rPr lang="es-MX" dirty="0" err="1" smtClean="0"/>
              <a:t>conjugate</a:t>
            </a:r>
            <a:r>
              <a:rPr lang="es-MX" dirty="0" smtClean="0"/>
              <a:t> </a:t>
            </a:r>
            <a:r>
              <a:rPr lang="es-MX" dirty="0" err="1" smtClean="0"/>
              <a:t>the</a:t>
            </a:r>
            <a:r>
              <a:rPr lang="es-MX" dirty="0" smtClean="0"/>
              <a:t> </a:t>
            </a:r>
            <a:r>
              <a:rPr lang="es-MX" dirty="0" err="1" smtClean="0"/>
              <a:t>verbs</a:t>
            </a:r>
            <a:r>
              <a:rPr lang="es-MX" dirty="0" smtClean="0"/>
              <a:t> in </a:t>
            </a:r>
            <a:r>
              <a:rPr lang="es-MX" dirty="0" err="1" smtClean="0"/>
              <a:t>the</a:t>
            </a:r>
            <a:r>
              <a:rPr lang="es-MX" dirty="0" smtClean="0"/>
              <a:t> </a:t>
            </a:r>
            <a:r>
              <a:rPr lang="es-MX" dirty="0" err="1" smtClean="0"/>
              <a:t>preterite</a:t>
            </a:r>
            <a:r>
              <a:rPr lang="es-MX" dirty="0" smtClean="0"/>
              <a:t> </a:t>
            </a:r>
            <a:r>
              <a:rPr lang="es-MX" dirty="0" err="1" smtClean="0"/>
              <a:t>or</a:t>
            </a:r>
            <a:r>
              <a:rPr lang="es-MX" dirty="0" smtClean="0"/>
              <a:t> </a:t>
            </a:r>
            <a:r>
              <a:rPr lang="es-MX" dirty="0" err="1" smtClean="0"/>
              <a:t>imperfect</a:t>
            </a:r>
            <a:r>
              <a:rPr lang="es-MX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" y="1066800"/>
            <a:ext cx="8229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4400" dirty="0" smtClean="0">
                <a:latin typeface="Comic Sans MS" pitchFamily="66" charset="0"/>
              </a:rPr>
              <a:t>Ayer yo_____ </a:t>
            </a:r>
            <a:r>
              <a:rPr lang="es-AR" sz="4400" dirty="0" smtClean="0">
                <a:solidFill>
                  <a:srgbClr val="0070C0"/>
                </a:solidFill>
                <a:latin typeface="Comic Sans MS" pitchFamily="66" charset="0"/>
              </a:rPr>
              <a:t>(acostarse) </a:t>
            </a:r>
            <a:r>
              <a:rPr lang="es-AR" sz="4400" dirty="0">
                <a:latin typeface="Comic Sans MS" pitchFamily="66" charset="0"/>
              </a:rPr>
              <a:t>a</a:t>
            </a:r>
            <a:r>
              <a:rPr lang="es-AR" sz="4400" dirty="0" smtClean="0">
                <a:latin typeface="Comic Sans MS" pitchFamily="66" charset="0"/>
              </a:rPr>
              <a:t> las diez.</a:t>
            </a:r>
            <a:endParaRPr lang="es-AR" sz="4400" dirty="0">
              <a:latin typeface="Comic Sans MS" pitchFamily="66" charset="0"/>
            </a:endParaRPr>
          </a:p>
        </p:txBody>
      </p:sp>
      <p:pic>
        <p:nvPicPr>
          <p:cNvPr id="1026" name="Picture 2" descr="C:\Users\Jen\AppData\Local\Microsoft\Windows\Temporary Internet Files\Content.IE5\L68SK9CG\MC900434377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2837" y="2536825"/>
            <a:ext cx="1838325" cy="1784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" y="1066800"/>
            <a:ext cx="8229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4400" dirty="0" smtClean="0">
                <a:latin typeface="Comic Sans MS" pitchFamily="66" charset="0"/>
              </a:rPr>
              <a:t>Ayer </a:t>
            </a:r>
            <a:r>
              <a:rPr lang="es-AR" sz="4400" dirty="0" err="1" smtClean="0">
                <a:latin typeface="Comic Sans MS" pitchFamily="66" charset="0"/>
              </a:rPr>
              <a:t>yo</a:t>
            </a:r>
            <a:r>
              <a:rPr lang="es-AR" sz="4400" dirty="0" err="1" smtClean="0">
                <a:solidFill>
                  <a:srgbClr val="FF0000"/>
                </a:solidFill>
                <a:latin typeface="Comic Sans MS" pitchFamily="66" charset="0"/>
              </a:rPr>
              <a:t>__me</a:t>
            </a:r>
            <a:r>
              <a:rPr lang="es-AR" sz="4400" dirty="0" smtClean="0">
                <a:solidFill>
                  <a:srgbClr val="FF0000"/>
                </a:solidFill>
                <a:latin typeface="Comic Sans MS" pitchFamily="66" charset="0"/>
              </a:rPr>
              <a:t> acosté___</a:t>
            </a:r>
            <a:r>
              <a:rPr lang="es-AR" sz="4400" dirty="0" smtClean="0">
                <a:latin typeface="Comic Sans MS" pitchFamily="66" charset="0"/>
              </a:rPr>
              <a:t> </a:t>
            </a:r>
            <a:r>
              <a:rPr lang="es-AR" sz="4400" dirty="0" smtClean="0">
                <a:solidFill>
                  <a:srgbClr val="0070C0"/>
                </a:solidFill>
                <a:latin typeface="Comic Sans MS" pitchFamily="66" charset="0"/>
              </a:rPr>
              <a:t>(acostarse) </a:t>
            </a:r>
            <a:r>
              <a:rPr lang="es-AR" sz="4400" dirty="0">
                <a:latin typeface="Comic Sans MS" pitchFamily="66" charset="0"/>
              </a:rPr>
              <a:t>a</a:t>
            </a:r>
            <a:r>
              <a:rPr lang="es-AR" sz="4400" dirty="0" smtClean="0">
                <a:latin typeface="Comic Sans MS" pitchFamily="66" charset="0"/>
              </a:rPr>
              <a:t> las diez.</a:t>
            </a:r>
            <a:endParaRPr lang="es-AR" sz="4400" dirty="0">
              <a:latin typeface="Comic Sans MS" pitchFamily="66" charset="0"/>
            </a:endParaRPr>
          </a:p>
        </p:txBody>
      </p:sp>
      <p:pic>
        <p:nvPicPr>
          <p:cNvPr id="1026" name="Picture 2" descr="C:\Users\Jen\AppData\Local\Microsoft\Windows\Temporary Internet Files\Content.IE5\L68SK9CG\MC900434377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2837" y="2536825"/>
            <a:ext cx="1838325" cy="178435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62000" y="304800"/>
            <a:ext cx="754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Preterite</a:t>
            </a:r>
            <a:r>
              <a:rPr lang="en-US" dirty="0" smtClean="0"/>
              <a:t> is used because the verb mean I went to bed and it is a completed action in the past. The word </a:t>
            </a:r>
            <a:r>
              <a:rPr lang="en-US" dirty="0" err="1" smtClean="0"/>
              <a:t>ayer</a:t>
            </a:r>
            <a:r>
              <a:rPr lang="en-US" dirty="0" smtClean="0"/>
              <a:t> (yesterday) implies a completed action.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304800"/>
            <a:ext cx="8229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4400" dirty="0">
                <a:latin typeface="Comic Sans MS" pitchFamily="66" charset="0"/>
              </a:rPr>
              <a:t>L</a:t>
            </a:r>
            <a:r>
              <a:rPr lang="es-AR" sz="4400" dirty="0" smtClean="0">
                <a:latin typeface="Comic Sans MS" pitchFamily="66" charset="0"/>
              </a:rPr>
              <a:t>as olas generalmente ____ </a:t>
            </a:r>
            <a:r>
              <a:rPr lang="es-AR" sz="4400" dirty="0" smtClean="0">
                <a:solidFill>
                  <a:srgbClr val="0070C0"/>
                </a:solidFill>
                <a:latin typeface="Comic Sans MS" pitchFamily="66" charset="0"/>
              </a:rPr>
              <a:t>(ser</a:t>
            </a:r>
            <a:r>
              <a:rPr lang="es-AR" sz="4400" dirty="0" smtClean="0">
                <a:solidFill>
                  <a:srgbClr val="0070C0"/>
                </a:solidFill>
                <a:latin typeface="Comic Sans MS" pitchFamily="66" charset="0"/>
              </a:rPr>
              <a:t>) </a:t>
            </a:r>
            <a:r>
              <a:rPr lang="es-AR" sz="4400" dirty="0" smtClean="0">
                <a:latin typeface="Comic Sans MS" pitchFamily="66" charset="0"/>
              </a:rPr>
              <a:t>grandes</a:t>
            </a:r>
            <a:r>
              <a:rPr lang="es-AR" sz="4400" dirty="0" smtClean="0">
                <a:latin typeface="Comic Sans MS" pitchFamily="66" charset="0"/>
              </a:rPr>
              <a:t>.</a:t>
            </a:r>
            <a:endParaRPr lang="es-AR" sz="4400" dirty="0">
              <a:latin typeface="Comic Sans MS" pitchFamily="66" charset="0"/>
            </a:endParaRPr>
          </a:p>
        </p:txBody>
      </p:sp>
      <p:pic>
        <p:nvPicPr>
          <p:cNvPr id="2050" name="Picture 2" descr="C:\Users\Jen\AppData\Local\Microsoft\Windows\Temporary Internet Files\Content.IE5\LKAWLYW5\MC900438516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2362200"/>
            <a:ext cx="3813048" cy="3809420"/>
          </a:xfrm>
          <a:prstGeom prst="rect">
            <a:avLst/>
          </a:prstGeom>
          <a:noFill/>
        </p:spPr>
      </p:pic>
      <p:pic>
        <p:nvPicPr>
          <p:cNvPr id="2051" name="Picture 3" descr="C:\Users\Jen\AppData\Local\Microsoft\Windows\Temporary Internet Files\Content.IE5\541VO0W4\MC900292204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3429000"/>
            <a:ext cx="3450849" cy="2895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81000" y="1066800"/>
            <a:ext cx="8229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4400" dirty="0">
                <a:latin typeface="Comic Sans MS" pitchFamily="66" charset="0"/>
              </a:rPr>
              <a:t>L</a:t>
            </a:r>
            <a:r>
              <a:rPr lang="es-AR" sz="4400" dirty="0" smtClean="0">
                <a:latin typeface="Comic Sans MS" pitchFamily="66" charset="0"/>
              </a:rPr>
              <a:t>as olas generalmente </a:t>
            </a:r>
            <a:r>
              <a:rPr lang="es-AR" sz="4400" dirty="0" smtClean="0">
                <a:solidFill>
                  <a:srgbClr val="FF0000"/>
                </a:solidFill>
                <a:latin typeface="Comic Sans MS" pitchFamily="66" charset="0"/>
              </a:rPr>
              <a:t>_eran___</a:t>
            </a:r>
            <a:r>
              <a:rPr lang="es-AR" sz="4400" dirty="0" smtClean="0">
                <a:latin typeface="Comic Sans MS" pitchFamily="66" charset="0"/>
              </a:rPr>
              <a:t> </a:t>
            </a:r>
            <a:r>
              <a:rPr lang="es-AR" sz="4400" dirty="0" smtClean="0">
                <a:solidFill>
                  <a:srgbClr val="0070C0"/>
                </a:solidFill>
                <a:latin typeface="Comic Sans MS" pitchFamily="66" charset="0"/>
              </a:rPr>
              <a:t>(ser</a:t>
            </a:r>
            <a:r>
              <a:rPr lang="es-AR" sz="4400" dirty="0" smtClean="0">
                <a:solidFill>
                  <a:srgbClr val="0070C0"/>
                </a:solidFill>
                <a:latin typeface="Comic Sans MS" pitchFamily="66" charset="0"/>
              </a:rPr>
              <a:t>) </a:t>
            </a:r>
            <a:r>
              <a:rPr lang="es-AR" sz="4400" dirty="0" smtClean="0">
                <a:latin typeface="Comic Sans MS" pitchFamily="66" charset="0"/>
              </a:rPr>
              <a:t>grandes</a:t>
            </a:r>
            <a:r>
              <a:rPr lang="es-AR" sz="4400" dirty="0" smtClean="0">
                <a:latin typeface="Comic Sans MS" pitchFamily="66" charset="0"/>
              </a:rPr>
              <a:t>.</a:t>
            </a:r>
            <a:endParaRPr lang="es-AR" sz="4400" dirty="0">
              <a:latin typeface="Comic Sans MS" pitchFamily="66" charset="0"/>
            </a:endParaRPr>
          </a:p>
        </p:txBody>
      </p:sp>
      <p:pic>
        <p:nvPicPr>
          <p:cNvPr id="2050" name="Picture 2" descr="C:\Users\Jen\AppData\Local\Microsoft\Windows\Temporary Internet Files\Content.IE5\LKAWLYW5\MC900438516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2514454"/>
            <a:ext cx="3660648" cy="3657165"/>
          </a:xfrm>
          <a:prstGeom prst="rect">
            <a:avLst/>
          </a:prstGeom>
          <a:noFill/>
        </p:spPr>
      </p:pic>
      <p:pic>
        <p:nvPicPr>
          <p:cNvPr id="2051" name="Picture 3" descr="C:\Users\Jen\AppData\Local\Microsoft\Windows\Temporary Internet Files\Content.IE5\541VO0W4\MC900292204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3429000"/>
            <a:ext cx="3450849" cy="28956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62000" y="304800"/>
            <a:ext cx="754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Imperfect is used for past description.  It means the waves were generally big. There is no time period. Also, the word generally hints at habitual past action.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" y="1066800"/>
            <a:ext cx="8229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4400" dirty="0" smtClean="0">
                <a:latin typeface="Comic Sans MS" pitchFamily="66" charset="0"/>
              </a:rPr>
              <a:t>Tú </a:t>
            </a:r>
            <a:r>
              <a:rPr lang="es-AR" sz="4400" dirty="0" smtClean="0">
                <a:latin typeface="Comic Sans MS" pitchFamily="66" charset="0"/>
              </a:rPr>
              <a:t>_____ </a:t>
            </a:r>
            <a:r>
              <a:rPr lang="es-AR" sz="4400" dirty="0" smtClean="0">
                <a:solidFill>
                  <a:srgbClr val="0070C0"/>
                </a:solidFill>
                <a:latin typeface="Comic Sans MS" pitchFamily="66" charset="0"/>
              </a:rPr>
              <a:t>(empezar) </a:t>
            </a:r>
            <a:r>
              <a:rPr lang="es-AR" sz="4400" dirty="0" smtClean="0">
                <a:latin typeface="Comic Sans MS" pitchFamily="66" charset="0"/>
              </a:rPr>
              <a:t>la tarea a las once el sábado pasado.</a:t>
            </a:r>
            <a:endParaRPr lang="es-AR" sz="4400" dirty="0">
              <a:latin typeface="Comic Sans MS" pitchFamily="66" charset="0"/>
            </a:endParaRPr>
          </a:p>
        </p:txBody>
      </p:sp>
      <p:pic>
        <p:nvPicPr>
          <p:cNvPr id="3074" name="Picture 2" descr="C:\Users\Jen\AppData\Local\Microsoft\Windows\Temporary Internet Files\Content.IE5\L68SK9CG\MC90006029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6520" y="2537002"/>
            <a:ext cx="2048435" cy="21111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8600" y="1371600"/>
            <a:ext cx="86106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4400" dirty="0" smtClean="0">
                <a:latin typeface="Comic Sans MS" pitchFamily="66" charset="0"/>
              </a:rPr>
              <a:t>Tú </a:t>
            </a:r>
            <a:r>
              <a:rPr lang="es-AR" sz="4400" dirty="0" smtClean="0">
                <a:solidFill>
                  <a:srgbClr val="FF0000"/>
                </a:solidFill>
                <a:latin typeface="Comic Sans MS" pitchFamily="66" charset="0"/>
              </a:rPr>
              <a:t>_empezaste__</a:t>
            </a:r>
            <a:r>
              <a:rPr lang="es-AR" sz="4400" dirty="0" smtClean="0">
                <a:latin typeface="Comic Sans MS" pitchFamily="66" charset="0"/>
              </a:rPr>
              <a:t> </a:t>
            </a:r>
            <a:r>
              <a:rPr lang="es-AR" sz="4400" dirty="0" smtClean="0">
                <a:solidFill>
                  <a:srgbClr val="0070C0"/>
                </a:solidFill>
                <a:latin typeface="Comic Sans MS" pitchFamily="66" charset="0"/>
              </a:rPr>
              <a:t>(empezar) </a:t>
            </a:r>
            <a:r>
              <a:rPr lang="es-AR" sz="4400" dirty="0" smtClean="0">
                <a:latin typeface="Comic Sans MS" pitchFamily="66" charset="0"/>
              </a:rPr>
              <a:t>la tarea a las once el sábado pasado.</a:t>
            </a:r>
            <a:endParaRPr lang="es-AR" sz="4400" dirty="0">
              <a:latin typeface="Comic Sans MS" pitchFamily="66" charset="0"/>
            </a:endParaRPr>
          </a:p>
        </p:txBody>
      </p:sp>
      <p:pic>
        <p:nvPicPr>
          <p:cNvPr id="3074" name="Picture 2" descr="C:\Users\Jen\AppData\Local\Microsoft\Windows\Temporary Internet Files\Content.IE5\L68SK9CG\MC90006029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3505200"/>
            <a:ext cx="2048435" cy="211119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62000" y="304800"/>
            <a:ext cx="7543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Preterite</a:t>
            </a:r>
            <a:r>
              <a:rPr lang="en-US" dirty="0" smtClean="0"/>
              <a:t> is used because the verb mean I went to bed and it is a completed action in the past. The phrase a </a:t>
            </a:r>
            <a:r>
              <a:rPr lang="en-US" dirty="0" err="1" smtClean="0"/>
              <a:t>las</a:t>
            </a:r>
            <a:r>
              <a:rPr lang="en-US" dirty="0" smtClean="0"/>
              <a:t> once el </a:t>
            </a:r>
            <a:r>
              <a:rPr lang="en-US" dirty="0" err="1" smtClean="0"/>
              <a:t>sábado</a:t>
            </a:r>
            <a:r>
              <a:rPr lang="en-US" dirty="0" smtClean="0"/>
              <a:t> </a:t>
            </a:r>
            <a:r>
              <a:rPr lang="en-US" dirty="0" err="1" smtClean="0"/>
              <a:t>pasado</a:t>
            </a:r>
            <a:r>
              <a:rPr lang="en-US" dirty="0" smtClean="0"/>
              <a:t> (at eleven last Sat.) implies a completed action.   Also, starting and ending actions are usually </a:t>
            </a:r>
            <a:r>
              <a:rPr lang="en-US" dirty="0" err="1" smtClean="0"/>
              <a:t>preterite</a:t>
            </a:r>
            <a:r>
              <a:rPr lang="en-US" dirty="0" smtClean="0"/>
              <a:t>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81000" y="106680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4400" dirty="0" smtClean="0">
                <a:solidFill>
                  <a:srgbClr val="FF0000"/>
                </a:solidFill>
                <a:latin typeface="Comic Sans MS" pitchFamily="66" charset="0"/>
              </a:rPr>
              <a:t>___</a:t>
            </a:r>
            <a:r>
              <a:rPr lang="es-AR" sz="4400" dirty="0" smtClean="0">
                <a:latin typeface="Comic Sans MS" pitchFamily="66" charset="0"/>
              </a:rPr>
              <a:t> </a:t>
            </a:r>
            <a:r>
              <a:rPr lang="es-AR" sz="4400" dirty="0" smtClean="0">
                <a:solidFill>
                  <a:srgbClr val="0070C0"/>
                </a:solidFill>
                <a:latin typeface="Comic Sans MS" pitchFamily="66" charset="0"/>
              </a:rPr>
              <a:t>(ser</a:t>
            </a:r>
            <a:r>
              <a:rPr lang="es-AR" sz="4400" dirty="0" smtClean="0">
                <a:solidFill>
                  <a:srgbClr val="0070C0"/>
                </a:solidFill>
                <a:latin typeface="Comic Sans MS" pitchFamily="66" charset="0"/>
              </a:rPr>
              <a:t>) </a:t>
            </a:r>
            <a:r>
              <a:rPr lang="es-AR" sz="4400" dirty="0" smtClean="0">
                <a:latin typeface="Comic Sans MS" pitchFamily="66" charset="0"/>
              </a:rPr>
              <a:t>las tres</a:t>
            </a:r>
            <a:r>
              <a:rPr lang="es-AR" sz="4400" dirty="0" smtClean="0">
                <a:latin typeface="Comic Sans MS" pitchFamily="66" charset="0"/>
              </a:rPr>
              <a:t>.</a:t>
            </a:r>
            <a:endParaRPr lang="es-AR" sz="4400" dirty="0">
              <a:latin typeface="Comic Sans MS" pitchFamily="66" charset="0"/>
            </a:endParaRPr>
          </a:p>
        </p:txBody>
      </p:sp>
      <p:pic>
        <p:nvPicPr>
          <p:cNvPr id="4098" name="Picture 2" descr="C:\Users\Jen\AppData\Local\Microsoft\Windows\Temporary Internet Files\Content.IE5\L68SK9CG\MC900432602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714" y="2514714"/>
            <a:ext cx="2971686" cy="29716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81000" y="1066800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4400" dirty="0" smtClean="0">
                <a:solidFill>
                  <a:srgbClr val="FF0000"/>
                </a:solidFill>
                <a:latin typeface="Comic Sans MS" pitchFamily="66" charset="0"/>
              </a:rPr>
              <a:t>_</a:t>
            </a:r>
            <a:r>
              <a:rPr lang="es-AR" sz="4400" dirty="0">
                <a:solidFill>
                  <a:srgbClr val="FF0000"/>
                </a:solidFill>
                <a:latin typeface="Comic Sans MS" pitchFamily="66" charset="0"/>
              </a:rPr>
              <a:t>E</a:t>
            </a:r>
            <a:r>
              <a:rPr lang="es-AR" sz="4400" dirty="0" smtClean="0">
                <a:solidFill>
                  <a:srgbClr val="FF0000"/>
                </a:solidFill>
                <a:latin typeface="Comic Sans MS" pitchFamily="66" charset="0"/>
              </a:rPr>
              <a:t>ran___</a:t>
            </a:r>
            <a:r>
              <a:rPr lang="es-AR" sz="4400" dirty="0" smtClean="0">
                <a:latin typeface="Comic Sans MS" pitchFamily="66" charset="0"/>
              </a:rPr>
              <a:t> </a:t>
            </a:r>
            <a:r>
              <a:rPr lang="es-AR" sz="4400" dirty="0" smtClean="0">
                <a:solidFill>
                  <a:srgbClr val="0070C0"/>
                </a:solidFill>
                <a:latin typeface="Comic Sans MS" pitchFamily="66" charset="0"/>
              </a:rPr>
              <a:t>(ser</a:t>
            </a:r>
            <a:r>
              <a:rPr lang="es-AR" sz="4400" dirty="0" smtClean="0">
                <a:solidFill>
                  <a:srgbClr val="0070C0"/>
                </a:solidFill>
                <a:latin typeface="Comic Sans MS" pitchFamily="66" charset="0"/>
              </a:rPr>
              <a:t>) </a:t>
            </a:r>
            <a:r>
              <a:rPr lang="es-AR" sz="4400" dirty="0" smtClean="0">
                <a:latin typeface="Comic Sans MS" pitchFamily="66" charset="0"/>
              </a:rPr>
              <a:t>las tres</a:t>
            </a:r>
            <a:r>
              <a:rPr lang="es-AR" sz="4400" dirty="0" smtClean="0">
                <a:latin typeface="Comic Sans MS" pitchFamily="66" charset="0"/>
              </a:rPr>
              <a:t>.</a:t>
            </a:r>
            <a:endParaRPr lang="es-AR" sz="4400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2000" y="304800"/>
            <a:ext cx="754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Imperfect is used to tell time in the past. </a:t>
            </a:r>
            <a:endParaRPr lang="en-US" dirty="0"/>
          </a:p>
        </p:txBody>
      </p:sp>
      <p:pic>
        <p:nvPicPr>
          <p:cNvPr id="4098" name="Picture 2" descr="C:\Users\Jen\AppData\Local\Microsoft\Windows\Temporary Internet Files\Content.IE5\L68SK9CG\MC900432602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714" y="2514714"/>
            <a:ext cx="2971686" cy="29716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81000" y="1066800"/>
            <a:ext cx="82296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4400" dirty="0" smtClean="0">
                <a:latin typeface="Comic Sans MS" pitchFamily="66" charset="0"/>
              </a:rPr>
              <a:t> Cuando yo </a:t>
            </a:r>
            <a:r>
              <a:rPr lang="es-AR" sz="4400" dirty="0" smtClean="0">
                <a:solidFill>
                  <a:srgbClr val="FF0000"/>
                </a:solidFill>
                <a:latin typeface="Comic Sans MS" pitchFamily="66" charset="0"/>
              </a:rPr>
              <a:t>____</a:t>
            </a:r>
            <a:r>
              <a:rPr lang="es-AR" sz="4400" dirty="0" smtClean="0">
                <a:latin typeface="Comic Sans MS" pitchFamily="66" charset="0"/>
              </a:rPr>
              <a:t> </a:t>
            </a:r>
            <a:r>
              <a:rPr lang="es-AR" sz="4400" dirty="0" smtClean="0">
                <a:solidFill>
                  <a:srgbClr val="0070C0"/>
                </a:solidFill>
                <a:latin typeface="Comic Sans MS" pitchFamily="66" charset="0"/>
              </a:rPr>
              <a:t>(tener) </a:t>
            </a:r>
            <a:r>
              <a:rPr lang="es-AR" sz="4400" dirty="0" smtClean="0">
                <a:latin typeface="Comic Sans MS" pitchFamily="66" charset="0"/>
              </a:rPr>
              <a:t>ocho años, siempre </a:t>
            </a:r>
            <a:r>
              <a:rPr lang="es-AR" sz="4400" dirty="0" smtClean="0">
                <a:solidFill>
                  <a:srgbClr val="FF0000"/>
                </a:solidFill>
                <a:latin typeface="Comic Sans MS" pitchFamily="66" charset="0"/>
              </a:rPr>
              <a:t> ___ </a:t>
            </a:r>
            <a:r>
              <a:rPr lang="es-AR" sz="4400" dirty="0" smtClean="0">
                <a:solidFill>
                  <a:srgbClr val="0070C0"/>
                </a:solidFill>
                <a:latin typeface="Comic Sans MS" pitchFamily="66" charset="0"/>
              </a:rPr>
              <a:t>(jugar) </a:t>
            </a:r>
            <a:r>
              <a:rPr lang="es-AR" sz="4400" dirty="0" smtClean="0">
                <a:latin typeface="Comic Sans MS" pitchFamily="66" charset="0"/>
              </a:rPr>
              <a:t>afuera</a:t>
            </a:r>
            <a:r>
              <a:rPr lang="es-AR" sz="4400" dirty="0" smtClean="0">
                <a:latin typeface="Comic Sans MS" pitchFamily="66" charset="0"/>
              </a:rPr>
              <a:t>.</a:t>
            </a:r>
            <a:endParaRPr lang="es-AR" sz="4400" dirty="0">
              <a:latin typeface="Comic Sans MS" pitchFamily="66" charset="0"/>
            </a:endParaRPr>
          </a:p>
        </p:txBody>
      </p:sp>
      <p:pic>
        <p:nvPicPr>
          <p:cNvPr id="5122" name="Picture 2" descr="C:\Users\Jen\AppData\Local\Microsoft\Windows\Temporary Internet Files\Content.IE5\80YAJGBV\MC90023288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498002"/>
            <a:ext cx="3307098" cy="43599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81000" y="1066800"/>
            <a:ext cx="82296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4400" dirty="0" smtClean="0">
                <a:latin typeface="Comic Sans MS" pitchFamily="66" charset="0"/>
              </a:rPr>
              <a:t> Cuando yo </a:t>
            </a:r>
            <a:r>
              <a:rPr lang="es-AR" sz="4400" dirty="0" smtClean="0">
                <a:solidFill>
                  <a:srgbClr val="FF0000"/>
                </a:solidFill>
                <a:latin typeface="Comic Sans MS" pitchFamily="66" charset="0"/>
              </a:rPr>
              <a:t>_tenía___</a:t>
            </a:r>
            <a:r>
              <a:rPr lang="es-AR" sz="4400" dirty="0" smtClean="0">
                <a:latin typeface="Comic Sans MS" pitchFamily="66" charset="0"/>
              </a:rPr>
              <a:t> </a:t>
            </a:r>
            <a:r>
              <a:rPr lang="es-AR" sz="4400" dirty="0" smtClean="0">
                <a:solidFill>
                  <a:srgbClr val="0070C0"/>
                </a:solidFill>
                <a:latin typeface="Comic Sans MS" pitchFamily="66" charset="0"/>
              </a:rPr>
              <a:t>(tener) </a:t>
            </a:r>
            <a:r>
              <a:rPr lang="es-AR" sz="4400" dirty="0" smtClean="0">
                <a:latin typeface="Comic Sans MS" pitchFamily="66" charset="0"/>
              </a:rPr>
              <a:t>ocho años, siempre </a:t>
            </a:r>
            <a:r>
              <a:rPr lang="es-AR" sz="4400" dirty="0" smtClean="0">
                <a:solidFill>
                  <a:srgbClr val="FF0000"/>
                </a:solidFill>
                <a:latin typeface="Comic Sans MS" pitchFamily="66" charset="0"/>
              </a:rPr>
              <a:t> _jugaba__ </a:t>
            </a:r>
            <a:r>
              <a:rPr lang="es-AR" sz="4400" dirty="0" smtClean="0">
                <a:solidFill>
                  <a:srgbClr val="0070C0"/>
                </a:solidFill>
                <a:latin typeface="Comic Sans MS" pitchFamily="66" charset="0"/>
              </a:rPr>
              <a:t>(jugar) </a:t>
            </a:r>
            <a:r>
              <a:rPr lang="es-AR" sz="4400" dirty="0" smtClean="0">
                <a:latin typeface="Comic Sans MS" pitchFamily="66" charset="0"/>
              </a:rPr>
              <a:t>afuera</a:t>
            </a:r>
            <a:r>
              <a:rPr lang="es-AR" sz="4400" dirty="0" smtClean="0">
                <a:latin typeface="Comic Sans MS" pitchFamily="66" charset="0"/>
              </a:rPr>
              <a:t>.</a:t>
            </a:r>
            <a:endParaRPr lang="es-AR" sz="4400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2000" y="304800"/>
            <a:ext cx="754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Age in the past is imperfect. Think of it as description in the past. The second verb is in the imperfect because it implies habitual past action. </a:t>
            </a:r>
            <a:r>
              <a:rPr lang="en-US" dirty="0" err="1" smtClean="0"/>
              <a:t>Siempre</a:t>
            </a:r>
            <a:r>
              <a:rPr lang="en-US" dirty="0" smtClean="0"/>
              <a:t> means always and is a signal word for imperfect. </a:t>
            </a:r>
            <a:endParaRPr lang="en-US" dirty="0"/>
          </a:p>
        </p:txBody>
      </p:sp>
      <p:pic>
        <p:nvPicPr>
          <p:cNvPr id="5122" name="Picture 2" descr="C:\Users\Jen\AppData\Local\Microsoft\Windows\Temporary Internet Files\Content.IE5\80YAJGBV\MC90023288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67000"/>
            <a:ext cx="2849898" cy="37572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" y="1066800"/>
            <a:ext cx="82296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4400" dirty="0" smtClean="0">
                <a:latin typeface="Comic Sans MS" pitchFamily="66" charset="0"/>
              </a:rPr>
              <a:t>Cuando yo _____ </a:t>
            </a:r>
            <a:r>
              <a:rPr lang="es-AR" sz="4400" dirty="0" smtClean="0">
                <a:solidFill>
                  <a:srgbClr val="0070C0"/>
                </a:solidFill>
                <a:latin typeface="Comic Sans MS" pitchFamily="66" charset="0"/>
              </a:rPr>
              <a:t>(ser) </a:t>
            </a:r>
            <a:r>
              <a:rPr lang="es-AR" sz="4400" dirty="0" smtClean="0">
                <a:latin typeface="Comic Sans MS" pitchFamily="66" charset="0"/>
              </a:rPr>
              <a:t>joven, yo siempre ______ </a:t>
            </a:r>
            <a:r>
              <a:rPr lang="es-AR" sz="4400" dirty="0" smtClean="0">
                <a:solidFill>
                  <a:srgbClr val="0070C0"/>
                </a:solidFill>
                <a:latin typeface="Comic Sans MS" pitchFamily="66" charset="0"/>
              </a:rPr>
              <a:t>(visitar) </a:t>
            </a:r>
            <a:r>
              <a:rPr lang="es-AR" sz="4400" dirty="0" smtClean="0">
                <a:latin typeface="Comic Sans MS" pitchFamily="66" charset="0"/>
              </a:rPr>
              <a:t>a mis abuelos en la costa oeste de Puerto Rico.</a:t>
            </a:r>
            <a:endParaRPr lang="es-AR" sz="4400" dirty="0">
              <a:latin typeface="Comic Sans MS" pitchFamily="66" charset="0"/>
            </a:endParaRPr>
          </a:p>
        </p:txBody>
      </p:sp>
      <p:pic>
        <p:nvPicPr>
          <p:cNvPr id="1027" name="Picture 3" descr="C:\Documents and Settings\dsampanes\Local Settings\Temporary Internet Files\Content.IE5\BQJA3LBC\MCFL00080_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3962400"/>
            <a:ext cx="2743200" cy="2209190"/>
          </a:xfrm>
          <a:prstGeom prst="rect">
            <a:avLst/>
          </a:prstGeom>
          <a:noFill/>
        </p:spPr>
      </p:pic>
      <p:pic>
        <p:nvPicPr>
          <p:cNvPr id="1028" name="Picture 4" descr="C:\Documents and Settings\dsampanes\Local Settings\Temporary Internet Files\Content.IE5\869L7O0C\MCj0408326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2999" y="4495800"/>
            <a:ext cx="2646947" cy="114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" y="1066800"/>
            <a:ext cx="8229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4400" dirty="0" smtClean="0">
                <a:latin typeface="Comic Sans MS" pitchFamily="66" charset="0"/>
              </a:rPr>
              <a:t>Anoche yo_____ </a:t>
            </a:r>
            <a:r>
              <a:rPr lang="es-AR" sz="4400" dirty="0" smtClean="0">
                <a:solidFill>
                  <a:srgbClr val="0070C0"/>
                </a:solidFill>
                <a:latin typeface="Comic Sans MS" pitchFamily="66" charset="0"/>
              </a:rPr>
              <a:t>(leer) </a:t>
            </a:r>
            <a:r>
              <a:rPr lang="es-AR" sz="4400" dirty="0" smtClean="0">
                <a:latin typeface="Comic Sans MS" pitchFamily="66" charset="0"/>
              </a:rPr>
              <a:t>un libro.</a:t>
            </a:r>
            <a:endParaRPr lang="es-AR" sz="4400" dirty="0">
              <a:latin typeface="Comic Sans MS" pitchFamily="66" charset="0"/>
            </a:endParaRPr>
          </a:p>
        </p:txBody>
      </p:sp>
      <p:pic>
        <p:nvPicPr>
          <p:cNvPr id="6146" name="Picture 2" descr="C:\Users\Jen\AppData\Local\Microsoft\Windows\Temporary Internet Files\Content.IE5\H3ZKQW09\MC90043799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3950" y="2563812"/>
            <a:ext cx="1816100" cy="1730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" y="1066800"/>
            <a:ext cx="8229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4400" dirty="0" smtClean="0">
                <a:latin typeface="Comic Sans MS" pitchFamily="66" charset="0"/>
              </a:rPr>
              <a:t>Anoche </a:t>
            </a:r>
            <a:r>
              <a:rPr lang="es-AR" sz="4400" dirty="0" err="1" smtClean="0">
                <a:latin typeface="Comic Sans MS" pitchFamily="66" charset="0"/>
              </a:rPr>
              <a:t>yo</a:t>
            </a:r>
            <a:r>
              <a:rPr lang="es-AR" sz="4400" dirty="0" err="1" smtClean="0">
                <a:solidFill>
                  <a:srgbClr val="FF0000"/>
                </a:solidFill>
                <a:latin typeface="Comic Sans MS" pitchFamily="66" charset="0"/>
              </a:rPr>
              <a:t>__leí</a:t>
            </a:r>
            <a:r>
              <a:rPr lang="es-AR" sz="4400" dirty="0" smtClean="0">
                <a:solidFill>
                  <a:srgbClr val="FF0000"/>
                </a:solidFill>
                <a:latin typeface="Comic Sans MS" pitchFamily="66" charset="0"/>
              </a:rPr>
              <a:t>___</a:t>
            </a:r>
            <a:r>
              <a:rPr lang="es-AR" sz="4400" dirty="0" smtClean="0">
                <a:latin typeface="Comic Sans MS" pitchFamily="66" charset="0"/>
              </a:rPr>
              <a:t> </a:t>
            </a:r>
            <a:r>
              <a:rPr lang="es-AR" sz="4400" dirty="0" smtClean="0">
                <a:solidFill>
                  <a:srgbClr val="0070C0"/>
                </a:solidFill>
                <a:latin typeface="Comic Sans MS" pitchFamily="66" charset="0"/>
              </a:rPr>
              <a:t>(leer) </a:t>
            </a:r>
            <a:r>
              <a:rPr lang="es-AR" sz="4400" dirty="0" smtClean="0">
                <a:latin typeface="Comic Sans MS" pitchFamily="66" charset="0"/>
              </a:rPr>
              <a:t>un libro.</a:t>
            </a:r>
            <a:endParaRPr lang="es-AR" sz="4400" dirty="0">
              <a:latin typeface="Comic Sans MS" pitchFamily="66" charset="0"/>
            </a:endParaRPr>
          </a:p>
        </p:txBody>
      </p:sp>
      <p:pic>
        <p:nvPicPr>
          <p:cNvPr id="6146" name="Picture 2" descr="C:\Users\Jen\AppData\Local\Microsoft\Windows\Temporary Internet Files\Content.IE5\H3ZKQW09\MC90043799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3950" y="2563812"/>
            <a:ext cx="1816100" cy="173037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62000" y="304800"/>
            <a:ext cx="754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verb is in the </a:t>
            </a:r>
            <a:r>
              <a:rPr lang="en-US" dirty="0" err="1" smtClean="0"/>
              <a:t>preterite</a:t>
            </a:r>
            <a:r>
              <a:rPr lang="en-US" dirty="0" smtClean="0"/>
              <a:t> because the action happened one time and the action is completed in the past. The word</a:t>
            </a:r>
            <a:r>
              <a:rPr lang="en-US" i="1" dirty="0" smtClean="0"/>
              <a:t> </a:t>
            </a:r>
            <a:r>
              <a:rPr lang="en-US" i="1" dirty="0" err="1" smtClean="0"/>
              <a:t>anoche</a:t>
            </a:r>
            <a:r>
              <a:rPr lang="en-US" i="1" dirty="0" smtClean="0"/>
              <a:t> </a:t>
            </a:r>
            <a:r>
              <a:rPr lang="en-US" dirty="0" smtClean="0"/>
              <a:t>(last night) is a signal word for </a:t>
            </a:r>
            <a:r>
              <a:rPr lang="en-US" dirty="0" err="1" smtClean="0"/>
              <a:t>preterite</a:t>
            </a:r>
            <a:r>
              <a:rPr lang="en-US" dirty="0" smtClean="0"/>
              <a:t>.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766332" y="2967335"/>
            <a:ext cx="16113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MX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El fin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5800"/>
            <a:ext cx="82296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4400" dirty="0" smtClean="0">
                <a:latin typeface="Comic Sans MS" pitchFamily="66" charset="0"/>
              </a:rPr>
              <a:t>Cuando yo </a:t>
            </a:r>
            <a:r>
              <a:rPr lang="es-AR" sz="4400" dirty="0" smtClean="0">
                <a:solidFill>
                  <a:srgbClr val="0070C0"/>
                </a:solidFill>
                <a:latin typeface="Comic Sans MS" pitchFamily="66" charset="0"/>
              </a:rPr>
              <a:t>era </a:t>
            </a:r>
            <a:r>
              <a:rPr lang="es-AR" sz="4400" dirty="0" smtClean="0">
                <a:latin typeface="Comic Sans MS" pitchFamily="66" charset="0"/>
              </a:rPr>
              <a:t>joven, yo siempre </a:t>
            </a:r>
            <a:r>
              <a:rPr lang="es-AR" sz="4400" dirty="0" smtClean="0">
                <a:solidFill>
                  <a:srgbClr val="0070C0"/>
                </a:solidFill>
                <a:latin typeface="Comic Sans MS" pitchFamily="66" charset="0"/>
              </a:rPr>
              <a:t>visitaba </a:t>
            </a:r>
            <a:r>
              <a:rPr lang="es-AR" sz="4400" dirty="0" smtClean="0">
                <a:latin typeface="Comic Sans MS" pitchFamily="66" charset="0"/>
              </a:rPr>
              <a:t>a mis abuelos en la costa oeste de Puerto Rico.</a:t>
            </a:r>
            <a:endParaRPr lang="es-AR" sz="4400" dirty="0">
              <a:latin typeface="Comic Sans MS" pitchFamily="66" charset="0"/>
            </a:endParaRPr>
          </a:p>
        </p:txBody>
      </p:sp>
      <p:pic>
        <p:nvPicPr>
          <p:cNvPr id="2050" name="Picture 2" descr="C:\Documents and Settings\dsampanes\Local Settings\Temporary Internet Files\Content.IE5\UWBW53J6\MPj0438848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3581400"/>
            <a:ext cx="4495800" cy="268035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33400" y="533400"/>
            <a:ext cx="754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Imperfect is used in both because it means used to be, and used to visit.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" y="1066800"/>
            <a:ext cx="8229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4400" dirty="0" smtClean="0">
                <a:latin typeface="Comic Sans MS" pitchFamily="66" charset="0"/>
              </a:rPr>
              <a:t>Una vez</a:t>
            </a:r>
            <a:r>
              <a:rPr lang="es-AR" sz="4400" dirty="0" smtClean="0">
                <a:latin typeface="Comic Sans MS" pitchFamily="66" charset="0"/>
              </a:rPr>
              <a:t> </a:t>
            </a:r>
            <a:r>
              <a:rPr lang="es-AR" sz="4400" dirty="0" smtClean="0">
                <a:latin typeface="Comic Sans MS" pitchFamily="66" charset="0"/>
              </a:rPr>
              <a:t>yo _____ </a:t>
            </a:r>
            <a:r>
              <a:rPr lang="es-AR" sz="4400" dirty="0" smtClean="0">
                <a:solidFill>
                  <a:srgbClr val="0070C0"/>
                </a:solidFill>
                <a:latin typeface="Comic Sans MS" pitchFamily="66" charset="0"/>
              </a:rPr>
              <a:t>(ir) </a:t>
            </a:r>
            <a:r>
              <a:rPr lang="es-AR" sz="4400" dirty="0">
                <a:latin typeface="Comic Sans MS" pitchFamily="66" charset="0"/>
              </a:rPr>
              <a:t>a</a:t>
            </a:r>
            <a:r>
              <a:rPr lang="es-AR" sz="4400" dirty="0" smtClean="0">
                <a:latin typeface="Comic Sans MS" pitchFamily="66" charset="0"/>
              </a:rPr>
              <a:t> </a:t>
            </a:r>
            <a:r>
              <a:rPr lang="es-AR" sz="4400" dirty="0" smtClean="0">
                <a:latin typeface="Comic Sans MS" pitchFamily="66" charset="0"/>
              </a:rPr>
              <a:t>Puerto Rico.</a:t>
            </a:r>
            <a:endParaRPr lang="es-AR" sz="4400" dirty="0">
              <a:latin typeface="Comic Sans MS" pitchFamily="66" charset="0"/>
            </a:endParaRPr>
          </a:p>
        </p:txBody>
      </p:sp>
      <p:pic>
        <p:nvPicPr>
          <p:cNvPr id="1027" name="Picture 3" descr="C:\Documents and Settings\dsampanes\Local Settings\Temporary Internet Files\Content.IE5\BQJA3LBC\MCFL00080_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3962400"/>
            <a:ext cx="2743200" cy="2209190"/>
          </a:xfrm>
          <a:prstGeom prst="rect">
            <a:avLst/>
          </a:prstGeom>
          <a:noFill/>
        </p:spPr>
      </p:pic>
      <p:pic>
        <p:nvPicPr>
          <p:cNvPr id="1028" name="Picture 4" descr="C:\Documents and Settings\dsampanes\Local Settings\Temporary Internet Files\Content.IE5\869L7O0C\MCj0408326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2999" y="4495800"/>
            <a:ext cx="2646947" cy="114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" y="1066800"/>
            <a:ext cx="8229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4400" dirty="0" smtClean="0">
                <a:latin typeface="Comic Sans MS" pitchFamily="66" charset="0"/>
              </a:rPr>
              <a:t>Una vez</a:t>
            </a:r>
            <a:r>
              <a:rPr lang="es-AR" sz="4400" dirty="0" smtClean="0">
                <a:latin typeface="Comic Sans MS" pitchFamily="66" charset="0"/>
              </a:rPr>
              <a:t> </a:t>
            </a:r>
            <a:r>
              <a:rPr lang="es-AR" sz="4400" dirty="0" smtClean="0">
                <a:latin typeface="Comic Sans MS" pitchFamily="66" charset="0"/>
              </a:rPr>
              <a:t>yo </a:t>
            </a:r>
            <a:r>
              <a:rPr lang="es-AR" sz="4400" dirty="0" smtClean="0">
                <a:solidFill>
                  <a:srgbClr val="FF0000"/>
                </a:solidFill>
                <a:latin typeface="Comic Sans MS" pitchFamily="66" charset="0"/>
              </a:rPr>
              <a:t>__fui___</a:t>
            </a:r>
            <a:r>
              <a:rPr lang="es-AR" sz="4400" dirty="0" smtClean="0">
                <a:latin typeface="Comic Sans MS" pitchFamily="66" charset="0"/>
              </a:rPr>
              <a:t> </a:t>
            </a:r>
            <a:r>
              <a:rPr lang="es-AR" sz="4400" dirty="0" smtClean="0">
                <a:solidFill>
                  <a:srgbClr val="0070C0"/>
                </a:solidFill>
                <a:latin typeface="Comic Sans MS" pitchFamily="66" charset="0"/>
              </a:rPr>
              <a:t>(ir) </a:t>
            </a:r>
            <a:r>
              <a:rPr lang="es-AR" sz="4400" dirty="0">
                <a:latin typeface="Comic Sans MS" pitchFamily="66" charset="0"/>
              </a:rPr>
              <a:t>a</a:t>
            </a:r>
            <a:r>
              <a:rPr lang="es-AR" sz="4400" dirty="0" smtClean="0">
                <a:latin typeface="Comic Sans MS" pitchFamily="66" charset="0"/>
              </a:rPr>
              <a:t> </a:t>
            </a:r>
            <a:r>
              <a:rPr lang="es-AR" sz="4400" dirty="0" smtClean="0">
                <a:latin typeface="Comic Sans MS" pitchFamily="66" charset="0"/>
              </a:rPr>
              <a:t>Puerto Rico.</a:t>
            </a:r>
            <a:endParaRPr lang="es-AR" sz="4400" dirty="0">
              <a:latin typeface="Comic Sans MS" pitchFamily="66" charset="0"/>
            </a:endParaRPr>
          </a:p>
        </p:txBody>
      </p:sp>
      <p:pic>
        <p:nvPicPr>
          <p:cNvPr id="1027" name="Picture 3" descr="C:\Documents and Settings\dsampanes\Local Settings\Temporary Internet Files\Content.IE5\BQJA3LBC\MCFL00080_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3962400"/>
            <a:ext cx="2743200" cy="2209190"/>
          </a:xfrm>
          <a:prstGeom prst="rect">
            <a:avLst/>
          </a:prstGeom>
          <a:noFill/>
        </p:spPr>
      </p:pic>
      <p:pic>
        <p:nvPicPr>
          <p:cNvPr id="1028" name="Picture 4" descr="C:\Documents and Settings\dsampanes\Local Settings\Temporary Internet Files\Content.IE5\869L7O0C\MCj0408326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2999" y="4495800"/>
            <a:ext cx="2646947" cy="1143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33400" y="533400"/>
            <a:ext cx="754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Preterite</a:t>
            </a:r>
            <a:r>
              <a:rPr lang="en-US" dirty="0" smtClean="0"/>
              <a:t> is used to mean I went. The phrase one time implies that it is a completed action in the past.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762000"/>
            <a:ext cx="82296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4400" dirty="0" smtClean="0">
                <a:latin typeface="Comic Sans MS" pitchFamily="66" charset="0"/>
              </a:rPr>
              <a:t>Mis abuelos ______ </a:t>
            </a:r>
            <a:r>
              <a:rPr lang="es-AR" sz="4400" dirty="0" smtClean="0">
                <a:solidFill>
                  <a:srgbClr val="0070C0"/>
                </a:solidFill>
                <a:latin typeface="Comic Sans MS" pitchFamily="66" charset="0"/>
              </a:rPr>
              <a:t>(vivir) </a:t>
            </a:r>
            <a:r>
              <a:rPr lang="es-AR" sz="4400" dirty="0" smtClean="0">
                <a:latin typeface="Comic Sans MS" pitchFamily="66" charset="0"/>
              </a:rPr>
              <a:t>en una pequeña casa que ______ </a:t>
            </a:r>
            <a:r>
              <a:rPr lang="es-AR" sz="4400" dirty="0" smtClean="0">
                <a:solidFill>
                  <a:srgbClr val="0070C0"/>
                </a:solidFill>
                <a:latin typeface="Comic Sans MS" pitchFamily="66" charset="0"/>
              </a:rPr>
              <a:t>(estar) </a:t>
            </a:r>
            <a:r>
              <a:rPr lang="es-AR" sz="4400" dirty="0" smtClean="0">
                <a:latin typeface="Comic Sans MS" pitchFamily="66" charset="0"/>
              </a:rPr>
              <a:t>enfrente de una de las playas más bonitas en la isla.</a:t>
            </a:r>
            <a:endParaRPr lang="es-AR" sz="4400" dirty="0">
              <a:latin typeface="Comic Sans MS" pitchFamily="66" charset="0"/>
            </a:endParaRPr>
          </a:p>
        </p:txBody>
      </p:sp>
      <p:pic>
        <p:nvPicPr>
          <p:cNvPr id="3076" name="Picture 4" descr="C:\Documents and Settings\dsampanes\Local Settings\Temporary Internet Files\Content.IE5\EOE38V3S\MPj0439224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3962400"/>
            <a:ext cx="2715768" cy="20363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33400" y="1143000"/>
            <a:ext cx="82296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4400" dirty="0" smtClean="0">
                <a:latin typeface="Comic Sans MS" pitchFamily="66" charset="0"/>
              </a:rPr>
              <a:t>Mis abuelos </a:t>
            </a:r>
            <a:r>
              <a:rPr lang="es-AR" sz="4400" dirty="0" smtClean="0">
                <a:solidFill>
                  <a:srgbClr val="0070C0"/>
                </a:solidFill>
                <a:latin typeface="Comic Sans MS" pitchFamily="66" charset="0"/>
              </a:rPr>
              <a:t>vivían </a:t>
            </a:r>
            <a:r>
              <a:rPr lang="es-AR" sz="4400" dirty="0" smtClean="0">
                <a:latin typeface="Comic Sans MS" pitchFamily="66" charset="0"/>
              </a:rPr>
              <a:t>en una pequeña casa que </a:t>
            </a:r>
            <a:r>
              <a:rPr lang="es-AR" sz="4400" dirty="0" smtClean="0">
                <a:solidFill>
                  <a:srgbClr val="0070C0"/>
                </a:solidFill>
                <a:latin typeface="Comic Sans MS" pitchFamily="66" charset="0"/>
              </a:rPr>
              <a:t>estaba </a:t>
            </a:r>
            <a:r>
              <a:rPr lang="es-AR" sz="4400" dirty="0" smtClean="0">
                <a:latin typeface="Comic Sans MS" pitchFamily="66" charset="0"/>
              </a:rPr>
              <a:t>enfrente de una de las playas más bonitas en la isla.</a:t>
            </a:r>
            <a:endParaRPr lang="es-AR" sz="4400" dirty="0">
              <a:latin typeface="Comic Sans MS" pitchFamily="66" charset="0"/>
            </a:endParaRPr>
          </a:p>
        </p:txBody>
      </p:sp>
      <p:pic>
        <p:nvPicPr>
          <p:cNvPr id="4098" name="Picture 2" descr="C:\Documents and Settings\dsampanes\Local Settings\Temporary Internet Files\Content.IE5\BQJA3LBC\MCj0411990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3962400"/>
            <a:ext cx="1815866" cy="230184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33400" y="533400"/>
            <a:ext cx="754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Imperfect is used in both because it is description in the past with no specific time period.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33400" y="304800"/>
            <a:ext cx="82296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4400" dirty="0" smtClean="0">
                <a:latin typeface="Comic Sans MS" pitchFamily="66" charset="0"/>
              </a:rPr>
              <a:t>Cada vez que yo _______ </a:t>
            </a:r>
            <a:r>
              <a:rPr lang="es-AR" sz="4400" dirty="0" smtClean="0">
                <a:solidFill>
                  <a:srgbClr val="0070C0"/>
                </a:solidFill>
                <a:latin typeface="Comic Sans MS" pitchFamily="66" charset="0"/>
              </a:rPr>
              <a:t>(llegar) </a:t>
            </a:r>
            <a:r>
              <a:rPr lang="es-AR" sz="4400" dirty="0" smtClean="0">
                <a:latin typeface="Comic Sans MS" pitchFamily="66" charset="0"/>
              </a:rPr>
              <a:t>mis abuelos ______ </a:t>
            </a:r>
            <a:r>
              <a:rPr lang="es-AR" sz="4400" dirty="0" smtClean="0">
                <a:solidFill>
                  <a:srgbClr val="0070C0"/>
                </a:solidFill>
                <a:latin typeface="Comic Sans MS" pitchFamily="66" charset="0"/>
              </a:rPr>
              <a:t>(hacer) </a:t>
            </a:r>
            <a:r>
              <a:rPr lang="es-AR" sz="4400" dirty="0" smtClean="0">
                <a:latin typeface="Comic Sans MS" pitchFamily="66" charset="0"/>
              </a:rPr>
              <a:t>lo mismo:  _______ </a:t>
            </a:r>
            <a:r>
              <a:rPr lang="es-AR" sz="4400" dirty="0" smtClean="0">
                <a:solidFill>
                  <a:srgbClr val="0070C0"/>
                </a:solidFill>
                <a:latin typeface="Comic Sans MS" pitchFamily="66" charset="0"/>
              </a:rPr>
              <a:t>(preparar) </a:t>
            </a:r>
            <a:r>
              <a:rPr lang="es-AR" sz="4400" dirty="0" smtClean="0">
                <a:latin typeface="Comic Sans MS" pitchFamily="66" charset="0"/>
              </a:rPr>
              <a:t>una comida grande y me ______ </a:t>
            </a:r>
            <a:r>
              <a:rPr lang="es-AR" sz="4400" dirty="0" smtClean="0">
                <a:solidFill>
                  <a:srgbClr val="0070C0"/>
                </a:solidFill>
                <a:latin typeface="Comic Sans MS" pitchFamily="66" charset="0"/>
              </a:rPr>
              <a:t>(preguntar) </a:t>
            </a:r>
            <a:r>
              <a:rPr lang="es-AR" sz="4400" dirty="0" smtClean="0">
                <a:latin typeface="Comic Sans MS" pitchFamily="66" charset="0"/>
              </a:rPr>
              <a:t>como las cosas me ____ </a:t>
            </a:r>
            <a:r>
              <a:rPr lang="es-AR" sz="4400" dirty="0" smtClean="0">
                <a:solidFill>
                  <a:srgbClr val="0070C0"/>
                </a:solidFill>
                <a:latin typeface="Comic Sans MS" pitchFamily="66" charset="0"/>
              </a:rPr>
              <a:t>(ir) </a:t>
            </a:r>
            <a:r>
              <a:rPr lang="es-AR" sz="4400" dirty="0" smtClean="0">
                <a:latin typeface="Comic Sans MS" pitchFamily="66" charset="0"/>
              </a:rPr>
              <a:t>en la escuela.</a:t>
            </a:r>
            <a:endParaRPr lang="es-AR" sz="4400" dirty="0">
              <a:latin typeface="Comic Sans MS" pitchFamily="66" charset="0"/>
            </a:endParaRPr>
          </a:p>
        </p:txBody>
      </p:sp>
      <p:pic>
        <p:nvPicPr>
          <p:cNvPr id="5122" name="Picture 2" descr="C:\Documents and Settings\dsampanes\Local Settings\Temporary Internet Files\Content.IE5\OR7ZP24V\MCj0411948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4674093"/>
            <a:ext cx="1702806" cy="21839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1143000"/>
            <a:ext cx="82296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4400" dirty="0" smtClean="0">
                <a:latin typeface="Comic Sans MS" pitchFamily="66" charset="0"/>
              </a:rPr>
              <a:t>Cada vez que yo </a:t>
            </a:r>
            <a:r>
              <a:rPr lang="es-AR" sz="4400" dirty="0" smtClean="0">
                <a:solidFill>
                  <a:srgbClr val="0070C0"/>
                </a:solidFill>
                <a:latin typeface="Comic Sans MS" pitchFamily="66" charset="0"/>
              </a:rPr>
              <a:t>llegaba </a:t>
            </a:r>
            <a:r>
              <a:rPr lang="es-AR" sz="4400" dirty="0" smtClean="0">
                <a:latin typeface="Comic Sans MS" pitchFamily="66" charset="0"/>
              </a:rPr>
              <a:t>mis abuelos </a:t>
            </a:r>
            <a:r>
              <a:rPr lang="es-AR" sz="4400" dirty="0" smtClean="0">
                <a:solidFill>
                  <a:srgbClr val="0070C0"/>
                </a:solidFill>
                <a:latin typeface="Comic Sans MS" pitchFamily="66" charset="0"/>
              </a:rPr>
              <a:t>hacían </a:t>
            </a:r>
            <a:r>
              <a:rPr lang="es-AR" sz="4400" dirty="0" smtClean="0">
                <a:latin typeface="Comic Sans MS" pitchFamily="66" charset="0"/>
              </a:rPr>
              <a:t>lo mismo:  </a:t>
            </a:r>
            <a:r>
              <a:rPr lang="es-AR" sz="4400" dirty="0" smtClean="0">
                <a:solidFill>
                  <a:srgbClr val="0070C0"/>
                </a:solidFill>
                <a:latin typeface="Comic Sans MS" pitchFamily="66" charset="0"/>
              </a:rPr>
              <a:t>preparaban </a:t>
            </a:r>
            <a:r>
              <a:rPr lang="es-AR" sz="4400" dirty="0" smtClean="0">
                <a:latin typeface="Comic Sans MS" pitchFamily="66" charset="0"/>
              </a:rPr>
              <a:t>una comida grande y me </a:t>
            </a:r>
            <a:r>
              <a:rPr lang="es-AR" sz="4400" dirty="0" smtClean="0">
                <a:solidFill>
                  <a:srgbClr val="0070C0"/>
                </a:solidFill>
                <a:latin typeface="Comic Sans MS" pitchFamily="66" charset="0"/>
              </a:rPr>
              <a:t>preguntaban </a:t>
            </a:r>
            <a:r>
              <a:rPr lang="es-AR" sz="4400" dirty="0" smtClean="0">
                <a:latin typeface="Comic Sans MS" pitchFamily="66" charset="0"/>
              </a:rPr>
              <a:t>como las cosas me </a:t>
            </a:r>
            <a:r>
              <a:rPr lang="es-AR" sz="4400" dirty="0" smtClean="0">
                <a:solidFill>
                  <a:srgbClr val="0070C0"/>
                </a:solidFill>
                <a:latin typeface="Comic Sans MS" pitchFamily="66" charset="0"/>
              </a:rPr>
              <a:t>iban </a:t>
            </a:r>
            <a:r>
              <a:rPr lang="es-AR" sz="4400" dirty="0" smtClean="0">
                <a:latin typeface="Comic Sans MS" pitchFamily="66" charset="0"/>
              </a:rPr>
              <a:t>en la escuela.</a:t>
            </a:r>
            <a:endParaRPr lang="es-AR" sz="4400" dirty="0">
              <a:latin typeface="Comic Sans MS" pitchFamily="66" charset="0"/>
            </a:endParaRPr>
          </a:p>
        </p:txBody>
      </p:sp>
      <p:pic>
        <p:nvPicPr>
          <p:cNvPr id="3" name="Picture 2" descr="C:\Documents and Settings\dsampanes\Local Settings\Temporary Internet Files\Content.IE5\KY8JUQOV\MCj04417060000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0" y="4495800"/>
            <a:ext cx="2057400" cy="20574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33400" y="533400"/>
            <a:ext cx="754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Imperfect is used in all verbs because the verbs mean used to do. The phrase </a:t>
            </a:r>
            <a:r>
              <a:rPr lang="en-US" dirty="0" err="1" smtClean="0"/>
              <a:t>cada</a:t>
            </a:r>
            <a:r>
              <a:rPr lang="en-US" dirty="0" smtClean="0"/>
              <a:t> (each) implies habitual past action.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639</Words>
  <Application>Microsoft Office PowerPoint</Application>
  <PresentationFormat>On-screen Show (4:3)</PresentationFormat>
  <Paragraphs>33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Practice distinguishing between the preterite and imperfect tenses.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Practice distinguishing between the preterite and imperfect tenses.</dc:title>
  <dc:creator>Jen</dc:creator>
  <cp:lastModifiedBy>Jen</cp:lastModifiedBy>
  <cp:revision>10</cp:revision>
  <dcterms:created xsi:type="dcterms:W3CDTF">2011-12-21T19:26:41Z</dcterms:created>
  <dcterms:modified xsi:type="dcterms:W3CDTF">2011-12-21T19:52:10Z</dcterms:modified>
</cp:coreProperties>
</file>