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jpeg" ContentType="image/jpeg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4" r:id="rId4"/>
    <p:sldId id="258" r:id="rId5"/>
    <p:sldId id="257" r:id="rId6"/>
    <p:sldId id="260" r:id="rId7"/>
    <p:sldId id="268" r:id="rId8"/>
    <p:sldId id="259" r:id="rId9"/>
    <p:sldId id="261" r:id="rId10"/>
    <p:sldId id="264" r:id="rId11"/>
    <p:sldId id="262" r:id="rId12"/>
    <p:sldId id="266" r:id="rId13"/>
    <p:sldId id="263" r:id="rId14"/>
    <p:sldId id="265" r:id="rId15"/>
    <p:sldId id="267" r:id="rId16"/>
    <p:sldId id="269" r:id="rId17"/>
    <p:sldId id="270" r:id="rId18"/>
    <p:sldId id="271" r:id="rId19"/>
    <p:sldId id="272" r:id="rId20"/>
    <p:sldId id="273" r:id="rId21"/>
    <p:sldId id="274" r:id="rId22"/>
    <p:sldId id="280" r:id="rId23"/>
    <p:sldId id="281" r:id="rId24"/>
    <p:sldId id="282" r:id="rId25"/>
    <p:sldId id="275" r:id="rId26"/>
    <p:sldId id="276" r:id="rId27"/>
    <p:sldId id="277" r:id="rId28"/>
    <p:sldId id="283" r:id="rId29"/>
    <p:sldId id="279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customXml" Target="../customXml/item2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customXml" Target="../customXml/item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DD04F66-CF37-4739-94BE-0ACDBCECF850}" type="datetimeFigureOut">
              <a:rPr lang="en-US" smtClean="0"/>
              <a:pPr/>
              <a:t>8/28/2011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F82C081-1474-440B-A64B-F319038FD9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1.png"/><Relationship Id="rId4" Type="http://schemas.openxmlformats.org/officeDocument/2006/relationships/image" Target="../media/image20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  <a:solidFill>
            <a:schemeClr val="tx1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La </a:t>
            </a:r>
            <a:r>
              <a:rPr lang="en-US" b="1" dirty="0" err="1" smtClean="0">
                <a:solidFill>
                  <a:schemeClr val="bg1"/>
                </a:solidFill>
              </a:rPr>
              <a:t>práctica</a:t>
            </a:r>
            <a:r>
              <a:rPr lang="en-US" b="1" dirty="0" smtClean="0">
                <a:solidFill>
                  <a:schemeClr val="bg1"/>
                </a:solidFill>
              </a:rPr>
              <a:t> de </a:t>
            </a:r>
            <a:r>
              <a:rPr lang="en-US" b="1" dirty="0" err="1" smtClean="0">
                <a:solidFill>
                  <a:schemeClr val="bg1"/>
                </a:solidFill>
              </a:rPr>
              <a:t>las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palabras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interrogativas</a:t>
            </a:r>
            <a:r>
              <a:rPr lang="en-US" b="1" dirty="0" smtClean="0">
                <a:solidFill>
                  <a:schemeClr val="bg1"/>
                </a:solidFill>
              </a:rPr>
              <a:t> en </a:t>
            </a:r>
            <a:r>
              <a:rPr lang="en-US" b="1" dirty="0" err="1" smtClean="0">
                <a:solidFill>
                  <a:schemeClr val="bg1"/>
                </a:solidFill>
              </a:rPr>
              <a:t>espa</a:t>
            </a:r>
            <a:r>
              <a:rPr lang="es-MX" b="1" dirty="0" err="1" smtClean="0">
                <a:solidFill>
                  <a:schemeClr val="bg1"/>
                </a:solidFill>
              </a:rPr>
              <a:t>ñol</a:t>
            </a:r>
            <a:r>
              <a:rPr lang="es-MX" b="1" dirty="0" smtClean="0">
                <a:solidFill>
                  <a:schemeClr val="bg1"/>
                </a:solidFill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14600"/>
            <a:ext cx="9144000" cy="259080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All interrogative words have a written accent in Spanish. </a:t>
            </a:r>
          </a:p>
          <a:p>
            <a:endParaRPr lang="en-US" sz="3000" dirty="0" smtClean="0"/>
          </a:p>
          <a:p>
            <a:r>
              <a:rPr lang="en-US" dirty="0" smtClean="0"/>
              <a:t>There is an upside-down question mark at the beginning of an interrogative sentence and a regular question mark at the end of the sentence. </a:t>
            </a:r>
          </a:p>
          <a:p>
            <a:endParaRPr lang="en-US" dirty="0"/>
          </a:p>
        </p:txBody>
      </p:sp>
      <p:pic>
        <p:nvPicPr>
          <p:cNvPr id="1027" name="Picture 3" descr="C:\Users\Jen\AppData\Local\Microsoft\Windows\Temporary Internet Files\Content.IE5\L68SK9CG\MC90011084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971800" y="5410200"/>
            <a:ext cx="1178357" cy="1169487"/>
          </a:xfrm>
          <a:prstGeom prst="rect">
            <a:avLst/>
          </a:prstGeom>
          <a:noFill/>
        </p:spPr>
      </p:pic>
      <p:pic>
        <p:nvPicPr>
          <p:cNvPr id="6" name="Picture 3" descr="C:\Users\Jen\AppData\Local\Microsoft\Windows\Temporary Internet Files\Content.IE5\L68SK9CG\MC90011084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5410200"/>
            <a:ext cx="1178357" cy="1169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¿</a:t>
            </a:r>
            <a:r>
              <a:rPr lang="en-US" sz="9600" dirty="0" err="1" smtClean="0"/>
              <a:t>Cu</a:t>
            </a:r>
            <a:r>
              <a:rPr lang="en-US" sz="9600" dirty="0" err="1" smtClean="0">
                <a:cs typeface="Arial"/>
              </a:rPr>
              <a:t>ál</a:t>
            </a:r>
            <a:r>
              <a:rPr lang="en-US" sz="9600" dirty="0" smtClean="0">
                <a:cs typeface="Arial"/>
              </a:rPr>
              <a:t>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458200" cy="1499616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5400" dirty="0" smtClean="0"/>
              <a:t>Which?</a:t>
            </a:r>
          </a:p>
          <a:p>
            <a:pPr algn="ctr"/>
            <a:r>
              <a:rPr lang="en-US" sz="5400" dirty="0" smtClean="0"/>
              <a:t>What?</a:t>
            </a:r>
          </a:p>
          <a:p>
            <a:pPr algn="ctr"/>
            <a:endParaRPr lang="en-US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 ¿De </a:t>
            </a:r>
            <a:r>
              <a:rPr lang="en-US" sz="9600" dirty="0" err="1" smtClean="0"/>
              <a:t>d</a:t>
            </a:r>
            <a:r>
              <a:rPr lang="en-US" sz="9600" dirty="0" err="1" smtClean="0">
                <a:cs typeface="Arial"/>
              </a:rPr>
              <a:t>ónde</a:t>
            </a:r>
            <a:r>
              <a:rPr lang="en-US" sz="9600" dirty="0" smtClean="0">
                <a:cs typeface="Arial"/>
              </a:rPr>
              <a:t>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 From where?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355848"/>
            <a:ext cx="8153400" cy="1673352"/>
          </a:xfrm>
        </p:spPr>
        <p:txBody>
          <a:bodyPr>
            <a:normAutofit/>
          </a:bodyPr>
          <a:lstStyle/>
          <a:p>
            <a:pPr algn="ctr"/>
            <a:r>
              <a:rPr lang="en-US" sz="9600" dirty="0" smtClean="0"/>
              <a:t>¿</a:t>
            </a:r>
            <a:r>
              <a:rPr lang="en-US" sz="9600" dirty="0" err="1" smtClean="0"/>
              <a:t>Cu</a:t>
            </a:r>
            <a:r>
              <a:rPr lang="en-US" sz="9600" dirty="0" err="1" smtClean="0">
                <a:cs typeface="Arial"/>
              </a:rPr>
              <a:t>ántos</a:t>
            </a:r>
            <a:r>
              <a:rPr lang="en-US" sz="9600" dirty="0" smtClean="0">
                <a:cs typeface="Arial"/>
              </a:rPr>
              <a:t>/as?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How many?</a:t>
            </a:r>
            <a:endParaRPr lang="en-US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¿De </a:t>
            </a:r>
            <a:r>
              <a:rPr lang="en-US" sz="9600" dirty="0" err="1" smtClean="0"/>
              <a:t>qui</a:t>
            </a:r>
            <a:r>
              <a:rPr lang="en-US" sz="9600" dirty="0" err="1" smtClean="0">
                <a:cs typeface="Arial"/>
              </a:rPr>
              <a:t>én</a:t>
            </a:r>
            <a:r>
              <a:rPr lang="en-US" sz="9600" dirty="0" smtClean="0">
                <a:cs typeface="Arial"/>
              </a:rPr>
              <a:t>/</a:t>
            </a:r>
            <a:r>
              <a:rPr lang="en-US" sz="9600" dirty="0" err="1" smtClean="0">
                <a:cs typeface="Arial"/>
              </a:rPr>
              <a:t>es</a:t>
            </a:r>
            <a:r>
              <a:rPr lang="en-US" sz="9600" dirty="0" smtClean="0">
                <a:cs typeface="Arial"/>
              </a:rPr>
              <a:t>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Whose (</a:t>
            </a:r>
            <a:r>
              <a:rPr lang="en-US" sz="5400" dirty="0" err="1" smtClean="0"/>
              <a:t>posession</a:t>
            </a:r>
            <a:r>
              <a:rPr lang="en-US" sz="5400" dirty="0" smtClean="0"/>
              <a:t>) ?</a:t>
            </a:r>
          </a:p>
          <a:p>
            <a:pPr algn="ctr"/>
            <a:endParaRPr lang="en-US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¿</a:t>
            </a:r>
            <a:r>
              <a:rPr lang="en-US" sz="9600" dirty="0" err="1" smtClean="0"/>
              <a:t>Ad</a:t>
            </a:r>
            <a:r>
              <a:rPr lang="en-US" sz="9600" dirty="0" err="1" smtClean="0">
                <a:cs typeface="Arial"/>
              </a:rPr>
              <a:t>ónde</a:t>
            </a:r>
            <a:r>
              <a:rPr lang="en-US" sz="9600" dirty="0" smtClean="0">
                <a:cs typeface="Arial"/>
              </a:rPr>
              <a:t>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 To where (destination) ?</a:t>
            </a:r>
          </a:p>
          <a:p>
            <a:pPr algn="ctr"/>
            <a:endParaRPr lang="en-US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8915400" cy="1252728"/>
          </a:xfrm>
        </p:spPr>
        <p:txBody>
          <a:bodyPr>
            <a:noAutofit/>
          </a:bodyPr>
          <a:lstStyle/>
          <a:p>
            <a:r>
              <a:rPr lang="es-MX" sz="32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Read</a:t>
            </a:r>
            <a:r>
              <a:rPr lang="es-MX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s-MX" sz="32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the</a:t>
            </a:r>
            <a:r>
              <a:rPr lang="es-MX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s-MX" sz="32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questions</a:t>
            </a:r>
            <a:r>
              <a:rPr lang="es-MX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and responses.  </a:t>
            </a:r>
            <a:r>
              <a:rPr lang="es-MX" sz="32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What</a:t>
            </a:r>
            <a:r>
              <a:rPr lang="es-MX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are </a:t>
            </a:r>
            <a:r>
              <a:rPr lang="es-MX" sz="32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the</a:t>
            </a:r>
            <a:r>
              <a:rPr lang="es-MX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s-MX" sz="32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most</a:t>
            </a:r>
            <a:r>
              <a:rPr lang="es-MX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s-MX" sz="32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appropriate</a:t>
            </a:r>
            <a:r>
              <a:rPr lang="es-MX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s-MX" sz="32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question</a:t>
            </a:r>
            <a:r>
              <a:rPr lang="es-MX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s-MX" sz="32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words</a:t>
            </a:r>
            <a:r>
              <a:rPr lang="es-MX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in </a:t>
            </a:r>
            <a:r>
              <a:rPr lang="es-MX" sz="3200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Spanish</a:t>
            </a:r>
            <a:r>
              <a:rPr lang="es-MX" sz="32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  <a:endParaRPr lang="en-US" sz="32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8" name="Picture 4" descr="C:\Users\Jen\AppData\Local\Microsoft\Windows\Temporary Internet Files\Content.IE5\62IK6LHA\MC90031181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981200"/>
            <a:ext cx="5386334" cy="37568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err="1" smtClean="0">
                <a:cs typeface="Arial"/>
              </a:rPr>
              <a:t>Cuántos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534400" cy="1499616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8000" dirty="0" smtClean="0"/>
              <a:t>¿____ </a:t>
            </a:r>
            <a:r>
              <a:rPr lang="en-US" sz="8000" dirty="0" err="1" smtClean="0"/>
              <a:t>años</a:t>
            </a:r>
            <a:r>
              <a:rPr lang="en-US" sz="8000" dirty="0" smtClean="0"/>
              <a:t> </a:t>
            </a:r>
            <a:r>
              <a:rPr lang="en-US" sz="8000" dirty="0" err="1" smtClean="0"/>
              <a:t>tiene</a:t>
            </a:r>
            <a:r>
              <a:rPr lang="en-US" sz="8000" dirty="0" smtClean="0"/>
              <a:t> </a:t>
            </a:r>
            <a:r>
              <a:rPr lang="en-US" sz="8000" dirty="0" err="1" smtClean="0"/>
              <a:t>ella</a:t>
            </a:r>
            <a:r>
              <a:rPr lang="en-US" sz="8000" dirty="0" smtClean="0"/>
              <a:t>?</a:t>
            </a:r>
          </a:p>
          <a:p>
            <a:pPr algn="ctr"/>
            <a:r>
              <a:rPr lang="es-MX" sz="8000" dirty="0" smtClean="0"/>
              <a:t>Tiene cincuenta años.</a:t>
            </a:r>
            <a:endParaRPr lang="en-US" sz="5400" dirty="0" smtClean="0"/>
          </a:p>
          <a:p>
            <a:pPr algn="ctr"/>
            <a:endParaRPr lang="en-US" sz="5400" dirty="0"/>
          </a:p>
        </p:txBody>
      </p:sp>
      <p:pic>
        <p:nvPicPr>
          <p:cNvPr id="2051" name="Picture 3" descr="C:\Users\Jen\AppData\Local\Microsoft\Windows\Temporary Internet Files\Content.IE5\80YAJGBV\MC90006012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796333"/>
            <a:ext cx="2243381" cy="206166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err="1" smtClean="0"/>
              <a:t>Dónde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6600" dirty="0" smtClean="0"/>
              <a:t>¿_____ </a:t>
            </a:r>
            <a:r>
              <a:rPr lang="en-US" sz="6600" dirty="0" err="1" smtClean="0"/>
              <a:t>está</a:t>
            </a:r>
            <a:r>
              <a:rPr lang="en-US" sz="6600" dirty="0" smtClean="0"/>
              <a:t> </a:t>
            </a:r>
            <a:r>
              <a:rPr lang="en-US" sz="6600" dirty="0" err="1" smtClean="0"/>
              <a:t>tu</a:t>
            </a:r>
            <a:r>
              <a:rPr lang="en-US" sz="6600" dirty="0" smtClean="0"/>
              <a:t> </a:t>
            </a:r>
            <a:r>
              <a:rPr lang="en-US" sz="6600" dirty="0" err="1" smtClean="0"/>
              <a:t>computadora</a:t>
            </a:r>
            <a:r>
              <a:rPr lang="en-US" sz="6600" dirty="0" smtClean="0"/>
              <a:t>?</a:t>
            </a:r>
          </a:p>
          <a:p>
            <a:pPr algn="ctr"/>
            <a:r>
              <a:rPr lang="es-MX" sz="6600" dirty="0" smtClean="0"/>
              <a:t>Está en mi oficina.</a:t>
            </a:r>
            <a:endParaRPr lang="en-US" sz="5400" dirty="0" smtClean="0"/>
          </a:p>
          <a:p>
            <a:pPr algn="ctr"/>
            <a:endParaRPr lang="en-US" sz="5400" dirty="0"/>
          </a:p>
        </p:txBody>
      </p:sp>
      <p:pic>
        <p:nvPicPr>
          <p:cNvPr id="3074" name="Picture 2" descr="C:\Users\Jen\AppData\Local\Microsoft\Windows\Temporary Internet Files\Content.IE5\H3ZKQW09\MC900447104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4645665"/>
            <a:ext cx="1662708" cy="221233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9600" dirty="0" smtClean="0"/>
              <a:t>Quién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6600" dirty="0" smtClean="0"/>
              <a:t>¿____ </a:t>
            </a:r>
            <a:r>
              <a:rPr lang="en-US" sz="6600" dirty="0" err="1" smtClean="0"/>
              <a:t>es</a:t>
            </a:r>
            <a:r>
              <a:rPr lang="en-US" sz="6600" dirty="0" smtClean="0"/>
              <a:t> </a:t>
            </a:r>
            <a:r>
              <a:rPr lang="en-US" sz="6600" dirty="0" err="1" smtClean="0"/>
              <a:t>ella</a:t>
            </a:r>
            <a:r>
              <a:rPr lang="en-US" sz="6600" dirty="0" smtClean="0"/>
              <a:t>?</a:t>
            </a:r>
          </a:p>
          <a:p>
            <a:pPr algn="ctr"/>
            <a:r>
              <a:rPr lang="es-MX" sz="6600" dirty="0" smtClean="0"/>
              <a:t>Ella es la hermana de mi amiga.</a:t>
            </a:r>
            <a:endParaRPr lang="en-US" sz="5400" dirty="0" smtClean="0"/>
          </a:p>
          <a:p>
            <a:pPr algn="ctr"/>
            <a:endParaRPr lang="en-US" sz="5400" dirty="0"/>
          </a:p>
        </p:txBody>
      </p:sp>
      <p:pic>
        <p:nvPicPr>
          <p:cNvPr id="4098" name="Picture 2" descr="C:\Users\Jen\AppData\Local\Microsoft\Windows\Temporary Internet Files\Content.IE5\2O71OZYE\MC90044012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5486400"/>
            <a:ext cx="1842927" cy="1143000"/>
          </a:xfrm>
          <a:prstGeom prst="rect">
            <a:avLst/>
          </a:prstGeom>
          <a:noFill/>
        </p:spPr>
      </p:pic>
      <p:pic>
        <p:nvPicPr>
          <p:cNvPr id="2050" name="Picture 2" descr="C:\Documents and Settings\jlopez\Local Settings\Temporary Internet Files\Content.IE5\60NS0J6L\MC90007870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5188304"/>
            <a:ext cx="1122363" cy="166969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9600" dirty="0" smtClean="0"/>
              <a:t>Qué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6600" dirty="0" smtClean="0"/>
              <a:t>¿____ </a:t>
            </a:r>
            <a:r>
              <a:rPr lang="en-US" sz="6600" dirty="0" err="1" smtClean="0"/>
              <a:t>hora</a:t>
            </a:r>
            <a:r>
              <a:rPr lang="en-US" sz="6600" dirty="0" smtClean="0"/>
              <a:t> </a:t>
            </a:r>
            <a:r>
              <a:rPr lang="en-US" sz="6600" dirty="0" err="1" smtClean="0"/>
              <a:t>es</a:t>
            </a:r>
            <a:r>
              <a:rPr lang="en-US" sz="6600" dirty="0" smtClean="0"/>
              <a:t>?</a:t>
            </a:r>
          </a:p>
          <a:p>
            <a:pPr algn="ctr"/>
            <a:r>
              <a:rPr lang="es-MX" sz="6600" dirty="0" smtClean="0"/>
              <a:t>Son las once menos seis.</a:t>
            </a:r>
            <a:endParaRPr lang="en-US" sz="5400" dirty="0" smtClean="0"/>
          </a:p>
          <a:p>
            <a:pPr algn="ctr"/>
            <a:endParaRPr lang="en-US" sz="5400" dirty="0"/>
          </a:p>
        </p:txBody>
      </p:sp>
      <p:pic>
        <p:nvPicPr>
          <p:cNvPr id="5122" name="Picture 2" descr="C:\Users\Jen\AppData\Local\Microsoft\Windows\Temporary Internet Files\Content.IE5\80YAJGBV\MC90015710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5094360"/>
            <a:ext cx="2667000" cy="176364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Quiz yourself on the question words.</a:t>
            </a:r>
            <a:br>
              <a:rPr lang="en-US" dirty="0" smtClean="0"/>
            </a:br>
            <a:r>
              <a:rPr lang="en-US" dirty="0" smtClean="0"/>
              <a:t>Give the English equivalent.</a:t>
            </a:r>
            <a:endParaRPr lang="en-US" dirty="0"/>
          </a:p>
        </p:txBody>
      </p:sp>
      <p:pic>
        <p:nvPicPr>
          <p:cNvPr id="4" name="Content Placeholder 3" descr="interrogatives[1]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19400" y="2286000"/>
            <a:ext cx="3566160" cy="274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9600" dirty="0" smtClean="0"/>
              <a:t>Cómo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6600" dirty="0" smtClean="0"/>
              <a:t>¿____ se llama </a:t>
            </a:r>
            <a:r>
              <a:rPr lang="en-US" sz="6600" dirty="0" err="1" smtClean="0"/>
              <a:t>tu</a:t>
            </a:r>
            <a:r>
              <a:rPr lang="en-US" sz="6600" dirty="0" smtClean="0"/>
              <a:t> </a:t>
            </a:r>
            <a:r>
              <a:rPr lang="en-US" sz="6600" dirty="0" err="1" smtClean="0"/>
              <a:t>abuelo</a:t>
            </a:r>
            <a:r>
              <a:rPr lang="en-US" sz="6600" dirty="0" smtClean="0"/>
              <a:t>? Se llama Jorge.</a:t>
            </a:r>
            <a:endParaRPr lang="en-US" sz="5400" dirty="0" smtClean="0"/>
          </a:p>
          <a:p>
            <a:pPr algn="ctr"/>
            <a:endParaRPr lang="en-US" sz="5400" dirty="0"/>
          </a:p>
        </p:txBody>
      </p:sp>
      <p:pic>
        <p:nvPicPr>
          <p:cNvPr id="6146" name="Picture 2" descr="C:\Users\Jen\AppData\Local\Microsoft\Windows\Temporary Internet Files\Content.IE5\H3ZKQW09\MP90038136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5025127"/>
            <a:ext cx="2743200" cy="183287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9600" dirty="0" smtClean="0"/>
              <a:t>Cuándo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6600" dirty="0" smtClean="0"/>
              <a:t>¿____ </a:t>
            </a:r>
            <a:r>
              <a:rPr lang="en-US" sz="6600" dirty="0" err="1" smtClean="0"/>
              <a:t>es</a:t>
            </a:r>
            <a:r>
              <a:rPr lang="en-US" sz="6600" dirty="0" smtClean="0"/>
              <a:t> el </a:t>
            </a:r>
            <a:r>
              <a:rPr lang="en-US" sz="6600" dirty="0" err="1" smtClean="0"/>
              <a:t>cumpleaños</a:t>
            </a:r>
            <a:r>
              <a:rPr lang="en-US" sz="6600" dirty="0" smtClean="0"/>
              <a:t> de </a:t>
            </a:r>
            <a:r>
              <a:rPr lang="en-US" sz="6600" dirty="0" err="1" smtClean="0"/>
              <a:t>tu</a:t>
            </a:r>
            <a:r>
              <a:rPr lang="en-US" sz="6600" dirty="0" smtClean="0"/>
              <a:t> </a:t>
            </a:r>
            <a:r>
              <a:rPr lang="en-US" sz="6600" dirty="0" err="1" smtClean="0"/>
              <a:t>hijo</a:t>
            </a:r>
            <a:r>
              <a:rPr lang="en-US" sz="6600" dirty="0" smtClean="0"/>
              <a:t>?</a:t>
            </a:r>
          </a:p>
          <a:p>
            <a:pPr algn="ctr"/>
            <a:r>
              <a:rPr lang="es-MX" sz="6600" dirty="0" smtClean="0"/>
              <a:t>Es el primero de marzo.</a:t>
            </a:r>
            <a:endParaRPr lang="en-US" sz="5400" dirty="0" smtClean="0"/>
          </a:p>
          <a:p>
            <a:pPr algn="ctr"/>
            <a:endParaRPr lang="en-US" sz="5400" dirty="0"/>
          </a:p>
        </p:txBody>
      </p:sp>
      <p:pic>
        <p:nvPicPr>
          <p:cNvPr id="7172" name="Picture 4" descr="C:\Users\Jen\AppData\Local\Microsoft\Windows\Temporary Internet Files\Content.IE5\541VO0W4\MC90020039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800600"/>
            <a:ext cx="1848917" cy="1815084"/>
          </a:xfrm>
          <a:prstGeom prst="rect">
            <a:avLst/>
          </a:prstGeom>
          <a:noFill/>
        </p:spPr>
      </p:pic>
      <p:pic>
        <p:nvPicPr>
          <p:cNvPr id="3075" name="Picture 3" descr="C:\Documents and Settings\jlopez\Local Settings\Temporary Internet Files\Content.IE5\T4EO839L\MC9003533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590800"/>
            <a:ext cx="753954" cy="75521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9600" dirty="0" smtClean="0"/>
              <a:t>Por qué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6600" dirty="0" smtClean="0"/>
              <a:t>¿___  </a:t>
            </a:r>
            <a:r>
              <a:rPr lang="en-US" sz="6600" dirty="0" err="1" smtClean="0"/>
              <a:t>es</a:t>
            </a:r>
            <a:r>
              <a:rPr lang="en-US" sz="6600" dirty="0" smtClean="0"/>
              <a:t> </a:t>
            </a:r>
            <a:r>
              <a:rPr lang="en-US" sz="6600" dirty="0" err="1" smtClean="0"/>
              <a:t>interesante</a:t>
            </a:r>
            <a:r>
              <a:rPr lang="en-US" sz="6600" dirty="0" smtClean="0"/>
              <a:t> </a:t>
            </a:r>
            <a:r>
              <a:rPr lang="en-US" sz="6600" dirty="0" err="1" smtClean="0"/>
              <a:t>jugar</a:t>
            </a:r>
            <a:r>
              <a:rPr lang="en-US" sz="6600" dirty="0" smtClean="0"/>
              <a:t> al </a:t>
            </a:r>
            <a:r>
              <a:rPr lang="en-US" sz="6600" dirty="0" err="1" smtClean="0"/>
              <a:t>fútbol</a:t>
            </a:r>
            <a:r>
              <a:rPr lang="en-US" sz="6600" dirty="0" smtClean="0"/>
              <a:t>?</a:t>
            </a:r>
            <a:endParaRPr lang="en-US" sz="5400" dirty="0" smtClean="0"/>
          </a:p>
          <a:p>
            <a:pPr algn="ctr"/>
            <a:r>
              <a:rPr lang="es-MX" sz="5400" dirty="0" smtClean="0"/>
              <a:t>Porque es una actividad muy interesante.</a:t>
            </a:r>
            <a:endParaRPr lang="en-US" sz="5400" dirty="0"/>
          </a:p>
        </p:txBody>
      </p:sp>
      <p:pic>
        <p:nvPicPr>
          <p:cNvPr id="1026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5353812"/>
            <a:ext cx="1827886" cy="15041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9600" dirty="0" smtClean="0"/>
              <a:t>quién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6600" dirty="0" smtClean="0"/>
              <a:t>¿De ____ </a:t>
            </a:r>
            <a:r>
              <a:rPr lang="en-US" sz="6600" dirty="0" err="1" smtClean="0"/>
              <a:t>es</a:t>
            </a:r>
            <a:r>
              <a:rPr lang="en-US" sz="6600" dirty="0" smtClean="0"/>
              <a:t> </a:t>
            </a:r>
            <a:r>
              <a:rPr lang="en-US" sz="6600" dirty="0" err="1" smtClean="0"/>
              <a:t>esta</a:t>
            </a:r>
            <a:r>
              <a:rPr lang="en-US" sz="6600" dirty="0" smtClean="0"/>
              <a:t> </a:t>
            </a:r>
            <a:r>
              <a:rPr lang="en-US" sz="6600" dirty="0" err="1" smtClean="0"/>
              <a:t>computadora</a:t>
            </a:r>
            <a:r>
              <a:rPr lang="en-US" sz="6600" dirty="0" smtClean="0"/>
              <a:t> ?  </a:t>
            </a:r>
            <a:r>
              <a:rPr lang="en-US" sz="6600" dirty="0" err="1" smtClean="0"/>
              <a:t>Esta</a:t>
            </a:r>
            <a:r>
              <a:rPr lang="en-US" sz="6600" dirty="0" smtClean="0"/>
              <a:t> </a:t>
            </a:r>
            <a:r>
              <a:rPr lang="en-US" sz="6600" dirty="0" err="1" smtClean="0"/>
              <a:t>computadora</a:t>
            </a:r>
            <a:r>
              <a:rPr lang="en-US" sz="6600" dirty="0" smtClean="0"/>
              <a:t> </a:t>
            </a:r>
            <a:r>
              <a:rPr lang="en-US" sz="6600" dirty="0" err="1" smtClean="0"/>
              <a:t>es</a:t>
            </a:r>
            <a:r>
              <a:rPr lang="en-US" sz="6600" dirty="0" smtClean="0"/>
              <a:t> de Juan.</a:t>
            </a:r>
            <a:endParaRPr lang="en-US" sz="5400" dirty="0" smtClean="0"/>
          </a:p>
          <a:p>
            <a:pPr algn="ctr"/>
            <a:endParaRPr lang="en-US" sz="5400" dirty="0"/>
          </a:p>
        </p:txBody>
      </p:sp>
      <p:pic>
        <p:nvPicPr>
          <p:cNvPr id="4098" name="Picture 2" descr="C:\Documents and Settings\jlopez\Local Settings\Temporary Internet Files\Content.IE5\XHXYQBGW\MP90040538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5225143"/>
            <a:ext cx="2743200" cy="1959428"/>
          </a:xfrm>
          <a:prstGeom prst="rect">
            <a:avLst/>
          </a:prstGeom>
          <a:noFill/>
        </p:spPr>
      </p:pic>
      <p:pic>
        <p:nvPicPr>
          <p:cNvPr id="1026" name="Picture 2" descr="C:\Documents and Settings\jlopez\Local Settings\Temporary Internet Files\Content.IE5\XIKYIZE7\MC90043543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5257800"/>
            <a:ext cx="1428750" cy="18859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9600" dirty="0" smtClean="0"/>
              <a:t>Cuánto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6600" dirty="0" smtClean="0"/>
              <a:t>¿ ___ </a:t>
            </a:r>
            <a:r>
              <a:rPr lang="en-US" sz="6600" dirty="0" err="1" smtClean="0"/>
              <a:t>dinero</a:t>
            </a:r>
            <a:r>
              <a:rPr lang="en-US" sz="6600" dirty="0" smtClean="0"/>
              <a:t> </a:t>
            </a:r>
            <a:r>
              <a:rPr lang="en-US" sz="6600" dirty="0" err="1" smtClean="0"/>
              <a:t>tienes</a:t>
            </a:r>
            <a:r>
              <a:rPr lang="en-US" sz="6600" dirty="0" smtClean="0"/>
              <a:t>?</a:t>
            </a:r>
          </a:p>
          <a:p>
            <a:pPr algn="ctr"/>
            <a:r>
              <a:rPr lang="es-MX" sz="6600" dirty="0" smtClean="0"/>
              <a:t>Tengo $20 dólares.</a:t>
            </a:r>
            <a:endParaRPr lang="en-US" sz="5400" dirty="0" smtClean="0"/>
          </a:p>
          <a:p>
            <a:pPr algn="ctr"/>
            <a:endParaRPr lang="en-US" sz="5400" dirty="0"/>
          </a:p>
        </p:txBody>
      </p:sp>
      <p:pic>
        <p:nvPicPr>
          <p:cNvPr id="5123" name="Picture 3" descr="C:\Documents and Settings\jlopez\Local Settings\Temporary Internet Files\Content.IE5\RPASN5QZ\MC900440409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5181600"/>
            <a:ext cx="1676400" cy="16764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9600" dirty="0" smtClean="0"/>
              <a:t>Adónde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6600" dirty="0" smtClean="0"/>
              <a:t>¿ ____ van </a:t>
            </a:r>
            <a:r>
              <a:rPr lang="en-US" sz="6600" dirty="0" err="1" smtClean="0"/>
              <a:t>Uds</a:t>
            </a:r>
            <a:r>
              <a:rPr lang="en-US" sz="6600" dirty="0" smtClean="0"/>
              <a:t>. los </a:t>
            </a:r>
            <a:r>
              <a:rPr lang="en-US" sz="6600" dirty="0" err="1" smtClean="0"/>
              <a:t>domingos</a:t>
            </a:r>
            <a:r>
              <a:rPr lang="en-US" sz="6600" dirty="0" smtClean="0"/>
              <a:t>?</a:t>
            </a:r>
          </a:p>
          <a:p>
            <a:pPr algn="ctr"/>
            <a:r>
              <a:rPr lang="es-MX" sz="6600" dirty="0" smtClean="0"/>
              <a:t>Vamos al cine.</a:t>
            </a:r>
            <a:endParaRPr lang="en-US" sz="5400" dirty="0" smtClean="0"/>
          </a:p>
          <a:p>
            <a:pPr algn="ctr"/>
            <a:endParaRPr lang="en-US" sz="5400" dirty="0"/>
          </a:p>
        </p:txBody>
      </p:sp>
      <p:pic>
        <p:nvPicPr>
          <p:cNvPr id="6147" name="Picture 3" descr="C:\Documents and Settings\jlopez\Local Settings\Temporary Internet Files\Content.IE5\VN5MOTDL\MP90039927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5105400"/>
            <a:ext cx="2000250" cy="1600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9600" dirty="0" smtClean="0"/>
              <a:t>quiénes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6600" dirty="0" smtClean="0"/>
              <a:t>¿ De ____ son </a:t>
            </a:r>
            <a:r>
              <a:rPr lang="en-US" sz="6600" dirty="0" err="1" smtClean="0"/>
              <a:t>las</a:t>
            </a:r>
            <a:r>
              <a:rPr lang="en-US" sz="6600" dirty="0" smtClean="0"/>
              <a:t> </a:t>
            </a:r>
            <a:r>
              <a:rPr lang="en-US" sz="6600" dirty="0" err="1" smtClean="0"/>
              <a:t>motocicletas</a:t>
            </a:r>
            <a:r>
              <a:rPr lang="en-US" sz="6600" dirty="0" smtClean="0"/>
              <a:t>?</a:t>
            </a:r>
          </a:p>
          <a:p>
            <a:pPr algn="ctr"/>
            <a:r>
              <a:rPr lang="es-MX" sz="6600" dirty="0" smtClean="0"/>
              <a:t>Son de los hermanos Pérez.</a:t>
            </a:r>
            <a:endParaRPr lang="en-US" sz="5400" dirty="0" smtClean="0"/>
          </a:p>
          <a:p>
            <a:pPr algn="ctr"/>
            <a:endParaRPr lang="en-US" sz="5400" dirty="0"/>
          </a:p>
        </p:txBody>
      </p:sp>
      <p:pic>
        <p:nvPicPr>
          <p:cNvPr id="7170" name="Picture 2" descr="C:\Documents and Settings\jlopez\Local Settings\Temporary Internet Files\Content.IE5\XIKYIZE7\MC90044129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29200"/>
            <a:ext cx="1828800" cy="1828800"/>
          </a:xfrm>
          <a:prstGeom prst="rect">
            <a:avLst/>
          </a:prstGeom>
          <a:noFill/>
        </p:spPr>
      </p:pic>
      <p:pic>
        <p:nvPicPr>
          <p:cNvPr id="7171" name="Picture 3" descr="C:\Documents and Settings\jlopez\Local Settings\Temporary Internet Files\Content.IE5\XHXYQBGW\MC90001864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5257800"/>
            <a:ext cx="1805026" cy="1392631"/>
          </a:xfrm>
          <a:prstGeom prst="rect">
            <a:avLst/>
          </a:prstGeom>
          <a:noFill/>
        </p:spPr>
      </p:pic>
      <p:pic>
        <p:nvPicPr>
          <p:cNvPr id="7172" name="Picture 4" descr="C:\Documents and Settings\jlopez\Local Settings\Temporary Internet Files\Content.IE5\VN5MOTDL\MC90033604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5334000"/>
            <a:ext cx="2572693" cy="1372743"/>
          </a:xfrm>
          <a:prstGeom prst="rect">
            <a:avLst/>
          </a:prstGeom>
          <a:noFill/>
        </p:spPr>
      </p:pic>
      <p:pic>
        <p:nvPicPr>
          <p:cNvPr id="7173" name="Picture 5" descr="C:\Documents and Settings\jlopez\Local Settings\Temporary Internet Files\Content.IE5\VN5MOTDL\MC900441295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5105400"/>
            <a:ext cx="1752600" cy="1752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9600" dirty="0" smtClean="0"/>
              <a:t>Cómo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8077200" cy="149961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5400" dirty="0" smtClean="0"/>
              <a:t> </a:t>
            </a:r>
            <a:r>
              <a:rPr lang="en-US" sz="6600" dirty="0" smtClean="0"/>
              <a:t>¿ ____ </a:t>
            </a:r>
            <a:r>
              <a:rPr lang="en-US" sz="6600" dirty="0" err="1" smtClean="0"/>
              <a:t>es</a:t>
            </a:r>
            <a:r>
              <a:rPr lang="en-US" sz="6600" dirty="0" smtClean="0"/>
              <a:t> la casa?</a:t>
            </a:r>
          </a:p>
          <a:p>
            <a:pPr algn="ctr"/>
            <a:r>
              <a:rPr lang="es-MX" sz="6600" dirty="0" smtClean="0"/>
              <a:t>Es grande y roja.</a:t>
            </a:r>
            <a:endParaRPr lang="en-US" sz="5400" dirty="0" smtClean="0"/>
          </a:p>
          <a:p>
            <a:pPr algn="ctr"/>
            <a:endParaRPr lang="en-US" sz="5400" dirty="0"/>
          </a:p>
        </p:txBody>
      </p:sp>
      <p:pic>
        <p:nvPicPr>
          <p:cNvPr id="8194" name="Picture 2" descr="C:\Documents and Settings\jlopez\Local Settings\Temporary Internet Files\Content.IE5\XIKYIZE7\MC91021702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5157406"/>
            <a:ext cx="2152650" cy="170059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 el fin</a:t>
            </a:r>
          </a:p>
          <a:p>
            <a:pPr algn="ctr"/>
            <a:endParaRPr lang="en-US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9600" dirty="0" smtClean="0"/>
              <a:t>¿</a:t>
            </a:r>
            <a:r>
              <a:rPr lang="en-US" sz="9600" dirty="0" err="1" smtClean="0"/>
              <a:t>Por</a:t>
            </a:r>
            <a:r>
              <a:rPr lang="en-US" sz="9600" dirty="0" smtClean="0"/>
              <a:t> </a:t>
            </a:r>
            <a:r>
              <a:rPr lang="en-US" sz="9600" dirty="0" err="1" smtClean="0"/>
              <a:t>qu</a:t>
            </a:r>
            <a:r>
              <a:rPr lang="en-US" sz="9600" dirty="0" err="1" smtClean="0">
                <a:latin typeface="Arial"/>
                <a:cs typeface="Arial"/>
              </a:rPr>
              <a:t>é</a:t>
            </a:r>
            <a:r>
              <a:rPr lang="en-US" sz="9600" dirty="0" smtClean="0">
                <a:latin typeface="Arial"/>
                <a:cs typeface="Arial"/>
              </a:rPr>
              <a:t>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Why?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5486400"/>
            <a:ext cx="708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Porque</a:t>
            </a:r>
            <a:r>
              <a:rPr lang="en-US" sz="2000" b="1" dirty="0" smtClean="0"/>
              <a:t> as one word means because.  </a:t>
            </a:r>
            <a:endParaRPr lang="en-US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¿</a:t>
            </a:r>
            <a:r>
              <a:rPr lang="en-US" sz="9600" dirty="0" err="1" smtClean="0"/>
              <a:t>D</a:t>
            </a:r>
            <a:r>
              <a:rPr lang="en-US" sz="9600" dirty="0" err="1" smtClean="0">
                <a:latin typeface="Arial"/>
                <a:cs typeface="Arial"/>
              </a:rPr>
              <a:t>ónde</a:t>
            </a:r>
            <a:r>
              <a:rPr lang="en-US" sz="9600" dirty="0" smtClean="0">
                <a:latin typeface="Arial"/>
                <a:cs typeface="Arial"/>
              </a:rPr>
              <a:t>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Where?</a:t>
            </a:r>
            <a:endParaRPr lang="en-US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¿</a:t>
            </a:r>
            <a:r>
              <a:rPr lang="en-US" sz="9600" dirty="0" err="1" smtClean="0"/>
              <a:t>C</a:t>
            </a:r>
            <a:r>
              <a:rPr lang="en-US" sz="9600" dirty="0" err="1" smtClean="0">
                <a:latin typeface="Arial"/>
                <a:cs typeface="Arial"/>
              </a:rPr>
              <a:t>ómo</a:t>
            </a:r>
            <a:r>
              <a:rPr lang="en-US" sz="9600" dirty="0" smtClean="0">
                <a:latin typeface="Arial"/>
                <a:cs typeface="Arial"/>
              </a:rPr>
              <a:t>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How? </a:t>
            </a:r>
            <a:endParaRPr lang="en-US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¿</a:t>
            </a:r>
            <a:r>
              <a:rPr lang="en-US" sz="9600" dirty="0" err="1" smtClean="0"/>
              <a:t>Cu</a:t>
            </a:r>
            <a:r>
              <a:rPr lang="en-US" sz="9600" dirty="0" err="1" smtClean="0">
                <a:cs typeface="Arial"/>
              </a:rPr>
              <a:t>ánto</a:t>
            </a:r>
            <a:r>
              <a:rPr lang="en-US" sz="9600" dirty="0" smtClean="0">
                <a:cs typeface="Arial"/>
              </a:rPr>
              <a:t>/a?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How much? </a:t>
            </a:r>
            <a:endParaRPr lang="en-US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¿</a:t>
            </a:r>
            <a:r>
              <a:rPr lang="en-US" sz="9600" dirty="0" err="1" smtClean="0"/>
              <a:t>Qu</a:t>
            </a:r>
            <a:r>
              <a:rPr lang="en-US" sz="9600" dirty="0" err="1" smtClean="0">
                <a:latin typeface="Arial"/>
                <a:cs typeface="Arial"/>
              </a:rPr>
              <a:t>é</a:t>
            </a:r>
            <a:r>
              <a:rPr lang="en-US" sz="9600" dirty="0" smtClean="0">
                <a:latin typeface="Arial"/>
                <a:cs typeface="Arial"/>
              </a:rPr>
              <a:t>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What?</a:t>
            </a:r>
            <a:endParaRPr lang="en-US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¿</a:t>
            </a:r>
            <a:r>
              <a:rPr lang="en-US" sz="9600" dirty="0" err="1" smtClean="0"/>
              <a:t>Cu</a:t>
            </a:r>
            <a:r>
              <a:rPr lang="en-US" sz="9600" dirty="0" err="1" smtClean="0">
                <a:cs typeface="Arial"/>
              </a:rPr>
              <a:t>ándo</a:t>
            </a:r>
            <a:r>
              <a:rPr lang="en-US" sz="9600" dirty="0" smtClean="0">
                <a:cs typeface="Arial"/>
              </a:rPr>
              <a:t>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When?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¿</a:t>
            </a:r>
            <a:r>
              <a:rPr lang="en-US" sz="9600" dirty="0" err="1" smtClean="0"/>
              <a:t>Qui</a:t>
            </a:r>
            <a:r>
              <a:rPr lang="en-US" sz="9600" dirty="0" err="1" smtClean="0">
                <a:cs typeface="Arial"/>
              </a:rPr>
              <a:t>én</a:t>
            </a:r>
            <a:r>
              <a:rPr lang="en-US" sz="9600" dirty="0" smtClean="0">
                <a:cs typeface="Arial"/>
              </a:rPr>
              <a:t>/</a:t>
            </a:r>
            <a:r>
              <a:rPr lang="en-US" sz="9600" dirty="0" err="1" smtClean="0">
                <a:cs typeface="Arial"/>
              </a:rPr>
              <a:t>es</a:t>
            </a:r>
            <a:r>
              <a:rPr lang="en-US" sz="9600" dirty="0" smtClean="0">
                <a:cs typeface="Arial"/>
              </a:rPr>
              <a:t>?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en-US" sz="5400" dirty="0" smtClean="0"/>
              <a:t>Who?</a:t>
            </a:r>
          </a:p>
          <a:p>
            <a:pPr algn="ctr"/>
            <a:endParaRPr lang="en-US" sz="5400" dirty="0" smtClean="0"/>
          </a:p>
          <a:p>
            <a:pPr algn="ctr"/>
            <a:r>
              <a:rPr lang="en-US" sz="5400" dirty="0" smtClean="0"/>
              <a:t>Who all ?</a:t>
            </a:r>
          </a:p>
          <a:p>
            <a:pPr algn="ctr"/>
            <a:endParaRPr lang="en-US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age" ma:contentTypeID="0x010100C568DB52D9D0A14D9B2FDCC96666E9F2007948130EC3DB064584E219954237AF39007440C5C2D3F4B14F9ADB3480866DE14A" ma:contentTypeVersion="1" ma:contentTypeDescription="Page is a system content type template created by the Publishing Resources feature. The column templates from Page will be added to all Pages libraries created by the Publishing feature." ma:contentTypeScope="" ma:versionID="1e369d376254acfa798b838c5619f87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0ae9f5723b20835a7f264595426a6ea3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Comments" minOccurs="0"/>
                <xsd:element ref="ns1:PublishingStartDate" minOccurs="0"/>
                <xsd:element ref="ns1:PublishingExpirationDate" minOccurs="0"/>
                <xsd:element ref="ns1:PublishingContact" minOccurs="0"/>
                <xsd:element ref="ns1:PublishingContactEmail" minOccurs="0"/>
                <xsd:element ref="ns1:PublishingContactName" minOccurs="0"/>
                <xsd:element ref="ns1:PublishingContactPicture" minOccurs="0"/>
                <xsd:element ref="ns1:PublishingPageLayout" minOccurs="0"/>
                <xsd:element ref="ns1:PublishingVariationGroupID" minOccurs="0"/>
                <xsd:element ref="ns1:PublishingVariationRelationshipLinkFieldID" minOccurs="0"/>
                <xsd:element ref="ns1:PublishingRollupImage" minOccurs="0"/>
                <xsd:element ref="ns1:Audien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omments" ma:index="8" nillable="true" ma:displayName="Comments" ma:internalName="Comments">
      <xsd:simpleType>
        <xsd:restriction base="dms:Note">
          <xsd:maxLength value="255"/>
        </xsd:restriction>
      </xsd:simpleType>
    </xsd:element>
    <xsd:element name="PublishingStartDate" ma:index="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" ma:hidden="true" ma:internalName="PublishingExpirationDate">
      <xsd:simpleType>
        <xsd:restriction base="dms:Unknown"/>
      </xsd:simpleType>
    </xsd:element>
    <xsd:element name="PublishingContact" ma:index="11" nillable="true" ma:displayName="Contact" ma:list="UserInfo" ma:internalName="PublishingContac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ublishingContactEmail" ma:index="12" nillable="true" ma:displayName="Contact E-Mail Address" ma:internalName="PublishingContactEmail">
      <xsd:simpleType>
        <xsd:restriction base="dms:Text">
          <xsd:maxLength value="255"/>
        </xsd:restriction>
      </xsd:simpleType>
    </xsd:element>
    <xsd:element name="PublishingContactName" ma:index="13" nillable="true" ma:displayName="Contact Name" ma:internalName="PublishingContactName">
      <xsd:simpleType>
        <xsd:restriction base="dms:Text">
          <xsd:maxLength value="255"/>
        </xsd:restriction>
      </xsd:simpleType>
    </xsd:element>
    <xsd:element name="PublishingContactPicture" ma:index="14" nillable="true" ma:displayName="Contact Picture" ma:format="Image" ma:internalName="PublishingContact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PageLayout" ma:index="15" nillable="true" ma:displayName="Page Layout" ma:internalName="PublishingPageLayout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VariationGroupID" ma:index="16" nillable="true" ma:displayName="Variation Group ID" ma:hidden="true" ma:internalName="PublishingVariationGroupID">
      <xsd:simpleType>
        <xsd:restriction base="dms:Text">
          <xsd:maxLength value="255"/>
        </xsd:restriction>
      </xsd:simpleType>
    </xsd:element>
    <xsd:element name="PublishingVariationRelationshipLinkFieldID" ma:index="17" nillable="true" ma:displayName="Variation Relationship Link" ma:hidden="true" ma:internalName="PublishingVariationRelationshipLinkFieldID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RollupImage" ma:index="18" nillable="true" ma:displayName="Rollup Image" ma:internalName="PublishingRollupImage">
      <xsd:simpleType>
        <xsd:restriction base="dms:Unknown"/>
      </xsd:simpleType>
    </xsd:element>
    <xsd:element name="Audience" ma:index="19" nillable="true" ma:displayName="Target Audiences" ma:description="" ma:internalName="Audienc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RollupImage xmlns="http://schemas.microsoft.com/sharepoint/v3" xsi:nil="true"/>
    <PublishingContactEmail xmlns="http://schemas.microsoft.com/sharepoint/v3" xsi:nil="true"/>
    <PublishingVariationRelationshipLinkFieldID xmlns="http://schemas.microsoft.com/sharepoint/v3">
      <Url xsi:nil="true"/>
      <Description xsi:nil="true"/>
    </PublishingVariationRelationshipLinkFieldID>
    <PublishingVariationGroupID xmlns="http://schemas.microsoft.com/sharepoint/v3" xsi:nil="true"/>
    <Audience xmlns="http://schemas.microsoft.com/sharepoint/v3" xsi:nil="true"/>
    <PublishingExpirationDate xmlns="http://schemas.microsoft.com/sharepoint/v3" xsi:nil="true"/>
    <PublishingContactPicture xmlns="http://schemas.microsoft.com/sharepoint/v3">
      <Url xsi:nil="true"/>
      <Description xsi:nil="true"/>
    </PublishingContactPicture>
    <PublishingStartDate xmlns="http://schemas.microsoft.com/sharepoint/v3" xsi:nil="true"/>
    <PublishingContact xmlns="http://schemas.microsoft.com/sharepoint/v3">
      <UserInfo>
        <DisplayName/>
        <AccountId xsi:nil="true"/>
        <AccountType/>
      </UserInfo>
    </PublishingContact>
    <PublishingContactName xmlns="http://schemas.microsoft.com/sharepoint/v3" xsi:nil="true"/>
    <Comment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3405725-85CB-46D7-96A6-9B4B2559249D}"/>
</file>

<file path=customXml/itemProps2.xml><?xml version="1.0" encoding="utf-8"?>
<ds:datastoreItem xmlns:ds="http://schemas.openxmlformats.org/officeDocument/2006/customXml" ds:itemID="{467DC37A-1CA8-4134-B42F-773AB1A13AED}"/>
</file>

<file path=customXml/itemProps3.xml><?xml version="1.0" encoding="utf-8"?>
<ds:datastoreItem xmlns:ds="http://schemas.openxmlformats.org/officeDocument/2006/customXml" ds:itemID="{BE883541-0E6E-47CE-88CA-393B94D41F47}"/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322</Words>
  <Application>Microsoft Office PowerPoint</Application>
  <PresentationFormat>On-screen Show (4:3)</PresentationFormat>
  <Paragraphs>69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Office Theme</vt:lpstr>
      <vt:lpstr>Module</vt:lpstr>
      <vt:lpstr>La práctica de las palabras interrogativas en español.</vt:lpstr>
      <vt:lpstr>Quiz yourself on the question words. Give the English equivalent.</vt:lpstr>
      <vt:lpstr>¿Por qué?</vt:lpstr>
      <vt:lpstr>¿Dónde?</vt:lpstr>
      <vt:lpstr>¿Cómo?</vt:lpstr>
      <vt:lpstr>¿Cuánto/a?</vt:lpstr>
      <vt:lpstr>¿Qué?</vt:lpstr>
      <vt:lpstr>¿Cuándo?</vt:lpstr>
      <vt:lpstr>¿Quién/es?</vt:lpstr>
      <vt:lpstr>¿Cuál?</vt:lpstr>
      <vt:lpstr> ¿De dónde?</vt:lpstr>
      <vt:lpstr>¿Cuántos/as?</vt:lpstr>
      <vt:lpstr>¿De quién/es?</vt:lpstr>
      <vt:lpstr>¿Adónde?</vt:lpstr>
      <vt:lpstr>Read the questions and responses.  What are the most appropriate question words in Spanish?</vt:lpstr>
      <vt:lpstr>Cuántos</vt:lpstr>
      <vt:lpstr>Dónde</vt:lpstr>
      <vt:lpstr>Quién</vt:lpstr>
      <vt:lpstr>Qué</vt:lpstr>
      <vt:lpstr>Cómo</vt:lpstr>
      <vt:lpstr>Cuándo</vt:lpstr>
      <vt:lpstr>Por qué</vt:lpstr>
      <vt:lpstr>quién</vt:lpstr>
      <vt:lpstr>Cuánto</vt:lpstr>
      <vt:lpstr>Adónde</vt:lpstr>
      <vt:lpstr>quiénes</vt:lpstr>
      <vt:lpstr>Cómo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palabras interrogativas</dc:title>
  <dc:creator>Jen</dc:creator>
  <cp:lastModifiedBy>Jen</cp:lastModifiedBy>
  <cp:revision>20</cp:revision>
  <dcterms:created xsi:type="dcterms:W3CDTF">2011-05-25T02:29:58Z</dcterms:created>
  <dcterms:modified xsi:type="dcterms:W3CDTF">2011-08-28T17:29:28Z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0x010100C568DB52D9D0A14D9B2FDCC96666E9F2007948130EC3DB064584E219954237AF39007440C5C2D3F4B14F9ADB3480866DE14A</vt:lpwstr>
  </property>
</Properties>
</file>