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56" r:id="rId3"/>
    <p:sldId id="284" r:id="rId4"/>
    <p:sldId id="258" r:id="rId5"/>
    <p:sldId id="257" r:id="rId6"/>
    <p:sldId id="260" r:id="rId7"/>
    <p:sldId id="268" r:id="rId8"/>
    <p:sldId id="259" r:id="rId9"/>
    <p:sldId id="261" r:id="rId10"/>
    <p:sldId id="264" r:id="rId11"/>
    <p:sldId id="262" r:id="rId12"/>
    <p:sldId id="266" r:id="rId13"/>
    <p:sldId id="263" r:id="rId14"/>
    <p:sldId id="265" r:id="rId15"/>
    <p:sldId id="267" r:id="rId16"/>
    <p:sldId id="269" r:id="rId17"/>
    <p:sldId id="270" r:id="rId18"/>
    <p:sldId id="271" r:id="rId19"/>
    <p:sldId id="272" r:id="rId20"/>
    <p:sldId id="273" r:id="rId21"/>
    <p:sldId id="274" r:id="rId22"/>
    <p:sldId id="280" r:id="rId23"/>
    <p:sldId id="281" r:id="rId24"/>
    <p:sldId id="282" r:id="rId25"/>
    <p:sldId id="275" r:id="rId26"/>
    <p:sldId id="276" r:id="rId27"/>
    <p:sldId id="277" r:id="rId28"/>
    <p:sldId id="283" r:id="rId29"/>
    <p:sldId id="279" r:id="rId3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107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D04F66-CF37-4739-94BE-0ACDBCECF850}" type="datetimeFigureOut">
              <a:rPr lang="en-US" smtClean="0"/>
              <a:pPr/>
              <a:t>8/28/2011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82C081-1474-440B-A64B-F319038FD9E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D04F66-CF37-4739-94BE-0ACDBCECF850}" type="datetimeFigureOut">
              <a:rPr lang="en-US" smtClean="0"/>
              <a:pPr/>
              <a:t>8/28/2011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82C081-1474-440B-A64B-F319038FD9E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D04F66-CF37-4739-94BE-0ACDBCECF850}" type="datetimeFigureOut">
              <a:rPr lang="en-US" smtClean="0"/>
              <a:pPr/>
              <a:t>8/28/2011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82C081-1474-440B-A64B-F319038FD9E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0" y="0"/>
            <a:ext cx="9143999" cy="513543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3355848"/>
            <a:ext cx="8077200" cy="1673352"/>
          </a:xfr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1828800"/>
            <a:ext cx="8077200" cy="1499616"/>
          </a:xfrm>
        </p:spPr>
        <p:txBody>
          <a:bodyPr lIns="118872" tIns="0" rIns="45720" bIns="0" anchor="b"/>
          <a:lstStyle>
            <a:lvl1pPr marL="0" indent="0" algn="l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D04F66-CF37-4739-94BE-0ACDBCECF850}" type="datetimeFigureOut">
              <a:rPr lang="en-US" smtClean="0"/>
              <a:pPr/>
              <a:t>8/28/2011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82C081-1474-440B-A64B-F319038FD9EB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Rectangle 9"/>
          <p:cNvSpPr/>
          <p:nvPr/>
        </p:nvSpPr>
        <p:spPr bwMode="invGray">
          <a:xfrm>
            <a:off x="0" y="5128334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252728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D04F66-CF37-4739-94BE-0ACDBCECF850}" type="datetimeFigureOut">
              <a:rPr lang="en-US" smtClean="0"/>
              <a:pPr/>
              <a:t>8/28/2011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82C081-1474-440B-A64B-F319038FD9E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0" y="1"/>
            <a:ext cx="9144000" cy="260252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Rectangle 11"/>
          <p:cNvSpPr/>
          <p:nvPr/>
        </p:nvSpPr>
        <p:spPr bwMode="invGray">
          <a:xfrm>
            <a:off x="0" y="2602520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9808" y="118872"/>
            <a:ext cx="8013192" cy="1636776"/>
          </a:xfrm>
        </p:spPr>
        <p:txBody>
          <a:bodyPr vert="horz" lIns="91440" tIns="0" rIns="91440" bIns="0" rtlCol="0" anchor="b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 cap="none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40664" y="1828800"/>
            <a:ext cx="8022336" cy="685800"/>
          </a:xfrm>
        </p:spPr>
        <p:txBody>
          <a:bodyPr lIns="146304" tIns="0" rIns="45720" bIns="0"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D04F66-CF37-4739-94BE-0ACDBCECF850}" type="datetimeFigureOut">
              <a:rPr lang="en-US" smtClean="0"/>
              <a:pPr/>
              <a:t>8/28/2011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82C081-1474-440B-A64B-F319038FD9E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73936"/>
            <a:ext cx="4038600" cy="4623816"/>
          </a:xfrm>
        </p:spPr>
        <p:txBody>
          <a:bodyPr lIns="9144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73936"/>
            <a:ext cx="4038600" cy="462381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D04F66-CF37-4739-94BE-0ACDBCECF850}" type="datetimeFigureOut">
              <a:rPr lang="en-US" smtClean="0"/>
              <a:pPr/>
              <a:t>8/28/2011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82C081-1474-440B-A64B-F319038FD9E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98987"/>
            <a:ext cx="4040188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49512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698987"/>
            <a:ext cx="4041775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49512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D04F66-CF37-4739-94BE-0ACDBCECF850}" type="datetimeFigureOut">
              <a:rPr lang="en-US" smtClean="0"/>
              <a:pPr/>
              <a:t>8/28/2011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82C081-1474-440B-A64B-F319038FD9E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D04F66-CF37-4739-94BE-0ACDBCECF850}" type="datetimeFigureOut">
              <a:rPr lang="en-US" smtClean="0"/>
              <a:pPr/>
              <a:t>8/28/2011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82C081-1474-440B-A64B-F319038FD9E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D04F66-CF37-4739-94BE-0ACDBCECF850}" type="datetimeFigureOut">
              <a:rPr lang="en-US" smtClean="0"/>
              <a:pPr/>
              <a:t>8/28/2011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82C081-1474-440B-A64B-F319038FD9E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838" y="152400"/>
            <a:ext cx="2523744" cy="978408"/>
          </a:xfrm>
        </p:spPr>
        <p:txBody>
          <a:bodyPr vert="horz" lIns="73152" rIns="45720" bIns="0" rtlCol="0" anchor="b">
            <a:normAutofit/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19377" y="1743133"/>
            <a:ext cx="5920641" cy="45588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838" y="1730018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D04F66-CF37-4739-94BE-0ACDBCECF850}" type="datetimeFigureOut">
              <a:rPr lang="en-US" smtClean="0"/>
              <a:pPr/>
              <a:t>8/28/2011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82C081-1474-440B-A64B-F319038FD9EB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Rectangle 11"/>
          <p:cNvSpPr/>
          <p:nvPr/>
        </p:nvSpPr>
        <p:spPr bwMode="invGray">
          <a:xfrm>
            <a:off x="2855737" y="0"/>
            <a:ext cx="4572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9" name="Rectangle 8"/>
          <p:cNvSpPr/>
          <p:nvPr/>
        </p:nvSpPr>
        <p:spPr bwMode="invGray">
          <a:xfrm>
            <a:off x="2855737" y="0"/>
            <a:ext cx="4572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D04F66-CF37-4739-94BE-0ACDBCECF850}" type="datetimeFigureOut">
              <a:rPr lang="en-US" smtClean="0"/>
              <a:pPr/>
              <a:t>8/28/2011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82C081-1474-440B-A64B-F319038FD9E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4592" y="155448"/>
            <a:ext cx="2525150" cy="978408"/>
          </a:xfrm>
        </p:spPr>
        <p:txBody>
          <a:bodyPr lIns="73152" bIns="0" anchor="b"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903805" y="1484808"/>
            <a:ext cx="6247397" cy="5373192"/>
          </a:xfrm>
          <a:solidFill>
            <a:schemeClr val="bg2">
              <a:shade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  <a:extLst/>
          </a:lstStyle>
          <a:p>
            <a:r>
              <a:rPr kumimoji="0" lang="en-US" dirty="0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4592" y="1728216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64592" y="1170432"/>
            <a:ext cx="2523744" cy="201168"/>
          </a:xfrm>
        </p:spPr>
        <p:txBody>
          <a:bodyPr/>
          <a:lstStyle/>
          <a:p>
            <a:fld id="{6DD04F66-CF37-4739-94BE-0ACDBCECF850}" type="datetimeFigureOut">
              <a:rPr lang="en-US" smtClean="0"/>
              <a:pPr/>
              <a:t>8/28/2011</a:t>
            </a:fld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>
            <a:off x="2855737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9" name="Rectangle 8"/>
          <p:cNvSpPr/>
          <p:nvPr/>
        </p:nvSpPr>
        <p:spPr bwMode="invGray">
          <a:xfrm>
            <a:off x="2855737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35808" y="1170432"/>
            <a:ext cx="5193792" cy="201168"/>
          </a:xfrm>
        </p:spPr>
        <p:txBody>
          <a:bodyPr/>
          <a:lstStyle>
            <a:lvl1pPr>
              <a:defRPr>
                <a:solidFill>
                  <a:schemeClr val="bg1">
                    <a:shade val="5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339328" y="1170432"/>
            <a:ext cx="733864" cy="201168"/>
          </a:xfrm>
        </p:spPr>
        <p:txBody>
          <a:bodyPr/>
          <a:lstStyle/>
          <a:p>
            <a:fld id="{8F82C081-1474-440B-A64B-F319038FD9E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D04F66-CF37-4739-94BE-0ACDBCECF850}" type="datetimeFigureOut">
              <a:rPr lang="en-US" smtClean="0"/>
              <a:pPr/>
              <a:t>8/28/2011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82C081-1474-440B-A64B-F319038FD9E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invGray">
          <a:xfrm>
            <a:off x="6598920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108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8" name="Rectangle 7"/>
          <p:cNvSpPr/>
          <p:nvPr/>
        </p:nvSpPr>
        <p:spPr bwMode="ltGray">
          <a:xfrm>
            <a:off x="6647687" y="0"/>
            <a:ext cx="2514601" cy="685800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81800" y="274640"/>
            <a:ext cx="1905000" cy="5851525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04800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D04F66-CF37-4739-94BE-0ACDBCECF850}" type="datetimeFigureOut">
              <a:rPr lang="en-US" smtClean="0"/>
              <a:pPr/>
              <a:t>8/28/2011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40597" y="6377459"/>
            <a:ext cx="3836404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82C081-1474-440B-A64B-F319038FD9E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D04F66-CF37-4739-94BE-0ACDBCECF850}" type="datetimeFigureOut">
              <a:rPr lang="en-US" smtClean="0"/>
              <a:pPr/>
              <a:t>8/28/2011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82C081-1474-440B-A64B-F319038FD9E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D04F66-CF37-4739-94BE-0ACDBCECF850}" type="datetimeFigureOut">
              <a:rPr lang="en-US" smtClean="0"/>
              <a:pPr/>
              <a:t>8/28/2011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82C081-1474-440B-A64B-F319038FD9E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D04F66-CF37-4739-94BE-0ACDBCECF850}" type="datetimeFigureOut">
              <a:rPr lang="en-US" smtClean="0"/>
              <a:pPr/>
              <a:t>8/28/2011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82C081-1474-440B-A64B-F319038FD9E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D04F66-CF37-4739-94BE-0ACDBCECF850}" type="datetimeFigureOut">
              <a:rPr lang="en-US" smtClean="0"/>
              <a:pPr/>
              <a:t>8/28/2011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82C081-1474-440B-A64B-F319038FD9E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D04F66-CF37-4739-94BE-0ACDBCECF850}" type="datetimeFigureOut">
              <a:rPr lang="en-US" smtClean="0"/>
              <a:pPr/>
              <a:t>8/28/2011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82C081-1474-440B-A64B-F319038FD9E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D04F66-CF37-4739-94BE-0ACDBCECF850}" type="datetimeFigureOut">
              <a:rPr lang="en-US" smtClean="0"/>
              <a:pPr/>
              <a:t>8/28/2011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82C081-1474-440B-A64B-F319038FD9E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D04F66-CF37-4739-94BE-0ACDBCECF850}" type="datetimeFigureOut">
              <a:rPr lang="en-US" smtClean="0"/>
              <a:pPr/>
              <a:t>8/28/2011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82C081-1474-440B-A64B-F319038FD9E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D04F66-CF37-4739-94BE-0ACDBCECF850}" type="datetimeFigureOut">
              <a:rPr lang="en-US" smtClean="0"/>
              <a:pPr/>
              <a:t>8/28/2011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82C081-1474-440B-A64B-F319038FD9E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 bwMode="invGray">
          <a:xfrm>
            <a:off x="0" y="1435895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7" name="Rectangle 6"/>
          <p:cNvSpPr/>
          <p:nvPr/>
        </p:nvSpPr>
        <p:spPr bwMode="ltGray">
          <a:xfrm>
            <a:off x="0" y="0"/>
            <a:ext cx="9143999" cy="143373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51062"/>
          </a:xfrm>
          <a:prstGeom prst="rect">
            <a:avLst/>
          </a:prstGeom>
        </p:spPr>
        <p:txBody>
          <a:bodyPr vert="horz" lIns="91440" rIns="45720" rtlCol="0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75191"/>
            <a:ext cx="8229600" cy="4625609"/>
          </a:xfrm>
          <a:prstGeom prst="rect">
            <a:avLst/>
          </a:prstGeom>
        </p:spPr>
        <p:txBody>
          <a:bodyPr vert="horz" lIns="54864" tIns="91440" rtlCol="0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476999"/>
            <a:ext cx="2133600" cy="274320"/>
          </a:xfrm>
          <a:prstGeom prst="rect">
            <a:avLst/>
          </a:prstGeom>
        </p:spPr>
        <p:txBody>
          <a:bodyPr vert="horz" lIns="109728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6DD04F66-CF37-4739-94BE-0ACDBCECF850}" type="datetimeFigureOut">
              <a:rPr lang="en-US" smtClean="0"/>
              <a:pPr/>
              <a:t>8/28/2011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640596" y="6476999"/>
            <a:ext cx="5507719" cy="274320"/>
          </a:xfrm>
          <a:prstGeom prst="rect">
            <a:avLst/>
          </a:prstGeom>
        </p:spPr>
        <p:txBody>
          <a:bodyPr vert="horz" lIns="45720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04396" y="6476999"/>
            <a:ext cx="733864" cy="274320"/>
          </a:xfrm>
          <a:prstGeom prst="rect">
            <a:avLst/>
          </a:prstGeom>
        </p:spPr>
        <p:txBody>
          <a:bodyPr vert="horz" bIns="0" rtlCol="0" anchor="b"/>
          <a:lstStyle>
            <a:lvl1pPr algn="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8F82C081-1474-440B-A64B-F319038FD9E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500" b="1" kern="1200">
          <a:solidFill>
            <a:schemeClr val="accent1">
              <a:satMod val="150000"/>
            </a:schemeClr>
          </a:solidFill>
          <a:effectLst/>
          <a:latin typeface="+mj-lt"/>
          <a:ea typeface="+mj-ea"/>
          <a:cs typeface="+mj-cs"/>
        </a:defRPr>
      </a:lvl1pPr>
      <a:extLst/>
    </p:titleStyle>
    <p:bodyStyle>
      <a:lvl1pPr marL="438912" indent="-320040" algn="l" rtl="0" eaLnBrk="1" latinLnBrk="0" hangingPunct="1">
        <a:spcBef>
          <a:spcPts val="0"/>
        </a:spcBef>
        <a:buClr>
          <a:schemeClr val="accent1"/>
        </a:buClr>
        <a:buSzPct val="80000"/>
        <a:buFont typeface="Wingdings 2"/>
        <a:buChar char="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1520" indent="-27432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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3"/>
        </a:buClr>
        <a:buFont typeface="Arial"/>
        <a:buChar char="▪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16152" indent="-182880" algn="l" rtl="0" eaLnBrk="1" latinLnBrk="0" hangingPunct="1">
        <a:spcBef>
          <a:spcPct val="20000"/>
        </a:spcBef>
        <a:buClr>
          <a:schemeClr val="accent4"/>
        </a:buClr>
        <a:buFont typeface="Arial"/>
        <a:buChar char="▪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26464" indent="-182880" algn="l" rtl="0" eaLnBrk="1" latinLnBrk="0" hangingPunct="1">
        <a:spcBef>
          <a:spcPct val="20000"/>
        </a:spcBef>
        <a:buClr>
          <a:schemeClr val="accent5"/>
        </a:buClr>
        <a:buFont typeface="Wingdings 3"/>
        <a:buChar char=""/>
        <a:defRPr kumimoji="0" lang="en-US" sz="2000" kern="1200" smtClean="0">
          <a:solidFill>
            <a:schemeClr val="tx1"/>
          </a:solidFill>
          <a:latin typeface="+mn-lt"/>
          <a:ea typeface="+mn-ea"/>
          <a:cs typeface="+mn-cs"/>
        </a:defRPr>
      </a:lvl5pPr>
      <a:lvl6pPr marL="1627632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ct val="20000"/>
        </a:spcBef>
        <a:buClr>
          <a:schemeClr val="accent1"/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ct val="20000"/>
        </a:spcBef>
        <a:buClr>
          <a:schemeClr val="accent2"/>
        </a:buClr>
        <a:buFont typeface="Wingdings 2" pitchFamily="18" charset="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231136" indent="-182880" algn="l" rtl="0" eaLnBrk="1" latinLnBrk="0" hangingPunct="1">
        <a:spcBef>
          <a:spcPct val="20000"/>
        </a:spcBef>
        <a:buClr>
          <a:schemeClr val="accent3"/>
        </a:buClr>
        <a:buFont typeface="Wingdings 2" pitchFamily="18" charset="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wmf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wmf"/><Relationship Id="rId2" Type="http://schemas.openxmlformats.org/officeDocument/2006/relationships/image" Target="../media/image7.wmf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wmf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wmf"/><Relationship Id="rId2" Type="http://schemas.openxmlformats.org/officeDocument/2006/relationships/image" Target="../media/image11.wmf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wmf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wmf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wmf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1.png"/><Relationship Id="rId4" Type="http://schemas.openxmlformats.org/officeDocument/2006/relationships/image" Target="../media/image20.wmf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838200"/>
            <a:ext cx="7772400" cy="1470025"/>
          </a:xfrm>
          <a:solidFill>
            <a:schemeClr val="tx1"/>
          </a:solidFill>
        </p:spPr>
        <p:txBody>
          <a:bodyPr/>
          <a:lstStyle/>
          <a:p>
            <a:r>
              <a:rPr lang="en-US" b="1" dirty="0" smtClean="0">
                <a:solidFill>
                  <a:schemeClr val="bg1"/>
                </a:solidFill>
              </a:rPr>
              <a:t>La </a:t>
            </a:r>
            <a:r>
              <a:rPr lang="en-US" b="1" dirty="0" err="1" smtClean="0">
                <a:solidFill>
                  <a:schemeClr val="bg1"/>
                </a:solidFill>
              </a:rPr>
              <a:t>práctica</a:t>
            </a:r>
            <a:r>
              <a:rPr lang="en-US" b="1" dirty="0" smtClean="0">
                <a:solidFill>
                  <a:schemeClr val="bg1"/>
                </a:solidFill>
              </a:rPr>
              <a:t> de </a:t>
            </a:r>
            <a:r>
              <a:rPr lang="en-US" b="1" dirty="0" err="1" smtClean="0">
                <a:solidFill>
                  <a:schemeClr val="bg1"/>
                </a:solidFill>
              </a:rPr>
              <a:t>las</a:t>
            </a:r>
            <a:r>
              <a:rPr lang="en-US" b="1" dirty="0" smtClean="0">
                <a:solidFill>
                  <a:schemeClr val="bg1"/>
                </a:solidFill>
              </a:rPr>
              <a:t> </a:t>
            </a:r>
            <a:r>
              <a:rPr lang="en-US" b="1" dirty="0" err="1" smtClean="0">
                <a:solidFill>
                  <a:schemeClr val="bg1"/>
                </a:solidFill>
              </a:rPr>
              <a:t>palabras</a:t>
            </a:r>
            <a:r>
              <a:rPr lang="en-US" b="1" dirty="0" smtClean="0">
                <a:solidFill>
                  <a:schemeClr val="bg1"/>
                </a:solidFill>
              </a:rPr>
              <a:t> </a:t>
            </a:r>
            <a:r>
              <a:rPr lang="en-US" b="1" dirty="0" err="1" smtClean="0">
                <a:solidFill>
                  <a:schemeClr val="bg1"/>
                </a:solidFill>
              </a:rPr>
              <a:t>interrogativas</a:t>
            </a:r>
            <a:r>
              <a:rPr lang="en-US" b="1" dirty="0" smtClean="0">
                <a:solidFill>
                  <a:schemeClr val="bg1"/>
                </a:solidFill>
              </a:rPr>
              <a:t> en </a:t>
            </a:r>
            <a:r>
              <a:rPr lang="en-US" b="1" dirty="0" err="1" smtClean="0">
                <a:solidFill>
                  <a:schemeClr val="bg1"/>
                </a:solidFill>
              </a:rPr>
              <a:t>espa</a:t>
            </a:r>
            <a:r>
              <a:rPr lang="es-MX" b="1" dirty="0" err="1" smtClean="0">
                <a:solidFill>
                  <a:schemeClr val="bg1"/>
                </a:solidFill>
              </a:rPr>
              <a:t>ñol</a:t>
            </a:r>
            <a:r>
              <a:rPr lang="es-MX" b="1" dirty="0" smtClean="0">
                <a:solidFill>
                  <a:schemeClr val="bg1"/>
                </a:solidFill>
              </a:rPr>
              <a:t>.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0" y="2514600"/>
            <a:ext cx="9144000" cy="2590800"/>
          </a:xfrm>
        </p:spPr>
        <p:txBody>
          <a:bodyPr>
            <a:normAutofit lnSpcReduction="10000"/>
          </a:bodyPr>
          <a:lstStyle/>
          <a:p>
            <a:r>
              <a:rPr lang="en-US" sz="3000" dirty="0" smtClean="0"/>
              <a:t>All interrogative words have a written accent in Spanish. </a:t>
            </a:r>
          </a:p>
          <a:p>
            <a:endParaRPr lang="en-US" sz="3000" dirty="0" smtClean="0"/>
          </a:p>
          <a:p>
            <a:r>
              <a:rPr lang="en-US" dirty="0" smtClean="0"/>
              <a:t>There is an upside-down question mark at the beginning of an interrogative sentence and a regular question mark at the end of the sentence. </a:t>
            </a:r>
          </a:p>
          <a:p>
            <a:endParaRPr lang="en-US" dirty="0"/>
          </a:p>
        </p:txBody>
      </p:sp>
      <p:pic>
        <p:nvPicPr>
          <p:cNvPr id="1027" name="Picture 3" descr="C:\Users\Jen\AppData\Local\Microsoft\Windows\Temporary Internet Files\Content.IE5\L68SK9CG\MC900110849[1]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0800000">
            <a:off x="2971800" y="5410200"/>
            <a:ext cx="1178357" cy="1169487"/>
          </a:xfrm>
          <a:prstGeom prst="rect">
            <a:avLst/>
          </a:prstGeom>
          <a:noFill/>
        </p:spPr>
      </p:pic>
      <p:pic>
        <p:nvPicPr>
          <p:cNvPr id="6" name="Picture 3" descr="C:\Users\Jen\AppData\Local\Microsoft\Windows\Temporary Internet Files\Content.IE5\L68SK9CG\MC900110849[1]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24400" y="5410200"/>
            <a:ext cx="1178357" cy="116948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9600" dirty="0" smtClean="0"/>
              <a:t>¿</a:t>
            </a:r>
            <a:r>
              <a:rPr lang="en-US" sz="9600" dirty="0" err="1" smtClean="0"/>
              <a:t>Cu</a:t>
            </a:r>
            <a:r>
              <a:rPr lang="en-US" sz="9600" dirty="0" err="1" smtClean="0">
                <a:cs typeface="Arial"/>
              </a:rPr>
              <a:t>ál</a:t>
            </a:r>
            <a:r>
              <a:rPr lang="en-US" sz="9600" dirty="0" smtClean="0">
                <a:cs typeface="Arial"/>
              </a:rPr>
              <a:t>?</a:t>
            </a:r>
            <a:endParaRPr lang="en-US" sz="96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7200" y="1828800"/>
            <a:ext cx="8458200" cy="1499616"/>
          </a:xfrm>
        </p:spPr>
        <p:txBody>
          <a:bodyPr>
            <a:normAutofit lnSpcReduction="10000"/>
          </a:bodyPr>
          <a:lstStyle/>
          <a:p>
            <a:pPr algn="ctr"/>
            <a:r>
              <a:rPr lang="en-US" sz="5400" dirty="0" smtClean="0"/>
              <a:t>Which?</a:t>
            </a:r>
          </a:p>
          <a:p>
            <a:pPr algn="ctr"/>
            <a:r>
              <a:rPr lang="en-US" sz="5400" dirty="0" smtClean="0"/>
              <a:t>What?</a:t>
            </a:r>
          </a:p>
          <a:p>
            <a:pPr algn="ctr"/>
            <a:endParaRPr lang="en-US" sz="54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9600" dirty="0" smtClean="0"/>
              <a:t> ¿De </a:t>
            </a:r>
            <a:r>
              <a:rPr lang="en-US" sz="9600" dirty="0" err="1" smtClean="0"/>
              <a:t>d</a:t>
            </a:r>
            <a:r>
              <a:rPr lang="en-US" sz="9600" dirty="0" err="1" smtClean="0">
                <a:cs typeface="Arial"/>
              </a:rPr>
              <a:t>ónde</a:t>
            </a:r>
            <a:r>
              <a:rPr lang="en-US" sz="9600" dirty="0" smtClean="0">
                <a:cs typeface="Arial"/>
              </a:rPr>
              <a:t>?</a:t>
            </a:r>
            <a:endParaRPr lang="en-US" sz="96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5400" dirty="0" smtClean="0"/>
              <a:t> From where?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600" y="3355848"/>
            <a:ext cx="8153400" cy="1673352"/>
          </a:xfrm>
        </p:spPr>
        <p:txBody>
          <a:bodyPr>
            <a:normAutofit/>
          </a:bodyPr>
          <a:lstStyle/>
          <a:p>
            <a:pPr algn="ctr"/>
            <a:r>
              <a:rPr lang="en-US" sz="9600" dirty="0" smtClean="0"/>
              <a:t>¿</a:t>
            </a:r>
            <a:r>
              <a:rPr lang="en-US" sz="9600" dirty="0" err="1" smtClean="0"/>
              <a:t>Cu</a:t>
            </a:r>
            <a:r>
              <a:rPr lang="en-US" sz="9600" dirty="0" err="1" smtClean="0">
                <a:cs typeface="Arial"/>
              </a:rPr>
              <a:t>ántos</a:t>
            </a:r>
            <a:r>
              <a:rPr lang="en-US" sz="9600" dirty="0" smtClean="0">
                <a:cs typeface="Arial"/>
              </a:rPr>
              <a:t>/as?</a:t>
            </a:r>
            <a:endParaRPr lang="en-US" sz="96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5400" dirty="0" smtClean="0"/>
              <a:t>How many?</a:t>
            </a:r>
            <a:endParaRPr lang="en-US" sz="54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9600" dirty="0" smtClean="0"/>
              <a:t>¿De </a:t>
            </a:r>
            <a:r>
              <a:rPr lang="en-US" sz="9600" dirty="0" err="1" smtClean="0"/>
              <a:t>qui</a:t>
            </a:r>
            <a:r>
              <a:rPr lang="en-US" sz="9600" dirty="0" err="1" smtClean="0">
                <a:cs typeface="Arial"/>
              </a:rPr>
              <a:t>én</a:t>
            </a:r>
            <a:r>
              <a:rPr lang="en-US" sz="9600" dirty="0" smtClean="0">
                <a:cs typeface="Arial"/>
              </a:rPr>
              <a:t>/</a:t>
            </a:r>
            <a:r>
              <a:rPr lang="en-US" sz="9600" dirty="0" err="1" smtClean="0">
                <a:cs typeface="Arial"/>
              </a:rPr>
              <a:t>es</a:t>
            </a:r>
            <a:r>
              <a:rPr lang="en-US" sz="9600" dirty="0" smtClean="0">
                <a:cs typeface="Arial"/>
              </a:rPr>
              <a:t>?</a:t>
            </a:r>
            <a:endParaRPr lang="en-US" sz="96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5400" dirty="0" smtClean="0"/>
              <a:t>Whose (</a:t>
            </a:r>
            <a:r>
              <a:rPr lang="en-US" sz="5400" dirty="0" err="1" smtClean="0"/>
              <a:t>posession</a:t>
            </a:r>
            <a:r>
              <a:rPr lang="en-US" sz="5400" dirty="0" smtClean="0"/>
              <a:t>) ?</a:t>
            </a:r>
          </a:p>
          <a:p>
            <a:pPr algn="ctr"/>
            <a:endParaRPr lang="en-US" sz="54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9600" dirty="0" smtClean="0"/>
              <a:t>¿</a:t>
            </a:r>
            <a:r>
              <a:rPr lang="en-US" sz="9600" dirty="0" err="1" smtClean="0"/>
              <a:t>Ad</a:t>
            </a:r>
            <a:r>
              <a:rPr lang="en-US" sz="9600" dirty="0" err="1" smtClean="0">
                <a:cs typeface="Arial"/>
              </a:rPr>
              <a:t>ónde</a:t>
            </a:r>
            <a:r>
              <a:rPr lang="en-US" sz="9600" dirty="0" smtClean="0">
                <a:cs typeface="Arial"/>
              </a:rPr>
              <a:t>?</a:t>
            </a:r>
            <a:endParaRPr lang="en-US" sz="96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5400" dirty="0" smtClean="0"/>
              <a:t> To where (destination) ?</a:t>
            </a:r>
          </a:p>
          <a:p>
            <a:pPr algn="ctr"/>
            <a:endParaRPr lang="en-US" sz="54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55448"/>
            <a:ext cx="8915400" cy="1252728"/>
          </a:xfrm>
        </p:spPr>
        <p:txBody>
          <a:bodyPr>
            <a:noAutofit/>
          </a:bodyPr>
          <a:lstStyle/>
          <a:p>
            <a:r>
              <a:rPr lang="es-MX" sz="3200" dirty="0" err="1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Read</a:t>
            </a:r>
            <a:r>
              <a:rPr lang="es-MX" sz="3200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 </a:t>
            </a:r>
            <a:r>
              <a:rPr lang="es-MX" sz="3200" dirty="0" err="1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the</a:t>
            </a:r>
            <a:r>
              <a:rPr lang="es-MX" sz="3200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 </a:t>
            </a:r>
            <a:r>
              <a:rPr lang="es-MX" sz="3200" dirty="0" err="1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questions</a:t>
            </a:r>
            <a:r>
              <a:rPr lang="es-MX" sz="3200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 and responses.  </a:t>
            </a:r>
            <a:r>
              <a:rPr lang="es-MX" sz="3200" dirty="0" err="1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What</a:t>
            </a:r>
            <a:r>
              <a:rPr lang="es-MX" sz="3200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 are </a:t>
            </a:r>
            <a:r>
              <a:rPr lang="es-MX" sz="3200" dirty="0" err="1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the</a:t>
            </a:r>
            <a:r>
              <a:rPr lang="es-MX" sz="3200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 </a:t>
            </a:r>
            <a:r>
              <a:rPr lang="es-MX" sz="3200" dirty="0" err="1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most</a:t>
            </a:r>
            <a:r>
              <a:rPr lang="es-MX" sz="3200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 </a:t>
            </a:r>
            <a:r>
              <a:rPr lang="es-MX" sz="3200" dirty="0" err="1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appropriate</a:t>
            </a:r>
            <a:r>
              <a:rPr lang="es-MX" sz="3200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 </a:t>
            </a:r>
            <a:r>
              <a:rPr lang="es-MX" sz="3200" dirty="0" err="1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question</a:t>
            </a:r>
            <a:r>
              <a:rPr lang="es-MX" sz="3200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 </a:t>
            </a:r>
            <a:r>
              <a:rPr lang="es-MX" sz="3200" dirty="0" err="1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words</a:t>
            </a:r>
            <a:r>
              <a:rPr lang="es-MX" sz="3200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 in </a:t>
            </a:r>
            <a:r>
              <a:rPr lang="es-MX" sz="3200" dirty="0" err="1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Spanish</a:t>
            </a:r>
            <a:r>
              <a:rPr lang="es-MX" sz="3200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?</a:t>
            </a:r>
            <a:endParaRPr lang="en-US" sz="3200" dirty="0"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1028" name="Picture 4" descr="C:\Users\Jen\AppData\Local\Microsoft\Windows\Temporary Internet Files\Content.IE5\62IK6LHA\MC900311814[1]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0" y="1981200"/>
            <a:ext cx="5386334" cy="375681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9600" dirty="0" err="1" smtClean="0">
                <a:cs typeface="Arial"/>
              </a:rPr>
              <a:t>Cuántos</a:t>
            </a:r>
            <a:endParaRPr lang="en-US" sz="96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8600" y="1828800"/>
            <a:ext cx="8534400" cy="1499616"/>
          </a:xfrm>
        </p:spPr>
        <p:txBody>
          <a:bodyPr>
            <a:normAutofit fontScale="70000" lnSpcReduction="20000"/>
          </a:bodyPr>
          <a:lstStyle/>
          <a:p>
            <a:pPr algn="ctr"/>
            <a:r>
              <a:rPr lang="en-US" sz="5400" dirty="0" smtClean="0"/>
              <a:t> </a:t>
            </a:r>
            <a:r>
              <a:rPr lang="en-US" sz="8000" dirty="0" smtClean="0"/>
              <a:t>¿____ </a:t>
            </a:r>
            <a:r>
              <a:rPr lang="en-US" sz="8000" dirty="0" err="1" smtClean="0"/>
              <a:t>años</a:t>
            </a:r>
            <a:r>
              <a:rPr lang="en-US" sz="8000" dirty="0" smtClean="0"/>
              <a:t> </a:t>
            </a:r>
            <a:r>
              <a:rPr lang="en-US" sz="8000" dirty="0" err="1" smtClean="0"/>
              <a:t>tiene</a:t>
            </a:r>
            <a:r>
              <a:rPr lang="en-US" sz="8000" dirty="0" smtClean="0"/>
              <a:t> </a:t>
            </a:r>
            <a:r>
              <a:rPr lang="en-US" sz="8000" dirty="0" err="1" smtClean="0"/>
              <a:t>ella</a:t>
            </a:r>
            <a:r>
              <a:rPr lang="en-US" sz="8000" dirty="0" smtClean="0"/>
              <a:t>?</a:t>
            </a:r>
          </a:p>
          <a:p>
            <a:pPr algn="ctr"/>
            <a:r>
              <a:rPr lang="es-MX" sz="8000" dirty="0" smtClean="0"/>
              <a:t>Tiene cincuenta años.</a:t>
            </a:r>
            <a:endParaRPr lang="en-US" sz="5400" dirty="0" smtClean="0"/>
          </a:p>
          <a:p>
            <a:pPr algn="ctr"/>
            <a:endParaRPr lang="en-US" sz="5400" dirty="0"/>
          </a:p>
        </p:txBody>
      </p:sp>
      <p:pic>
        <p:nvPicPr>
          <p:cNvPr id="2051" name="Picture 3" descr="C:\Users\Jen\AppData\Local\Microsoft\Windows\Temporary Internet Files\Content.IE5\80YAJGBV\MC900060129[1]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29000" y="4796333"/>
            <a:ext cx="2243381" cy="2061667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9600" dirty="0" err="1" smtClean="0"/>
              <a:t>Dónde</a:t>
            </a:r>
            <a:endParaRPr lang="en-US" sz="96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70000" lnSpcReduction="20000"/>
          </a:bodyPr>
          <a:lstStyle/>
          <a:p>
            <a:pPr algn="ctr"/>
            <a:r>
              <a:rPr lang="en-US" sz="5400" dirty="0" smtClean="0"/>
              <a:t> </a:t>
            </a:r>
            <a:r>
              <a:rPr lang="en-US" sz="6600" dirty="0" smtClean="0"/>
              <a:t>¿_____ </a:t>
            </a:r>
            <a:r>
              <a:rPr lang="en-US" sz="6600" dirty="0" err="1" smtClean="0"/>
              <a:t>está</a:t>
            </a:r>
            <a:r>
              <a:rPr lang="en-US" sz="6600" dirty="0" smtClean="0"/>
              <a:t> </a:t>
            </a:r>
            <a:r>
              <a:rPr lang="en-US" sz="6600" dirty="0" err="1" smtClean="0"/>
              <a:t>tu</a:t>
            </a:r>
            <a:r>
              <a:rPr lang="en-US" sz="6600" dirty="0" smtClean="0"/>
              <a:t> </a:t>
            </a:r>
            <a:r>
              <a:rPr lang="en-US" sz="6600" dirty="0" err="1" smtClean="0"/>
              <a:t>computadora</a:t>
            </a:r>
            <a:r>
              <a:rPr lang="en-US" sz="6600" dirty="0" smtClean="0"/>
              <a:t>?</a:t>
            </a:r>
          </a:p>
          <a:p>
            <a:pPr algn="ctr"/>
            <a:r>
              <a:rPr lang="es-MX" sz="6600" dirty="0" smtClean="0"/>
              <a:t>Está en mi oficina.</a:t>
            </a:r>
            <a:endParaRPr lang="en-US" sz="5400" dirty="0" smtClean="0"/>
          </a:p>
          <a:p>
            <a:pPr algn="ctr"/>
            <a:endParaRPr lang="en-US" sz="5400" dirty="0"/>
          </a:p>
        </p:txBody>
      </p:sp>
      <p:pic>
        <p:nvPicPr>
          <p:cNvPr id="3074" name="Picture 2" descr="C:\Users\Jen\AppData\Local\Microsoft\Windows\Temporary Internet Files\Content.IE5\H3ZKQW09\MC900447104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86200" y="4645665"/>
            <a:ext cx="1662708" cy="2212335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algn="ctr"/>
            <a:r>
              <a:rPr lang="es-MX" sz="9600" dirty="0" smtClean="0"/>
              <a:t>Quién</a:t>
            </a:r>
            <a:endParaRPr lang="en-US" sz="96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70000" lnSpcReduction="20000"/>
          </a:bodyPr>
          <a:lstStyle/>
          <a:p>
            <a:pPr algn="ctr"/>
            <a:r>
              <a:rPr lang="en-US" sz="5400" dirty="0" smtClean="0"/>
              <a:t> </a:t>
            </a:r>
            <a:r>
              <a:rPr lang="en-US" sz="6600" dirty="0" smtClean="0"/>
              <a:t>¿____ </a:t>
            </a:r>
            <a:r>
              <a:rPr lang="en-US" sz="6600" dirty="0" err="1" smtClean="0"/>
              <a:t>es</a:t>
            </a:r>
            <a:r>
              <a:rPr lang="en-US" sz="6600" dirty="0" smtClean="0"/>
              <a:t> </a:t>
            </a:r>
            <a:r>
              <a:rPr lang="en-US" sz="6600" dirty="0" err="1" smtClean="0"/>
              <a:t>ella</a:t>
            </a:r>
            <a:r>
              <a:rPr lang="en-US" sz="6600" dirty="0" smtClean="0"/>
              <a:t>?</a:t>
            </a:r>
          </a:p>
          <a:p>
            <a:pPr algn="ctr"/>
            <a:r>
              <a:rPr lang="es-MX" sz="6600" dirty="0" smtClean="0"/>
              <a:t>Ella es la hermana de mi amiga.</a:t>
            </a:r>
            <a:endParaRPr lang="en-US" sz="5400" dirty="0" smtClean="0"/>
          </a:p>
          <a:p>
            <a:pPr algn="ctr"/>
            <a:endParaRPr lang="en-US" sz="5400" dirty="0"/>
          </a:p>
        </p:txBody>
      </p:sp>
      <p:pic>
        <p:nvPicPr>
          <p:cNvPr id="4098" name="Picture 2" descr="C:\Users\Jen\AppData\Local\Microsoft\Windows\Temporary Internet Files\Content.IE5\2O71OZYE\MC900440129[1]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76800" y="5486400"/>
            <a:ext cx="1842927" cy="1143000"/>
          </a:xfrm>
          <a:prstGeom prst="rect">
            <a:avLst/>
          </a:prstGeom>
          <a:noFill/>
        </p:spPr>
      </p:pic>
      <p:pic>
        <p:nvPicPr>
          <p:cNvPr id="2050" name="Picture 2" descr="C:\Documents and Settings\jlopez\Local Settings\Temporary Internet Files\Content.IE5\60NS0J6L\MC900078709[1]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71600" y="5188304"/>
            <a:ext cx="1122363" cy="1669696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algn="ctr"/>
            <a:r>
              <a:rPr lang="es-MX" sz="9600" dirty="0" smtClean="0"/>
              <a:t>Qué</a:t>
            </a:r>
            <a:endParaRPr lang="en-US" sz="96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 lnSpcReduction="20000"/>
          </a:bodyPr>
          <a:lstStyle/>
          <a:p>
            <a:pPr algn="ctr"/>
            <a:r>
              <a:rPr lang="en-US" sz="5400" dirty="0" smtClean="0"/>
              <a:t> </a:t>
            </a:r>
            <a:r>
              <a:rPr lang="en-US" sz="6600" dirty="0" smtClean="0"/>
              <a:t>¿____ </a:t>
            </a:r>
            <a:r>
              <a:rPr lang="en-US" sz="6600" dirty="0" err="1" smtClean="0"/>
              <a:t>hora</a:t>
            </a:r>
            <a:r>
              <a:rPr lang="en-US" sz="6600" dirty="0" smtClean="0"/>
              <a:t> </a:t>
            </a:r>
            <a:r>
              <a:rPr lang="en-US" sz="6600" dirty="0" err="1" smtClean="0"/>
              <a:t>es</a:t>
            </a:r>
            <a:r>
              <a:rPr lang="en-US" sz="6600" dirty="0" smtClean="0"/>
              <a:t>?</a:t>
            </a:r>
          </a:p>
          <a:p>
            <a:pPr algn="ctr"/>
            <a:r>
              <a:rPr lang="es-MX" sz="6600" dirty="0" smtClean="0"/>
              <a:t>Son las once menos seis.</a:t>
            </a:r>
            <a:endParaRPr lang="en-US" sz="5400" dirty="0" smtClean="0"/>
          </a:p>
          <a:p>
            <a:pPr algn="ctr"/>
            <a:endParaRPr lang="en-US" sz="5400" dirty="0"/>
          </a:p>
        </p:txBody>
      </p:sp>
      <p:pic>
        <p:nvPicPr>
          <p:cNvPr id="5122" name="Picture 2" descr="C:\Users\Jen\AppData\Local\Microsoft\Windows\Temporary Internet Files\Content.IE5\80YAJGBV\MC900157107[1]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81400" y="5094360"/>
            <a:ext cx="2667000" cy="176364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rgbClr val="FFFF00"/>
          </a:solidFill>
        </p:spPr>
        <p:txBody>
          <a:bodyPr>
            <a:normAutofit fontScale="90000"/>
          </a:bodyPr>
          <a:lstStyle/>
          <a:p>
            <a:r>
              <a:rPr lang="en-US" dirty="0" smtClean="0"/>
              <a:t>Quiz yourself on the question words.</a:t>
            </a:r>
            <a:br>
              <a:rPr lang="en-US" dirty="0" smtClean="0"/>
            </a:br>
            <a:r>
              <a:rPr lang="en-US" dirty="0" smtClean="0"/>
              <a:t>Give the English equivalent.</a:t>
            </a:r>
            <a:endParaRPr lang="en-US" dirty="0"/>
          </a:p>
        </p:txBody>
      </p:sp>
      <p:pic>
        <p:nvPicPr>
          <p:cNvPr id="4" name="Content Placeholder 3" descr="interrogatives[1].gif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819400" y="2286000"/>
            <a:ext cx="3566160" cy="27432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algn="ctr"/>
            <a:r>
              <a:rPr lang="es-MX" sz="9600" dirty="0" smtClean="0"/>
              <a:t>Cómo</a:t>
            </a:r>
            <a:endParaRPr lang="en-US" sz="96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85000" lnSpcReduction="20000"/>
          </a:bodyPr>
          <a:lstStyle/>
          <a:p>
            <a:pPr algn="ctr"/>
            <a:r>
              <a:rPr lang="en-US" sz="5400" dirty="0" smtClean="0"/>
              <a:t> </a:t>
            </a:r>
            <a:r>
              <a:rPr lang="en-US" sz="6600" dirty="0" smtClean="0"/>
              <a:t>¿____ se llama </a:t>
            </a:r>
            <a:r>
              <a:rPr lang="en-US" sz="6600" dirty="0" err="1" smtClean="0"/>
              <a:t>tu</a:t>
            </a:r>
            <a:r>
              <a:rPr lang="en-US" sz="6600" dirty="0" smtClean="0"/>
              <a:t> </a:t>
            </a:r>
            <a:r>
              <a:rPr lang="en-US" sz="6600" dirty="0" err="1" smtClean="0"/>
              <a:t>abuelo</a:t>
            </a:r>
            <a:r>
              <a:rPr lang="en-US" sz="6600" dirty="0" smtClean="0"/>
              <a:t>? Se llama Jorge.</a:t>
            </a:r>
            <a:endParaRPr lang="en-US" sz="5400" dirty="0" smtClean="0"/>
          </a:p>
          <a:p>
            <a:pPr algn="ctr"/>
            <a:endParaRPr lang="en-US" sz="5400" dirty="0"/>
          </a:p>
        </p:txBody>
      </p:sp>
      <p:pic>
        <p:nvPicPr>
          <p:cNvPr id="6146" name="Picture 2" descr="C:\Users\Jen\AppData\Local\Microsoft\Windows\Temporary Internet Files\Content.IE5\H3ZKQW09\MP900381368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71800" y="5025127"/>
            <a:ext cx="2743200" cy="1832873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algn="ctr"/>
            <a:r>
              <a:rPr lang="es-MX" sz="9600" dirty="0" smtClean="0"/>
              <a:t>Cuándo</a:t>
            </a:r>
            <a:endParaRPr lang="en-US" sz="96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62500" lnSpcReduction="20000"/>
          </a:bodyPr>
          <a:lstStyle/>
          <a:p>
            <a:pPr algn="ctr"/>
            <a:r>
              <a:rPr lang="en-US" sz="5400" dirty="0" smtClean="0"/>
              <a:t> </a:t>
            </a:r>
            <a:r>
              <a:rPr lang="en-US" sz="6600" dirty="0" smtClean="0"/>
              <a:t>¿____ </a:t>
            </a:r>
            <a:r>
              <a:rPr lang="en-US" sz="6600" dirty="0" err="1" smtClean="0"/>
              <a:t>es</a:t>
            </a:r>
            <a:r>
              <a:rPr lang="en-US" sz="6600" dirty="0" smtClean="0"/>
              <a:t> el </a:t>
            </a:r>
            <a:r>
              <a:rPr lang="en-US" sz="6600" dirty="0" err="1" smtClean="0"/>
              <a:t>cumpleaños</a:t>
            </a:r>
            <a:r>
              <a:rPr lang="en-US" sz="6600" dirty="0" smtClean="0"/>
              <a:t> de </a:t>
            </a:r>
            <a:r>
              <a:rPr lang="en-US" sz="6600" dirty="0" err="1" smtClean="0"/>
              <a:t>tu</a:t>
            </a:r>
            <a:r>
              <a:rPr lang="en-US" sz="6600" dirty="0" smtClean="0"/>
              <a:t> </a:t>
            </a:r>
            <a:r>
              <a:rPr lang="en-US" sz="6600" dirty="0" err="1" smtClean="0"/>
              <a:t>hijo</a:t>
            </a:r>
            <a:r>
              <a:rPr lang="en-US" sz="6600" dirty="0" smtClean="0"/>
              <a:t>?</a:t>
            </a:r>
          </a:p>
          <a:p>
            <a:pPr algn="ctr"/>
            <a:r>
              <a:rPr lang="es-MX" sz="6600" dirty="0" smtClean="0"/>
              <a:t>Es el primero de marzo.</a:t>
            </a:r>
            <a:endParaRPr lang="en-US" sz="5400" dirty="0" smtClean="0"/>
          </a:p>
          <a:p>
            <a:pPr algn="ctr"/>
            <a:endParaRPr lang="en-US" sz="5400" dirty="0"/>
          </a:p>
        </p:txBody>
      </p:sp>
      <p:pic>
        <p:nvPicPr>
          <p:cNvPr id="7172" name="Picture 4" descr="C:\Users\Jen\AppData\Local\Microsoft\Windows\Temporary Internet Files\Content.IE5\541VO0W4\MC900200399[1]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57600" y="4800600"/>
            <a:ext cx="1848917" cy="1815084"/>
          </a:xfrm>
          <a:prstGeom prst="rect">
            <a:avLst/>
          </a:prstGeom>
          <a:noFill/>
        </p:spPr>
      </p:pic>
      <p:pic>
        <p:nvPicPr>
          <p:cNvPr id="3075" name="Picture 3" descr="C:\Documents and Settings\jlopez\Local Settings\Temporary Internet Files\Content.IE5\T4EO839L\MC900353305[1]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43800" y="2590800"/>
            <a:ext cx="753954" cy="75521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algn="ctr"/>
            <a:r>
              <a:rPr lang="es-MX" sz="9600" dirty="0" smtClean="0"/>
              <a:t>Por qué</a:t>
            </a:r>
            <a:endParaRPr lang="en-US" sz="96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62500" lnSpcReduction="20000"/>
          </a:bodyPr>
          <a:lstStyle/>
          <a:p>
            <a:pPr algn="ctr"/>
            <a:r>
              <a:rPr lang="en-US" sz="5400" dirty="0" smtClean="0"/>
              <a:t> </a:t>
            </a:r>
            <a:r>
              <a:rPr lang="en-US" sz="6600" dirty="0" smtClean="0"/>
              <a:t>¿___  </a:t>
            </a:r>
            <a:r>
              <a:rPr lang="en-US" sz="6600" dirty="0" err="1" smtClean="0"/>
              <a:t>es</a:t>
            </a:r>
            <a:r>
              <a:rPr lang="en-US" sz="6600" dirty="0" smtClean="0"/>
              <a:t> </a:t>
            </a:r>
            <a:r>
              <a:rPr lang="en-US" sz="6600" dirty="0" err="1" smtClean="0"/>
              <a:t>interesante</a:t>
            </a:r>
            <a:r>
              <a:rPr lang="en-US" sz="6600" dirty="0" smtClean="0"/>
              <a:t> </a:t>
            </a:r>
            <a:r>
              <a:rPr lang="en-US" sz="6600" dirty="0" err="1" smtClean="0"/>
              <a:t>jugar</a:t>
            </a:r>
            <a:r>
              <a:rPr lang="en-US" sz="6600" dirty="0" smtClean="0"/>
              <a:t> al </a:t>
            </a:r>
            <a:r>
              <a:rPr lang="en-US" sz="6600" dirty="0" err="1" smtClean="0"/>
              <a:t>fútbol</a:t>
            </a:r>
            <a:r>
              <a:rPr lang="en-US" sz="6600" dirty="0" smtClean="0"/>
              <a:t>?</a:t>
            </a:r>
            <a:endParaRPr lang="en-US" sz="5400" dirty="0" smtClean="0"/>
          </a:p>
          <a:p>
            <a:pPr algn="ctr"/>
            <a:r>
              <a:rPr lang="es-MX" sz="5400" dirty="0" smtClean="0"/>
              <a:t>Porque es una actividad muy interesante.</a:t>
            </a:r>
            <a:endParaRPr lang="en-US" sz="5400" dirty="0"/>
          </a:p>
        </p:txBody>
      </p:sp>
      <p:pic>
        <p:nvPicPr>
          <p:cNvPr id="1026" name="Picture 2" descr="C:\Program Files\Microsoft Office\MEDIA\CAGCAT10\j0299763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05200" y="5353812"/>
            <a:ext cx="1827886" cy="1504188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algn="ctr"/>
            <a:r>
              <a:rPr lang="es-MX" sz="9600" dirty="0" smtClean="0"/>
              <a:t>quién</a:t>
            </a:r>
            <a:endParaRPr lang="en-US" sz="96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70000" lnSpcReduction="20000"/>
          </a:bodyPr>
          <a:lstStyle/>
          <a:p>
            <a:pPr algn="ctr"/>
            <a:r>
              <a:rPr lang="en-US" sz="5400" dirty="0" smtClean="0"/>
              <a:t> </a:t>
            </a:r>
            <a:r>
              <a:rPr lang="en-US" sz="6600" dirty="0" smtClean="0"/>
              <a:t>¿De ____ </a:t>
            </a:r>
            <a:r>
              <a:rPr lang="en-US" sz="6600" dirty="0" err="1" smtClean="0"/>
              <a:t>es</a:t>
            </a:r>
            <a:r>
              <a:rPr lang="en-US" sz="6600" dirty="0" smtClean="0"/>
              <a:t> </a:t>
            </a:r>
            <a:r>
              <a:rPr lang="en-US" sz="6600" dirty="0" err="1" smtClean="0"/>
              <a:t>esta</a:t>
            </a:r>
            <a:r>
              <a:rPr lang="en-US" sz="6600" dirty="0" smtClean="0"/>
              <a:t> </a:t>
            </a:r>
            <a:r>
              <a:rPr lang="en-US" sz="6600" dirty="0" err="1" smtClean="0"/>
              <a:t>computadora</a:t>
            </a:r>
            <a:r>
              <a:rPr lang="en-US" sz="6600" dirty="0" smtClean="0"/>
              <a:t> ?  </a:t>
            </a:r>
            <a:r>
              <a:rPr lang="en-US" sz="6600" dirty="0" err="1" smtClean="0"/>
              <a:t>Esta</a:t>
            </a:r>
            <a:r>
              <a:rPr lang="en-US" sz="6600" dirty="0" smtClean="0"/>
              <a:t> </a:t>
            </a:r>
            <a:r>
              <a:rPr lang="en-US" sz="6600" dirty="0" err="1" smtClean="0"/>
              <a:t>computadora</a:t>
            </a:r>
            <a:r>
              <a:rPr lang="en-US" sz="6600" dirty="0" smtClean="0"/>
              <a:t> </a:t>
            </a:r>
            <a:r>
              <a:rPr lang="en-US" sz="6600" dirty="0" err="1" smtClean="0"/>
              <a:t>es</a:t>
            </a:r>
            <a:r>
              <a:rPr lang="en-US" sz="6600" dirty="0" smtClean="0"/>
              <a:t> de Juan.</a:t>
            </a:r>
            <a:endParaRPr lang="en-US" sz="5400" dirty="0" smtClean="0"/>
          </a:p>
          <a:p>
            <a:pPr algn="ctr"/>
            <a:endParaRPr lang="en-US" sz="5400" dirty="0"/>
          </a:p>
        </p:txBody>
      </p:sp>
      <p:pic>
        <p:nvPicPr>
          <p:cNvPr id="4098" name="Picture 2" descr="C:\Documents and Settings\jlopez\Local Settings\Temporary Internet Files\Content.IE5\XHXYQBGW\MP900405386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81400" y="5225143"/>
            <a:ext cx="2743200" cy="1959428"/>
          </a:xfrm>
          <a:prstGeom prst="rect">
            <a:avLst/>
          </a:prstGeom>
          <a:noFill/>
        </p:spPr>
      </p:pic>
      <p:pic>
        <p:nvPicPr>
          <p:cNvPr id="1026" name="Picture 2" descr="C:\Documents and Settings\jlopez\Local Settings\Temporary Internet Files\Content.IE5\XIKYIZE7\MC900435438[1]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53200" y="5257800"/>
            <a:ext cx="1428750" cy="188595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algn="ctr"/>
            <a:r>
              <a:rPr lang="es-MX" sz="9600" dirty="0" smtClean="0"/>
              <a:t>Cuánto</a:t>
            </a:r>
            <a:endParaRPr lang="en-US" sz="96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 lnSpcReduction="20000"/>
          </a:bodyPr>
          <a:lstStyle/>
          <a:p>
            <a:pPr algn="ctr"/>
            <a:r>
              <a:rPr lang="en-US" sz="5400" dirty="0" smtClean="0"/>
              <a:t> </a:t>
            </a:r>
            <a:r>
              <a:rPr lang="en-US" sz="6600" dirty="0" smtClean="0"/>
              <a:t>¿ ___ </a:t>
            </a:r>
            <a:r>
              <a:rPr lang="en-US" sz="6600" dirty="0" err="1" smtClean="0"/>
              <a:t>dinero</a:t>
            </a:r>
            <a:r>
              <a:rPr lang="en-US" sz="6600" dirty="0" smtClean="0"/>
              <a:t> </a:t>
            </a:r>
            <a:r>
              <a:rPr lang="en-US" sz="6600" dirty="0" err="1" smtClean="0"/>
              <a:t>tienes</a:t>
            </a:r>
            <a:r>
              <a:rPr lang="en-US" sz="6600" dirty="0" smtClean="0"/>
              <a:t>?</a:t>
            </a:r>
          </a:p>
          <a:p>
            <a:pPr algn="ctr"/>
            <a:r>
              <a:rPr lang="es-MX" sz="6600" dirty="0" smtClean="0"/>
              <a:t>Tengo $20 dólares.</a:t>
            </a:r>
            <a:endParaRPr lang="en-US" sz="5400" dirty="0" smtClean="0"/>
          </a:p>
          <a:p>
            <a:pPr algn="ctr"/>
            <a:endParaRPr lang="en-US" sz="5400" dirty="0"/>
          </a:p>
        </p:txBody>
      </p:sp>
      <p:pic>
        <p:nvPicPr>
          <p:cNvPr id="5123" name="Picture 3" descr="C:\Documents and Settings\jlopez\Local Settings\Temporary Internet Files\Content.IE5\RPASN5QZ\MC900440409[1]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62400" y="5181600"/>
            <a:ext cx="1676400" cy="167640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algn="ctr"/>
            <a:r>
              <a:rPr lang="es-MX" sz="9600" dirty="0" smtClean="0"/>
              <a:t>Adónde</a:t>
            </a:r>
            <a:endParaRPr lang="en-US" sz="96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70000" lnSpcReduction="20000"/>
          </a:bodyPr>
          <a:lstStyle/>
          <a:p>
            <a:pPr algn="ctr"/>
            <a:r>
              <a:rPr lang="en-US" sz="5400" dirty="0" smtClean="0"/>
              <a:t> </a:t>
            </a:r>
            <a:r>
              <a:rPr lang="en-US" sz="6600" dirty="0" smtClean="0"/>
              <a:t>¿ ____ van </a:t>
            </a:r>
            <a:r>
              <a:rPr lang="en-US" sz="6600" dirty="0" err="1" smtClean="0"/>
              <a:t>Uds</a:t>
            </a:r>
            <a:r>
              <a:rPr lang="en-US" sz="6600" dirty="0" smtClean="0"/>
              <a:t>. los </a:t>
            </a:r>
            <a:r>
              <a:rPr lang="en-US" sz="6600" dirty="0" err="1" smtClean="0"/>
              <a:t>domingos</a:t>
            </a:r>
            <a:r>
              <a:rPr lang="en-US" sz="6600" dirty="0" smtClean="0"/>
              <a:t>?</a:t>
            </a:r>
          </a:p>
          <a:p>
            <a:pPr algn="ctr"/>
            <a:r>
              <a:rPr lang="es-MX" sz="6600" dirty="0" smtClean="0"/>
              <a:t>Vamos al cine.</a:t>
            </a:r>
            <a:endParaRPr lang="en-US" sz="5400" dirty="0" smtClean="0"/>
          </a:p>
          <a:p>
            <a:pPr algn="ctr"/>
            <a:endParaRPr lang="en-US" sz="5400" dirty="0"/>
          </a:p>
        </p:txBody>
      </p:sp>
      <p:pic>
        <p:nvPicPr>
          <p:cNvPr id="6147" name="Picture 3" descr="C:\Documents and Settings\jlopez\Local Settings\Temporary Internet Files\Content.IE5\VN5MOTDL\MP900399275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38600" y="5105400"/>
            <a:ext cx="2000250" cy="160020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algn="ctr"/>
            <a:r>
              <a:rPr lang="es-MX" sz="9600" dirty="0" smtClean="0"/>
              <a:t>quiénes</a:t>
            </a:r>
            <a:endParaRPr lang="en-US" sz="96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70000" lnSpcReduction="20000"/>
          </a:bodyPr>
          <a:lstStyle/>
          <a:p>
            <a:pPr algn="ctr"/>
            <a:r>
              <a:rPr lang="en-US" sz="5400" dirty="0" smtClean="0"/>
              <a:t> </a:t>
            </a:r>
            <a:r>
              <a:rPr lang="en-US" sz="6600" dirty="0" smtClean="0"/>
              <a:t>¿ De ____ son </a:t>
            </a:r>
            <a:r>
              <a:rPr lang="en-US" sz="6600" dirty="0" err="1" smtClean="0"/>
              <a:t>las</a:t>
            </a:r>
            <a:r>
              <a:rPr lang="en-US" sz="6600" dirty="0" smtClean="0"/>
              <a:t> </a:t>
            </a:r>
            <a:r>
              <a:rPr lang="en-US" sz="6600" dirty="0" err="1" smtClean="0"/>
              <a:t>motocicletas</a:t>
            </a:r>
            <a:r>
              <a:rPr lang="en-US" sz="6600" dirty="0" smtClean="0"/>
              <a:t>?</a:t>
            </a:r>
          </a:p>
          <a:p>
            <a:pPr algn="ctr"/>
            <a:r>
              <a:rPr lang="es-MX" sz="6600" dirty="0" smtClean="0"/>
              <a:t>Son de los hermanos Pérez.</a:t>
            </a:r>
            <a:endParaRPr lang="en-US" sz="5400" dirty="0" smtClean="0"/>
          </a:p>
          <a:p>
            <a:pPr algn="ctr"/>
            <a:endParaRPr lang="en-US" sz="5400" dirty="0"/>
          </a:p>
        </p:txBody>
      </p:sp>
      <p:pic>
        <p:nvPicPr>
          <p:cNvPr id="7170" name="Picture 2" descr="C:\Documents and Settings\jlopez\Local Settings\Temporary Internet Files\Content.IE5\XIKYIZE7\MC900441296[1]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029200"/>
            <a:ext cx="1828800" cy="1828800"/>
          </a:xfrm>
          <a:prstGeom prst="rect">
            <a:avLst/>
          </a:prstGeom>
          <a:noFill/>
        </p:spPr>
      </p:pic>
      <p:pic>
        <p:nvPicPr>
          <p:cNvPr id="7171" name="Picture 3" descr="C:\Documents and Settings\jlopez\Local Settings\Temporary Internet Files\Content.IE5\XHXYQBGW\MC900018641[1]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05000" y="5257800"/>
            <a:ext cx="1805026" cy="1392631"/>
          </a:xfrm>
          <a:prstGeom prst="rect">
            <a:avLst/>
          </a:prstGeom>
          <a:noFill/>
        </p:spPr>
      </p:pic>
      <p:pic>
        <p:nvPicPr>
          <p:cNvPr id="7172" name="Picture 4" descr="C:\Documents and Settings\jlopez\Local Settings\Temporary Internet Files\Content.IE5\VN5MOTDL\MC900336041[1].wm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62400" y="5334000"/>
            <a:ext cx="2572693" cy="1372743"/>
          </a:xfrm>
          <a:prstGeom prst="rect">
            <a:avLst/>
          </a:prstGeom>
          <a:noFill/>
        </p:spPr>
      </p:pic>
      <p:pic>
        <p:nvPicPr>
          <p:cNvPr id="7173" name="Picture 5" descr="C:\Documents and Settings\jlopez\Local Settings\Temporary Internet Files\Content.IE5\VN5MOTDL\MC900441295[1]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934200" y="5105400"/>
            <a:ext cx="1752600" cy="175260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algn="ctr"/>
            <a:r>
              <a:rPr lang="es-MX" sz="9600" dirty="0" smtClean="0"/>
              <a:t>Cómo</a:t>
            </a:r>
            <a:endParaRPr lang="en-US" sz="96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62000" y="1828800"/>
            <a:ext cx="8077200" cy="1499616"/>
          </a:xfrm>
        </p:spPr>
        <p:txBody>
          <a:bodyPr>
            <a:normAutofit fontScale="85000" lnSpcReduction="20000"/>
          </a:bodyPr>
          <a:lstStyle/>
          <a:p>
            <a:pPr algn="ctr"/>
            <a:r>
              <a:rPr lang="en-US" sz="5400" dirty="0" smtClean="0"/>
              <a:t> </a:t>
            </a:r>
            <a:r>
              <a:rPr lang="en-US" sz="6600" dirty="0" smtClean="0"/>
              <a:t>¿ ____ </a:t>
            </a:r>
            <a:r>
              <a:rPr lang="en-US" sz="6600" dirty="0" err="1" smtClean="0"/>
              <a:t>es</a:t>
            </a:r>
            <a:r>
              <a:rPr lang="en-US" sz="6600" dirty="0" smtClean="0"/>
              <a:t> la casa?</a:t>
            </a:r>
          </a:p>
          <a:p>
            <a:pPr algn="ctr"/>
            <a:r>
              <a:rPr lang="es-MX" sz="6600" dirty="0" smtClean="0"/>
              <a:t>Es grande y roja.</a:t>
            </a:r>
            <a:endParaRPr lang="en-US" sz="5400" dirty="0" smtClean="0"/>
          </a:p>
          <a:p>
            <a:pPr algn="ctr"/>
            <a:endParaRPr lang="en-US" sz="5400" dirty="0"/>
          </a:p>
        </p:txBody>
      </p:sp>
      <p:pic>
        <p:nvPicPr>
          <p:cNvPr id="8194" name="Picture 2" descr="C:\Documents and Settings\jlopez\Local Settings\Temporary Internet Files\Content.IE5\XIKYIZE7\MC910217020[1]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57600" y="5157406"/>
            <a:ext cx="2152650" cy="1700594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algn="ctr"/>
            <a:endParaRPr lang="en-US" sz="96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5400" dirty="0" smtClean="0"/>
              <a:t> el fin</a:t>
            </a:r>
          </a:p>
          <a:p>
            <a:pPr algn="ctr"/>
            <a:endParaRPr lang="en-US" sz="54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algn="ctr"/>
            <a:r>
              <a:rPr lang="es-MX" sz="9600" dirty="0" smtClean="0"/>
              <a:t>¿</a:t>
            </a:r>
            <a:r>
              <a:rPr lang="en-US" sz="9600" dirty="0" err="1" smtClean="0"/>
              <a:t>Por</a:t>
            </a:r>
            <a:r>
              <a:rPr lang="en-US" sz="9600" dirty="0" smtClean="0"/>
              <a:t> </a:t>
            </a:r>
            <a:r>
              <a:rPr lang="en-US" sz="9600" dirty="0" err="1" smtClean="0"/>
              <a:t>qu</a:t>
            </a:r>
            <a:r>
              <a:rPr lang="en-US" sz="9600" dirty="0" err="1" smtClean="0">
                <a:latin typeface="Arial"/>
                <a:cs typeface="Arial"/>
              </a:rPr>
              <a:t>é</a:t>
            </a:r>
            <a:r>
              <a:rPr lang="en-US" sz="9600" dirty="0" smtClean="0">
                <a:latin typeface="Arial"/>
                <a:cs typeface="Arial"/>
              </a:rPr>
              <a:t>?</a:t>
            </a:r>
            <a:endParaRPr lang="en-US" sz="96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5400" dirty="0" smtClean="0"/>
              <a:t>Why?</a:t>
            </a:r>
            <a:endParaRPr lang="en-US" sz="5400" dirty="0"/>
          </a:p>
        </p:txBody>
      </p:sp>
      <p:sp>
        <p:nvSpPr>
          <p:cNvPr id="4" name="TextBox 3"/>
          <p:cNvSpPr txBox="1"/>
          <p:nvPr/>
        </p:nvSpPr>
        <p:spPr>
          <a:xfrm>
            <a:off x="609600" y="5486400"/>
            <a:ext cx="70866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err="1" smtClean="0"/>
              <a:t>Porque</a:t>
            </a:r>
            <a:r>
              <a:rPr lang="en-US" sz="2000" b="1" dirty="0" smtClean="0"/>
              <a:t> as one word means because.  </a:t>
            </a:r>
            <a:endParaRPr lang="en-US" sz="2000" b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9600" dirty="0" smtClean="0"/>
              <a:t>¿</a:t>
            </a:r>
            <a:r>
              <a:rPr lang="en-US" sz="9600" dirty="0" err="1" smtClean="0"/>
              <a:t>D</a:t>
            </a:r>
            <a:r>
              <a:rPr lang="en-US" sz="9600" dirty="0" err="1" smtClean="0">
                <a:latin typeface="Arial"/>
                <a:cs typeface="Arial"/>
              </a:rPr>
              <a:t>ónde</a:t>
            </a:r>
            <a:r>
              <a:rPr lang="en-US" sz="9600" dirty="0" smtClean="0">
                <a:latin typeface="Arial"/>
                <a:cs typeface="Arial"/>
              </a:rPr>
              <a:t>?</a:t>
            </a:r>
            <a:endParaRPr lang="en-US" sz="96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5400" dirty="0" smtClean="0"/>
              <a:t>Where?</a:t>
            </a:r>
            <a:endParaRPr lang="en-US" sz="54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9600" dirty="0" smtClean="0"/>
              <a:t>¿</a:t>
            </a:r>
            <a:r>
              <a:rPr lang="en-US" sz="9600" dirty="0" err="1" smtClean="0"/>
              <a:t>C</a:t>
            </a:r>
            <a:r>
              <a:rPr lang="en-US" sz="9600" dirty="0" err="1" smtClean="0">
                <a:latin typeface="Arial"/>
                <a:cs typeface="Arial"/>
              </a:rPr>
              <a:t>ómo</a:t>
            </a:r>
            <a:r>
              <a:rPr lang="en-US" sz="9600" dirty="0" smtClean="0">
                <a:latin typeface="Arial"/>
                <a:cs typeface="Arial"/>
              </a:rPr>
              <a:t>?</a:t>
            </a:r>
            <a:endParaRPr lang="en-US" sz="96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5400" dirty="0" smtClean="0"/>
              <a:t>How? </a:t>
            </a:r>
            <a:endParaRPr lang="en-US" sz="54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9600" dirty="0" smtClean="0"/>
              <a:t>¿</a:t>
            </a:r>
            <a:r>
              <a:rPr lang="en-US" sz="9600" dirty="0" err="1" smtClean="0"/>
              <a:t>Cu</a:t>
            </a:r>
            <a:r>
              <a:rPr lang="en-US" sz="9600" dirty="0" err="1" smtClean="0">
                <a:cs typeface="Arial"/>
              </a:rPr>
              <a:t>ánto</a:t>
            </a:r>
            <a:r>
              <a:rPr lang="en-US" sz="9600" dirty="0" smtClean="0">
                <a:cs typeface="Arial"/>
              </a:rPr>
              <a:t>/a?</a:t>
            </a:r>
            <a:endParaRPr lang="en-US" sz="96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5400" dirty="0" smtClean="0"/>
              <a:t>How much? </a:t>
            </a:r>
            <a:endParaRPr lang="en-US" sz="54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9600" dirty="0" smtClean="0"/>
              <a:t>¿</a:t>
            </a:r>
            <a:r>
              <a:rPr lang="en-US" sz="9600" dirty="0" err="1" smtClean="0"/>
              <a:t>Qu</a:t>
            </a:r>
            <a:r>
              <a:rPr lang="en-US" sz="9600" dirty="0" err="1" smtClean="0">
                <a:latin typeface="Arial"/>
                <a:cs typeface="Arial"/>
              </a:rPr>
              <a:t>é</a:t>
            </a:r>
            <a:r>
              <a:rPr lang="en-US" sz="9600" dirty="0" smtClean="0">
                <a:latin typeface="Arial"/>
                <a:cs typeface="Arial"/>
              </a:rPr>
              <a:t>?</a:t>
            </a:r>
            <a:endParaRPr lang="en-US" sz="96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5400" dirty="0" smtClean="0"/>
              <a:t>What?</a:t>
            </a:r>
            <a:endParaRPr lang="en-US" sz="54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9600" dirty="0" smtClean="0"/>
              <a:t>¿</a:t>
            </a:r>
            <a:r>
              <a:rPr lang="en-US" sz="9600" dirty="0" err="1" smtClean="0"/>
              <a:t>Cu</a:t>
            </a:r>
            <a:r>
              <a:rPr lang="en-US" sz="9600" dirty="0" err="1" smtClean="0">
                <a:cs typeface="Arial"/>
              </a:rPr>
              <a:t>ándo</a:t>
            </a:r>
            <a:r>
              <a:rPr lang="en-US" sz="9600" dirty="0" smtClean="0">
                <a:cs typeface="Arial"/>
              </a:rPr>
              <a:t>?</a:t>
            </a:r>
            <a:endParaRPr lang="en-US" sz="96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5400" dirty="0" smtClean="0"/>
              <a:t>When?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9600" dirty="0" smtClean="0"/>
              <a:t>¿</a:t>
            </a:r>
            <a:r>
              <a:rPr lang="en-US" sz="9600" dirty="0" err="1" smtClean="0"/>
              <a:t>Qui</a:t>
            </a:r>
            <a:r>
              <a:rPr lang="en-US" sz="9600" dirty="0" err="1" smtClean="0">
                <a:cs typeface="Arial"/>
              </a:rPr>
              <a:t>én</a:t>
            </a:r>
            <a:r>
              <a:rPr lang="en-US" sz="9600" dirty="0" smtClean="0">
                <a:cs typeface="Arial"/>
              </a:rPr>
              <a:t>/</a:t>
            </a:r>
            <a:r>
              <a:rPr lang="en-US" sz="9600" dirty="0" err="1" smtClean="0">
                <a:cs typeface="Arial"/>
              </a:rPr>
              <a:t>es</a:t>
            </a:r>
            <a:r>
              <a:rPr lang="en-US" sz="9600" dirty="0" smtClean="0">
                <a:cs typeface="Arial"/>
              </a:rPr>
              <a:t>?</a:t>
            </a:r>
            <a:endParaRPr lang="en-US" sz="96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70000" lnSpcReduction="20000"/>
          </a:bodyPr>
          <a:lstStyle/>
          <a:p>
            <a:pPr algn="ctr"/>
            <a:r>
              <a:rPr lang="en-US" sz="5400" dirty="0" smtClean="0"/>
              <a:t>Who?</a:t>
            </a:r>
          </a:p>
          <a:p>
            <a:pPr algn="ctr"/>
            <a:endParaRPr lang="en-US" sz="5400" dirty="0" smtClean="0"/>
          </a:p>
          <a:p>
            <a:pPr algn="ctr"/>
            <a:r>
              <a:rPr lang="en-US" sz="5400" dirty="0" smtClean="0"/>
              <a:t>Who all ?</a:t>
            </a:r>
          </a:p>
          <a:p>
            <a:pPr algn="ctr"/>
            <a:endParaRPr lang="en-US" sz="54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dule">
  <a:themeElements>
    <a:clrScheme name="Module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Module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Modul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300000"/>
              </a:schemeClr>
            </a:gs>
            <a:gs pos="12000">
              <a:schemeClr val="phClr">
                <a:tint val="48000"/>
                <a:satMod val="300000"/>
              </a:schemeClr>
            </a:gs>
            <a:gs pos="20000">
              <a:schemeClr val="phClr">
                <a:tint val="49000"/>
                <a:satMod val="30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10000" t="-25000" r="10000" b="125000"/>
          </a:path>
        </a:gradFill>
        <a:blipFill>
          <a:blip xmlns:r="http://schemas.openxmlformats.org/officeDocument/2006/relationships" r:embed="rId1">
            <a:duotone>
              <a:schemeClr val="phClr">
                <a:shade val="75000"/>
                <a:satMod val="105000"/>
              </a:schemeClr>
              <a:schemeClr val="phClr">
                <a:tint val="95000"/>
                <a:satMod val="105000"/>
              </a:schemeClr>
            </a:duotone>
          </a:blip>
          <a:tile tx="0" ty="0" sx="38000" sy="38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232</TotalTime>
  <Words>322</Words>
  <Application>Microsoft Office PowerPoint</Application>
  <PresentationFormat>On-screen Show (4:3)</PresentationFormat>
  <Paragraphs>69</Paragraphs>
  <Slides>28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28</vt:i4>
      </vt:variant>
    </vt:vector>
  </HeadingPairs>
  <TitlesOfParts>
    <vt:vector size="30" baseType="lpstr">
      <vt:lpstr>Office Theme</vt:lpstr>
      <vt:lpstr>Module</vt:lpstr>
      <vt:lpstr>La práctica de las palabras interrogativas en español.</vt:lpstr>
      <vt:lpstr>Quiz yourself on the question words. Give the English equivalent.</vt:lpstr>
      <vt:lpstr>¿Por qué?</vt:lpstr>
      <vt:lpstr>¿Dónde?</vt:lpstr>
      <vt:lpstr>¿Cómo?</vt:lpstr>
      <vt:lpstr>¿Cuánto/a?</vt:lpstr>
      <vt:lpstr>¿Qué?</vt:lpstr>
      <vt:lpstr>¿Cuándo?</vt:lpstr>
      <vt:lpstr>¿Quién/es?</vt:lpstr>
      <vt:lpstr>¿Cuál?</vt:lpstr>
      <vt:lpstr> ¿De dónde?</vt:lpstr>
      <vt:lpstr>¿Cuántos/as?</vt:lpstr>
      <vt:lpstr>¿De quién/es?</vt:lpstr>
      <vt:lpstr>¿Adónde?</vt:lpstr>
      <vt:lpstr>Read the questions and responses.  What are the most appropriate question words in Spanish?</vt:lpstr>
      <vt:lpstr>Cuántos</vt:lpstr>
      <vt:lpstr>Dónde</vt:lpstr>
      <vt:lpstr>Quién</vt:lpstr>
      <vt:lpstr>Qué</vt:lpstr>
      <vt:lpstr>Cómo</vt:lpstr>
      <vt:lpstr>Cuándo</vt:lpstr>
      <vt:lpstr>Por qué</vt:lpstr>
      <vt:lpstr>quién</vt:lpstr>
      <vt:lpstr>Cuánto</vt:lpstr>
      <vt:lpstr>Adónde</vt:lpstr>
      <vt:lpstr>quiénes</vt:lpstr>
      <vt:lpstr>Cómo</vt:lpstr>
      <vt:lpstr>Slide 28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Las palabras interrogativas</dc:title>
  <dc:creator>Jen</dc:creator>
  <cp:lastModifiedBy>Jen</cp:lastModifiedBy>
  <cp:revision>20</cp:revision>
  <dcterms:created xsi:type="dcterms:W3CDTF">2011-05-25T02:29:58Z</dcterms:created>
  <dcterms:modified xsi:type="dcterms:W3CDTF">2011-08-28T17:29:28Z</dcterms:modified>
</cp:coreProperties>
</file>