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jpeg" ContentType="image/jpeg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D5558-F9B4-4EF6-9DFA-8396E2CF5C2F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A00A0-8E1F-4119-9F74-4D581B6BAC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2860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286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	            </a:t>
            </a:r>
            <a:fld id="{C422B6E3-E33B-4181-AA90-194D1BF76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d"/>
    <p:sndAc>
      <p:stSnd>
        <p:snd r:embed="rId1" name="whoosh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6C57A5A-F3C6-4558-82B7-38E9F5C7A1E3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1C4D234-F900-4B90-AE08-A69E1B2BA2C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2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image" Target="../media/image20.jpeg"/><Relationship Id="rId4" Type="http://schemas.openxmlformats.org/officeDocument/2006/relationships/hyperlink" Target="http://www.google.com/imgres?imgurl=http://www.carryabigsticker.com/images/btn_equal_yellow_275.gif&amp;imgrefurl=http://www.carryabigsticker.com/btn_equal_yellow.htm&amp;h=275&amp;w=275&amp;sz=6&amp;tbnid=mh2X2Mt46AAvvM:&amp;tbnh=114&amp;tbnw=114&amp;prev=/images%3Fq%3Dequal%2Bsign&amp;usg=__8SvVBh2XZCd8WEBQ0Y_BVvJXWgY=&amp;ei=u_X7S6zoLqTMMNPtxewB&amp;sa=X&amp;oi=image_result&amp;resnum=4&amp;ct=image&amp;ved=0CC8Q9QEwAw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2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	            </a:t>
            </a:r>
            <a:fld id="{18D7E704-E115-4310-A2A4-32705ADCBA6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685800"/>
            <a:ext cx="7772400" cy="1975104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6600" i="1" dirty="0" smtClean="0"/>
              <a:t>Ser y </a:t>
            </a:r>
            <a:r>
              <a:rPr lang="en-US" sz="6600" i="1" dirty="0" err="1" smtClean="0"/>
              <a:t>Estar</a:t>
            </a:r>
            <a:endParaRPr lang="en-US" sz="6600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2011363" y="838200"/>
            <a:ext cx="5153025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descripción</a:t>
            </a:r>
            <a:r>
              <a:rPr lang="en-US" sz="4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 SER: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1431925" y="2587625"/>
            <a:ext cx="377031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/>
              <a:t>El chocolate </a:t>
            </a:r>
            <a:r>
              <a:rPr lang="en-US" sz="2800">
                <a:solidFill>
                  <a:srgbClr val="FFFF00"/>
                </a:solidFill>
              </a:rPr>
              <a:t>es</a:t>
            </a:r>
            <a:r>
              <a:rPr lang="en-US" sz="2800"/>
              <a:t> dulce.</a:t>
            </a: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5241925" y="2206625"/>
            <a:ext cx="276225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/>
              <a:t>La rosa </a:t>
            </a:r>
            <a:r>
              <a:rPr lang="en-US" sz="2800">
                <a:solidFill>
                  <a:srgbClr val="FFFF00"/>
                </a:solidFill>
              </a:rPr>
              <a:t>es</a:t>
            </a:r>
            <a:r>
              <a:rPr lang="en-US" sz="2800"/>
              <a:t> roja.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1447800" y="4648200"/>
            <a:ext cx="4051494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dirty="0" err="1"/>
              <a:t>Vosotros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FF00"/>
                </a:solidFill>
              </a:rPr>
              <a:t>sois</a:t>
            </a:r>
            <a:r>
              <a:rPr lang="en-US" sz="2800" dirty="0"/>
              <a:t> </a:t>
            </a:r>
            <a:r>
              <a:rPr lang="en-US" sz="2800" dirty="0" err="1" smtClean="0"/>
              <a:t>inteligentes</a:t>
            </a:r>
            <a:r>
              <a:rPr lang="en-US" sz="2800" dirty="0"/>
              <a:t>.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4495800" y="3276600"/>
            <a:ext cx="3482043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dirty="0" err="1"/>
              <a:t>Uds</a:t>
            </a:r>
            <a:r>
              <a:rPr lang="en-US" sz="2800" dirty="0"/>
              <a:t>. </a:t>
            </a:r>
            <a:r>
              <a:rPr lang="en-US" sz="2800" dirty="0">
                <a:solidFill>
                  <a:srgbClr val="FFFF00"/>
                </a:solidFill>
              </a:rPr>
              <a:t>son</a:t>
            </a:r>
            <a:r>
              <a:rPr lang="en-US" sz="2800" dirty="0"/>
              <a:t> </a:t>
            </a:r>
            <a:r>
              <a:rPr lang="en-US" sz="2800" dirty="0" err="1" smtClean="0"/>
              <a:t>maravillosos</a:t>
            </a:r>
            <a:r>
              <a:rPr lang="en-US" sz="2800" dirty="0"/>
              <a:t>.</a:t>
            </a:r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2590800" y="4038600"/>
            <a:ext cx="4499950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dirty="0" err="1"/>
              <a:t>Esta</a:t>
            </a:r>
            <a:r>
              <a:rPr lang="en-US" sz="2800" dirty="0"/>
              <a:t> </a:t>
            </a:r>
            <a:r>
              <a:rPr lang="en-US" sz="2800" dirty="0" err="1"/>
              <a:t>clase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FF00"/>
                </a:solidFill>
              </a:rPr>
              <a:t>es</a:t>
            </a:r>
            <a:r>
              <a:rPr lang="en-US" sz="2800" dirty="0"/>
              <a:t> </a:t>
            </a:r>
            <a:r>
              <a:rPr lang="en-US" sz="2800" dirty="0" err="1" smtClean="0"/>
              <a:t>interesante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457200" y="3352800"/>
            <a:ext cx="3103735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dirty="0"/>
              <a:t>Mi </a:t>
            </a:r>
            <a:r>
              <a:rPr lang="en-US" sz="2800" dirty="0" err="1"/>
              <a:t>mamá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FF00"/>
                </a:solidFill>
              </a:rPr>
              <a:t>es</a:t>
            </a:r>
            <a:r>
              <a:rPr lang="en-US" sz="2800" dirty="0"/>
              <a:t> </a:t>
            </a:r>
            <a:r>
              <a:rPr lang="en-US" sz="2800" dirty="0" err="1" smtClean="0"/>
              <a:t>bonita</a:t>
            </a:r>
            <a:r>
              <a:rPr lang="en-US" sz="2800" dirty="0"/>
              <a:t>.</a:t>
            </a:r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1885950" y="1597025"/>
            <a:ext cx="5386388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4000" i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unas</a:t>
            </a:r>
            <a:r>
              <a:rPr lang="en-US" sz="40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i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características</a:t>
            </a:r>
            <a:r>
              <a:rPr lang="en-US" sz="40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pic>
        <p:nvPicPr>
          <p:cNvPr id="3074" name="Picture 2" descr="C:\Users\Jen\AppData\Local\Microsoft\Windows\Temporary Internet Files\Content.IE5\541VO0W4\MC9002159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828800"/>
            <a:ext cx="1474809" cy="685800"/>
          </a:xfrm>
          <a:prstGeom prst="rect">
            <a:avLst/>
          </a:prstGeom>
          <a:noFill/>
        </p:spPr>
      </p:pic>
      <p:pic>
        <p:nvPicPr>
          <p:cNvPr id="3075" name="Picture 3" descr="C:\Users\Jen\AppData\Local\Microsoft\Windows\Temporary Internet Files\Content.IE5\L68SK9CG\MC900434842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1371314"/>
            <a:ext cx="1600200" cy="1600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4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autoUpdateAnimBg="0"/>
      <p:bldP spid="82949" grpId="0" autoUpdateAnimBg="0"/>
      <p:bldP spid="82950" grpId="0" autoUpdateAnimBg="0"/>
      <p:bldP spid="82951" grpId="0" autoUpdateAnimBg="0"/>
      <p:bldP spid="82952" grpId="0" autoUpdateAnimBg="0"/>
      <p:bldP spid="82954" grpId="0" autoUpdateAnimBg="0"/>
      <p:bldP spid="82955" grpId="0" autoUpdateAnimBg="0"/>
      <p:bldP spid="8296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sz="6600" i="1" u="sng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 Evento</a:t>
            </a:r>
            <a:r>
              <a:rPr lang="en-US" sz="7200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236220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en-US" dirty="0" smtClean="0"/>
              <a:t>La fiesta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dirty="0" smtClean="0"/>
              <a:t> en mi casa.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Los </a:t>
            </a:r>
            <a:r>
              <a:rPr lang="en-US" dirty="0" err="1" smtClean="0"/>
              <a:t>conciertos</a:t>
            </a:r>
            <a:r>
              <a:rPr lang="en-US" dirty="0" smtClean="0"/>
              <a:t> </a:t>
            </a:r>
            <a:r>
              <a:rPr lang="en-US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</a:t>
            </a:r>
            <a:r>
              <a:rPr lang="en-US" dirty="0" smtClean="0"/>
              <a:t> en el </a:t>
            </a:r>
            <a:r>
              <a:rPr lang="en-US" dirty="0" err="1" smtClean="0"/>
              <a:t>parque</a:t>
            </a:r>
            <a:r>
              <a:rPr lang="en-US" dirty="0" smtClean="0"/>
              <a:t>.</a:t>
            </a:r>
          </a:p>
        </p:txBody>
      </p:sp>
      <p:pic>
        <p:nvPicPr>
          <p:cNvPr id="13318" name="Picture 6" descr="C:\Program Files\Microsoft Office\MEDIA\CAGCAT10\j021658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1828800"/>
            <a:ext cx="847344" cy="951818"/>
          </a:xfrm>
          <a:prstGeom prst="rect">
            <a:avLst/>
          </a:prstGeom>
          <a:noFill/>
        </p:spPr>
      </p:pic>
      <p:pic>
        <p:nvPicPr>
          <p:cNvPr id="6147" name="Picture 3" descr="C:\Users\Jen\AppData\Local\Microsoft\Windows\Temporary Internet Files\Content.IE5\62IK6LHA\MC90004510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3657600"/>
            <a:ext cx="2004365" cy="17410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utoUpdateAnimBg="0"/>
      <p:bldP spid="7065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sz="6600" i="1" u="sng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 Identificación</a:t>
            </a:r>
            <a:r>
              <a:rPr lang="en-US" sz="6600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495800"/>
          </a:xfrm>
        </p:spPr>
        <p:txBody>
          <a:bodyPr/>
          <a:lstStyle/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err="1" smtClean="0"/>
              <a:t>Tú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eres</a:t>
            </a:r>
            <a:r>
              <a:rPr lang="en-US" dirty="0" smtClean="0"/>
              <a:t> mi amigo.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endParaRPr lang="es-MX" dirty="0" smtClean="0"/>
          </a:p>
          <a:p>
            <a:pPr algn="ctr">
              <a:lnSpc>
                <a:spcPct val="130000"/>
              </a:lnSpc>
              <a:buFontTx/>
              <a:buNone/>
              <a:defRPr/>
            </a:pPr>
            <a:endParaRPr lang="en-US" dirty="0" smtClean="0"/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err="1" smtClean="0"/>
              <a:t>Nosotros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somos</a:t>
            </a:r>
            <a:r>
              <a:rPr lang="en-US" dirty="0" smtClean="0"/>
              <a:t> </a:t>
            </a:r>
            <a:r>
              <a:rPr lang="en-US" dirty="0" err="1" smtClean="0"/>
              <a:t>americanos</a:t>
            </a:r>
            <a:r>
              <a:rPr lang="en-US" dirty="0" smtClean="0"/>
              <a:t>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El </a:t>
            </a:r>
            <a:r>
              <a:rPr lang="en-US" dirty="0" err="1" smtClean="0"/>
              <a:t>señor</a:t>
            </a:r>
            <a:r>
              <a:rPr lang="en-US" dirty="0" smtClean="0"/>
              <a:t> 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dirty="0" smtClean="0"/>
              <a:t>  mi </a:t>
            </a:r>
            <a:r>
              <a:rPr lang="en-US" dirty="0" err="1" smtClean="0"/>
              <a:t>hermano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14342" name="Picture 8" descr="http://www.google.com/images?q=tbn:mh2X2Mt46AAvvM::www.carryabigsticker.com/images/btn_equal_yellow_275.gif&amp;h=78&amp;w=78&amp;usg=__Tir-l_uVJf2hJFTPEsGMyBEaonQ=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2743200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5867400" y="30480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4" name="TextBox 7"/>
          <p:cNvSpPr txBox="1">
            <a:spLocks noChangeArrowheads="1"/>
          </p:cNvSpPr>
          <p:nvPr/>
        </p:nvSpPr>
        <p:spPr bwMode="auto">
          <a:xfrm>
            <a:off x="2438400" y="32766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/>
              <a:t>Tú</a:t>
            </a:r>
            <a:endParaRPr lang="en-US"/>
          </a:p>
        </p:txBody>
      </p:sp>
      <p:sp>
        <p:nvSpPr>
          <p:cNvPr id="14345" name="TextBox 8"/>
          <p:cNvSpPr txBox="1">
            <a:spLocks noChangeArrowheads="1"/>
          </p:cNvSpPr>
          <p:nvPr/>
        </p:nvSpPr>
        <p:spPr bwMode="auto">
          <a:xfrm>
            <a:off x="5334000" y="32766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/>
              <a:t>mi amigo.</a:t>
            </a:r>
            <a:endParaRPr lang="en-US"/>
          </a:p>
        </p:txBody>
      </p:sp>
      <p:pic>
        <p:nvPicPr>
          <p:cNvPr id="5122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34200" y="4800600"/>
            <a:ext cx="1411834" cy="1339999"/>
          </a:xfrm>
          <a:prstGeom prst="rect">
            <a:avLst/>
          </a:prstGeom>
          <a:noFill/>
        </p:spPr>
      </p:pic>
      <p:pic>
        <p:nvPicPr>
          <p:cNvPr id="5123" name="Picture 3" descr="C:\Users\Jen\AppData\Local\Microsoft\Windows\Temporary Internet Files\Content.IE5\LKAWLYW5\MM900041067[1]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4114800"/>
            <a:ext cx="600075" cy="6286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utoUpdateAnimBg="0"/>
      <p:bldP spid="6451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sz="6000" i="1" u="sng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Las Características</a:t>
            </a:r>
            <a:r>
              <a:rPr lang="en-US" sz="6600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2362200"/>
          </a:xfrm>
        </p:spPr>
        <p:txBody>
          <a:bodyPr/>
          <a:lstStyle/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Roberto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guapo</a:t>
            </a:r>
            <a:r>
              <a:rPr lang="en-US" dirty="0" smtClean="0"/>
              <a:t> </a:t>
            </a:r>
            <a:r>
              <a:rPr lang="en-US" dirty="0" smtClean="0"/>
              <a:t>y </a:t>
            </a:r>
            <a:r>
              <a:rPr lang="en-US" dirty="0" smtClean="0"/>
              <a:t>alto</a:t>
            </a:r>
            <a:r>
              <a:rPr lang="en-US" dirty="0" smtClean="0"/>
              <a:t>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err="1" smtClean="0"/>
              <a:t>Ellos</a:t>
            </a:r>
            <a:r>
              <a:rPr lang="en-US" dirty="0" smtClean="0"/>
              <a:t> </a:t>
            </a:r>
            <a:r>
              <a:rPr lang="en-US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</a:t>
            </a:r>
            <a:r>
              <a:rPr lang="en-US" dirty="0" smtClean="0"/>
              <a:t> </a:t>
            </a:r>
            <a:r>
              <a:rPr lang="en-US" dirty="0" err="1" smtClean="0"/>
              <a:t>jóvenes</a:t>
            </a:r>
            <a:r>
              <a:rPr lang="en-US" dirty="0" smtClean="0"/>
              <a:t>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clase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dirty="0" smtClean="0"/>
              <a:t> </a:t>
            </a:r>
            <a:r>
              <a:rPr lang="en-US" dirty="0" err="1" smtClean="0"/>
              <a:t>aburrida</a:t>
            </a:r>
            <a:r>
              <a:rPr lang="en-US" dirty="0" smtClean="0"/>
              <a:t>.</a:t>
            </a:r>
          </a:p>
        </p:txBody>
      </p:sp>
      <p:pic>
        <p:nvPicPr>
          <p:cNvPr id="7170" name="Picture 2" descr="C:\Users\Jen\AppData\Local\Microsoft\Windows\Temporary Internet Files\Content.IE5\LKAWLYW5\MC90028993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3581400"/>
            <a:ext cx="1978936" cy="1560351"/>
          </a:xfrm>
          <a:prstGeom prst="rect">
            <a:avLst/>
          </a:prstGeom>
          <a:noFill/>
        </p:spPr>
      </p:pic>
      <p:pic>
        <p:nvPicPr>
          <p:cNvPr id="7171" name="Picture 3" descr="C:\Users\Jen\AppData\Local\Microsoft\Windows\Temporary Internet Files\Content.IE5\LKAWLYW5\MC90012099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8600" y="1524000"/>
            <a:ext cx="981938" cy="1775561"/>
          </a:xfrm>
          <a:prstGeom prst="rect">
            <a:avLst/>
          </a:prstGeom>
          <a:noFill/>
        </p:spPr>
      </p:pic>
      <p:pic>
        <p:nvPicPr>
          <p:cNvPr id="7172" name="Picture 4" descr="C:\Users\Jen\AppData\Local\Microsoft\Windows\Temporary Internet Files\Content.IE5\541VO0W4\MC90038337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81200" y="2819400"/>
            <a:ext cx="913485" cy="874623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7173" name="Picture 5" descr="C:\Users\Jen\AppData\Local\Microsoft\Windows\Temporary Internet Files\Content.IE5\62IK6LHA\MC90038333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0" y="2819400"/>
            <a:ext cx="1275118" cy="806043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autoUpdateAnimBg="0"/>
      <p:bldP spid="6656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8382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smtClean="0"/>
              <a:t>Los </a:t>
            </a:r>
            <a:r>
              <a:rPr lang="en-US" dirty="0" err="1" smtClean="0"/>
              <a:t>usos</a:t>
            </a:r>
            <a:r>
              <a:rPr lang="en-US" dirty="0" smtClean="0"/>
              <a:t> del </a:t>
            </a:r>
            <a:r>
              <a:rPr lang="en-US" dirty="0" err="1" smtClean="0"/>
              <a:t>verbo</a:t>
            </a:r>
            <a:r>
              <a:rPr lang="en-US" dirty="0" smtClean="0"/>
              <a:t> </a:t>
            </a:r>
            <a:r>
              <a:rPr lang="en-US" i="1" u="sng" dirty="0" err="1" smtClean="0"/>
              <a:t>Estar</a:t>
            </a:r>
            <a:r>
              <a:rPr lang="en-US" i="1" dirty="0" smtClean="0"/>
              <a:t>:</a:t>
            </a:r>
            <a:endParaRPr lang="en-US" i="1" u="sng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62000"/>
            <a:ext cx="8001000" cy="4953000"/>
          </a:xfrm>
          <a:noFill/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b="1" i="1" dirty="0" smtClean="0">
                <a:solidFill>
                  <a:schemeClr val="tx2"/>
                </a:solidFill>
              </a:rPr>
              <a:t>la </a:t>
            </a:r>
            <a:r>
              <a:rPr lang="en-US" b="1" i="1" dirty="0" err="1" smtClean="0">
                <a:solidFill>
                  <a:schemeClr val="tx2"/>
                </a:solidFill>
              </a:rPr>
              <a:t>localización</a:t>
            </a:r>
            <a:r>
              <a:rPr lang="en-US" b="1" i="1" dirty="0" smtClean="0">
                <a:solidFill>
                  <a:schemeClr val="tx2"/>
                </a:solidFill>
              </a:rPr>
              <a:t> (de </a:t>
            </a:r>
            <a:r>
              <a:rPr lang="en-US" b="1" i="1" dirty="0" err="1" smtClean="0">
                <a:solidFill>
                  <a:schemeClr val="tx2"/>
                </a:solidFill>
              </a:rPr>
              <a:t>una</a:t>
            </a:r>
            <a:r>
              <a:rPr lang="en-US" b="1" i="1" dirty="0" smtClean="0">
                <a:solidFill>
                  <a:schemeClr val="tx2"/>
                </a:solidFill>
              </a:rPr>
              <a:t> </a:t>
            </a:r>
            <a:r>
              <a:rPr lang="en-US" b="1" i="1" dirty="0" smtClean="0">
                <a:solidFill>
                  <a:schemeClr val="tx2"/>
                </a:solidFill>
              </a:rPr>
              <a:t>persona u </a:t>
            </a:r>
            <a:r>
              <a:rPr lang="en-US" b="1" i="1" dirty="0" err="1" smtClean="0">
                <a:solidFill>
                  <a:schemeClr val="tx2"/>
                </a:solidFill>
              </a:rPr>
              <a:t>objeto</a:t>
            </a:r>
            <a:r>
              <a:rPr lang="en-US" b="1" i="1" dirty="0" smtClean="0">
                <a:solidFill>
                  <a:schemeClr val="tx2"/>
                </a:solidFill>
              </a:rPr>
              <a:t>)</a:t>
            </a:r>
            <a:endParaRPr lang="en-US" b="1" dirty="0" smtClean="0"/>
          </a:p>
          <a:p>
            <a:pPr>
              <a:lnSpc>
                <a:spcPct val="130000"/>
              </a:lnSpc>
            </a:pPr>
            <a:r>
              <a:rPr lang="en-US" b="1" i="1" dirty="0" err="1" smtClean="0">
                <a:solidFill>
                  <a:schemeClr val="tx2"/>
                </a:solidFill>
              </a:rPr>
              <a:t>las</a:t>
            </a:r>
            <a:r>
              <a:rPr lang="en-US" b="1" i="1" dirty="0" smtClean="0">
                <a:solidFill>
                  <a:schemeClr val="tx2"/>
                </a:solidFill>
              </a:rPr>
              <a:t> </a:t>
            </a:r>
            <a:r>
              <a:rPr lang="en-US" b="1" i="1" dirty="0" err="1" smtClean="0">
                <a:solidFill>
                  <a:schemeClr val="tx2"/>
                </a:solidFill>
              </a:rPr>
              <a:t>condiciones</a:t>
            </a:r>
            <a:r>
              <a:rPr lang="en-US" b="1" i="1" dirty="0" smtClean="0">
                <a:solidFill>
                  <a:schemeClr val="tx2"/>
                </a:solidFill>
              </a:rPr>
              <a:t> (</a:t>
            </a:r>
            <a:r>
              <a:rPr lang="en-US" b="1" i="1" dirty="0" err="1" smtClean="0">
                <a:solidFill>
                  <a:schemeClr val="tx2"/>
                </a:solidFill>
              </a:rPr>
              <a:t>incluyendo</a:t>
            </a:r>
            <a:r>
              <a:rPr lang="en-US" b="1" i="1" dirty="0" smtClean="0">
                <a:solidFill>
                  <a:schemeClr val="tx2"/>
                </a:solidFill>
              </a:rPr>
              <a:t> la </a:t>
            </a:r>
            <a:r>
              <a:rPr lang="en-US" b="1" i="1" dirty="0" err="1" smtClean="0">
                <a:solidFill>
                  <a:schemeClr val="tx2"/>
                </a:solidFill>
              </a:rPr>
              <a:t>salud</a:t>
            </a:r>
            <a:r>
              <a:rPr lang="en-US" b="1" i="1" dirty="0" smtClean="0">
                <a:solidFill>
                  <a:schemeClr val="tx2"/>
                </a:solidFill>
              </a:rPr>
              <a:t>)</a:t>
            </a:r>
            <a:endParaRPr lang="en-US" b="1" dirty="0" smtClean="0"/>
          </a:p>
          <a:p>
            <a:pPr>
              <a:lnSpc>
                <a:spcPct val="130000"/>
              </a:lnSpc>
            </a:pPr>
            <a:r>
              <a:rPr lang="es-MX" b="1" i="1" dirty="0" smtClean="0">
                <a:solidFill>
                  <a:schemeClr val="tx2"/>
                </a:solidFill>
              </a:rPr>
              <a:t>el  presente progresivo</a:t>
            </a:r>
          </a:p>
          <a:p>
            <a:pPr>
              <a:lnSpc>
                <a:spcPct val="130000"/>
              </a:lnSpc>
            </a:pPr>
            <a:r>
              <a:rPr lang="es-MX" b="1" i="1" dirty="0" smtClean="0">
                <a:solidFill>
                  <a:schemeClr val="tx2"/>
                </a:solidFill>
              </a:rPr>
              <a:t>las emociones</a:t>
            </a:r>
            <a:endParaRPr lang="en-US" b="1" dirty="0" smtClean="0"/>
          </a:p>
          <a:p>
            <a:pPr>
              <a:lnSpc>
                <a:spcPct val="130000"/>
              </a:lnSpc>
            </a:pPr>
            <a:r>
              <a:rPr lang="en-US" b="1" i="1" dirty="0" err="1" smtClean="0">
                <a:solidFill>
                  <a:schemeClr val="tx2"/>
                </a:solidFill>
              </a:rPr>
              <a:t>decir</a:t>
            </a:r>
            <a:r>
              <a:rPr lang="en-US" b="1" i="1" dirty="0" smtClean="0">
                <a:solidFill>
                  <a:schemeClr val="tx2"/>
                </a:solidFill>
              </a:rPr>
              <a:t> </a:t>
            </a:r>
            <a:r>
              <a:rPr lang="en-US" b="1" i="1" dirty="0" err="1" smtClean="0">
                <a:solidFill>
                  <a:schemeClr val="tx2"/>
                </a:solidFill>
              </a:rPr>
              <a:t>cómo</a:t>
            </a:r>
            <a:r>
              <a:rPr lang="en-US" b="1" i="1" dirty="0" smtClean="0">
                <a:solidFill>
                  <a:schemeClr val="tx2"/>
                </a:solidFill>
              </a:rPr>
              <a:t> </a:t>
            </a:r>
            <a:r>
              <a:rPr lang="en-US" b="1" i="1" dirty="0" err="1" smtClean="0">
                <a:solidFill>
                  <a:schemeClr val="tx2"/>
                </a:solidFill>
              </a:rPr>
              <a:t>está</a:t>
            </a:r>
            <a:r>
              <a:rPr lang="en-US" b="1" i="1" dirty="0" smtClean="0">
                <a:solidFill>
                  <a:schemeClr val="tx2"/>
                </a:solidFill>
              </a:rPr>
              <a:t> </a:t>
            </a:r>
            <a:r>
              <a:rPr lang="en-US" b="1" i="1" dirty="0" err="1" smtClean="0">
                <a:solidFill>
                  <a:schemeClr val="tx2"/>
                </a:solidFill>
              </a:rPr>
              <a:t>algo</a:t>
            </a:r>
            <a:r>
              <a:rPr lang="en-US" b="1" i="1" dirty="0" smtClean="0">
                <a:solidFill>
                  <a:schemeClr val="tx2"/>
                </a:solidFill>
              </a:rPr>
              <a:t> en un </a:t>
            </a:r>
            <a:r>
              <a:rPr lang="en-US" b="1" i="1" dirty="0" err="1" smtClean="0">
                <a:solidFill>
                  <a:schemeClr val="tx2"/>
                </a:solidFill>
              </a:rPr>
              <a:t>momento</a:t>
            </a:r>
            <a:r>
              <a:rPr lang="en-US" b="1" i="1" dirty="0" smtClean="0">
                <a:solidFill>
                  <a:schemeClr val="tx2"/>
                </a:solidFill>
              </a:rPr>
              <a:t> </a:t>
            </a:r>
            <a:r>
              <a:rPr lang="en-US" b="1" i="1" dirty="0" err="1" smtClean="0">
                <a:solidFill>
                  <a:schemeClr val="tx2"/>
                </a:solidFill>
              </a:rPr>
              <a:t>específico</a:t>
            </a:r>
            <a:endParaRPr lang="en-US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1500188" y="228600"/>
            <a:ext cx="5940425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Condiciones</a:t>
            </a:r>
            <a:r>
              <a:rPr lang="en-US" sz="4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 ESTAR: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431925" y="2587625"/>
            <a:ext cx="3924472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800" dirty="0" smtClean="0"/>
              <a:t>El perro </a:t>
            </a:r>
            <a:r>
              <a:rPr lang="es-MX" sz="2800" dirty="0"/>
              <a:t>está dormido.</a:t>
            </a:r>
            <a:endParaRPr lang="en-US" sz="2800" dirty="0"/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4648200" y="2057400"/>
            <a:ext cx="3978275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/>
              <a:t>La tienda está abierta.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1447800" y="4191000"/>
            <a:ext cx="4115229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dirty="0" smtClean="0"/>
              <a:t>La </a:t>
            </a:r>
            <a:r>
              <a:rPr lang="en-US" sz="2800" dirty="0" err="1" smtClean="0"/>
              <a:t>puerta</a:t>
            </a:r>
            <a:r>
              <a:rPr lang="en-US" sz="2800" dirty="0" smtClean="0"/>
              <a:t> </a:t>
            </a:r>
            <a:r>
              <a:rPr lang="en-US" sz="2800" dirty="0" err="1" smtClean="0"/>
              <a:t>está</a:t>
            </a:r>
            <a:r>
              <a:rPr lang="en-US" sz="2800" dirty="0" smtClean="0"/>
              <a:t> </a:t>
            </a:r>
            <a:r>
              <a:rPr lang="en-US" sz="2800" dirty="0" err="1" smtClean="0"/>
              <a:t>cerrada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609600" y="3200400"/>
            <a:ext cx="4176143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800" dirty="0"/>
              <a:t>Mi mamá está enferma. </a:t>
            </a:r>
            <a:endParaRPr lang="en-US" sz="2800" dirty="0"/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685800" y="1524000"/>
            <a:ext cx="3419526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dirty="0" err="1"/>
              <a:t>Estoy</a:t>
            </a:r>
            <a:r>
              <a:rPr lang="en-US" sz="2800" dirty="0"/>
              <a:t> </a:t>
            </a:r>
            <a:r>
              <a:rPr lang="en-US" sz="2800" dirty="0" err="1"/>
              <a:t>muy</a:t>
            </a:r>
            <a:r>
              <a:rPr lang="en-US" sz="2800" dirty="0"/>
              <a:t> </a:t>
            </a:r>
            <a:r>
              <a:rPr lang="en-US" sz="2800" dirty="0" err="1" smtClean="0"/>
              <a:t>ocupada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2971800" y="1143000"/>
            <a:ext cx="316547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2800" i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unas</a:t>
            </a:r>
            <a:r>
              <a:rPr lang="en-US" sz="28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i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condiciones</a:t>
            </a:r>
            <a:r>
              <a:rPr lang="en-US" sz="28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pic>
        <p:nvPicPr>
          <p:cNvPr id="17421" name="Picture 13" descr="C:\Users\Jen\AppData\Local\Microsoft\Windows\Temporary Internet Files\Content.IE5\80YAJGBV\MC9000403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676400"/>
            <a:ext cx="1133856" cy="956333"/>
          </a:xfrm>
          <a:prstGeom prst="rect">
            <a:avLst/>
          </a:prstGeom>
          <a:noFill/>
        </p:spPr>
      </p:pic>
      <p:pic>
        <p:nvPicPr>
          <p:cNvPr id="17422" name="Picture 14" descr="C:\Users\Jen\AppData\Local\Microsoft\Windows\Temporary Internet Files\Content.IE5\LKAWLYW5\MC9000844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590800"/>
            <a:ext cx="1421394" cy="644127"/>
          </a:xfrm>
          <a:prstGeom prst="rect">
            <a:avLst/>
          </a:prstGeom>
          <a:noFill/>
        </p:spPr>
      </p:pic>
      <p:pic>
        <p:nvPicPr>
          <p:cNvPr id="17424" name="Picture 16" descr="C:\Users\Jen\AppData\Local\Microsoft\Windows\Temporary Internet Files\Content.IE5\80YAJGBV\MC9000573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4191000"/>
            <a:ext cx="968138" cy="91484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4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autoUpdateAnimBg="0"/>
      <p:bldP spid="92164" grpId="0" autoUpdateAnimBg="0"/>
      <p:bldP spid="92165" grpId="0" autoUpdateAnimBg="0"/>
      <p:bldP spid="92166" grpId="0" autoUpdateAnimBg="0"/>
      <p:bldP spid="92169" grpId="0" autoUpdateAnimBg="0"/>
      <p:bldP spid="92172" grpId="0" autoUpdateAnimBg="0"/>
      <p:bldP spid="9217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sz="40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 </a:t>
            </a:r>
            <a:r>
              <a:rPr lang="en-US" sz="40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Localización</a:t>
            </a:r>
            <a:r>
              <a:rPr lang="en-US" sz="40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de </a:t>
            </a:r>
            <a:r>
              <a:rPr lang="en-US" sz="40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una</a:t>
            </a:r>
            <a:r>
              <a:rPr lang="en-US" sz="40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cosa</a:t>
            </a:r>
            <a:r>
              <a:rPr lang="en-US" sz="40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o persona(s)</a:t>
            </a:r>
            <a:r>
              <a:rPr lang="en-US" sz="40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2362200"/>
          </a:xfrm>
        </p:spPr>
        <p:txBody>
          <a:bodyPr/>
          <a:lstStyle/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smtClean="0"/>
              <a:t>Madrid </a:t>
            </a:r>
            <a:r>
              <a:rPr lang="en-US" i="1" u="sng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está</a:t>
            </a:r>
            <a:r>
              <a:rPr lang="en-US" smtClean="0"/>
              <a:t> en España.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smtClean="0"/>
              <a:t>Mis libros </a:t>
            </a:r>
            <a:r>
              <a:rPr lang="en-US" i="1" u="sng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están</a:t>
            </a:r>
            <a:r>
              <a:rPr lang="en-US" smtClean="0"/>
              <a:t> en mi casa.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smtClean="0"/>
              <a:t>¿Dónde </a:t>
            </a:r>
            <a:r>
              <a:rPr lang="en-US" i="1" u="sng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estáis</a:t>
            </a:r>
            <a:r>
              <a:rPr lang="en-US" smtClean="0"/>
              <a:t> vosotros?</a:t>
            </a:r>
          </a:p>
        </p:txBody>
      </p:sp>
      <p:pic>
        <p:nvPicPr>
          <p:cNvPr id="18438" name="Picture 6" descr="C:\Users\Jen\AppData\Local\Microsoft\Windows\Temporary Internet Files\Content.IE5\541VO0W4\MC90001588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2133600"/>
            <a:ext cx="679761" cy="547573"/>
          </a:xfrm>
          <a:prstGeom prst="rect">
            <a:avLst/>
          </a:prstGeom>
          <a:noFill/>
        </p:spPr>
      </p:pic>
      <p:pic>
        <p:nvPicPr>
          <p:cNvPr id="18439" name="Picture 7" descr="C:\Users\Jen\AppData\Local\Microsoft\Windows\Temporary Internet Files\Content.IE5\62IK6LHA\MC90001930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2590800"/>
            <a:ext cx="1072835" cy="936389"/>
          </a:xfrm>
          <a:prstGeom prst="rect">
            <a:avLst/>
          </a:prstGeom>
          <a:noFill/>
        </p:spPr>
      </p:pic>
      <p:pic>
        <p:nvPicPr>
          <p:cNvPr id="18440" name="Picture 8" descr="C:\Users\Jen\AppData\Local\Microsoft\Windows\Temporary Internet Files\Content.IE5\AR23RZ8W\MC90002081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43200" y="4267200"/>
            <a:ext cx="3382670" cy="98636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utoUpdateAnimBg="0"/>
      <p:bldP spid="7680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763000" cy="16002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Cómo</a:t>
            </a:r>
            <a:r>
              <a:rPr lang="en-US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está</a:t>
            </a:r>
            <a:r>
              <a:rPr lang="en-US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algo</a:t>
            </a:r>
            <a:r>
              <a:rPr lang="en-US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en un </a:t>
            </a:r>
            <a:r>
              <a:rPr lang="en-US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momento</a:t>
            </a:r>
            <a:r>
              <a:rPr lang="en-US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específico</a:t>
            </a:r>
            <a:r>
              <a:rPr lang="en-US" sz="66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hermana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está</a:t>
            </a:r>
            <a:r>
              <a:rPr lang="en-US" dirty="0" smtClean="0"/>
              <a:t> </a:t>
            </a:r>
            <a:r>
              <a:rPr lang="en-US" dirty="0" err="1" smtClean="0"/>
              <a:t>bonita</a:t>
            </a:r>
            <a:r>
              <a:rPr lang="en-US" dirty="0" smtClean="0"/>
              <a:t> </a:t>
            </a:r>
            <a:r>
              <a:rPr lang="en-US" dirty="0" err="1" smtClean="0"/>
              <a:t>hoy</a:t>
            </a:r>
            <a:r>
              <a:rPr lang="en-US" dirty="0" smtClean="0"/>
              <a:t>.</a:t>
            </a:r>
          </a:p>
          <a:p>
            <a:pPr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El </a:t>
            </a:r>
            <a:r>
              <a:rPr lang="en-US" dirty="0" err="1" smtClean="0"/>
              <a:t>pescado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está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bueno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(</a:t>
            </a:r>
            <a:r>
              <a:rPr lang="en-US" dirty="0" smtClean="0"/>
              <a:t>comida en la </a:t>
            </a:r>
            <a:r>
              <a:rPr lang="en-US" dirty="0" smtClean="0"/>
              <a:t>mesa-tastes)</a:t>
            </a:r>
            <a:endParaRPr lang="en-US" dirty="0" smtClean="0"/>
          </a:p>
          <a:p>
            <a:pPr algn="ctr">
              <a:lnSpc>
                <a:spcPct val="130000"/>
              </a:lnSpc>
              <a:buFontTx/>
              <a:buNone/>
              <a:defRPr/>
            </a:pPr>
            <a:endParaRPr lang="en-US" dirty="0" smtClean="0"/>
          </a:p>
          <a:p>
            <a:pPr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La </a:t>
            </a:r>
            <a:r>
              <a:rPr lang="en-US" dirty="0" err="1" smtClean="0"/>
              <a:t>luz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está</a:t>
            </a:r>
            <a:r>
              <a:rPr lang="en-US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err="1" smtClean="0"/>
              <a:t>roja</a:t>
            </a:r>
            <a:r>
              <a:rPr lang="en-US" dirty="0" smtClean="0"/>
              <a:t>. ¡</a:t>
            </a:r>
            <a:r>
              <a:rPr lang="en-US" dirty="0" err="1" smtClean="0"/>
              <a:t>Cuidado</a:t>
            </a:r>
            <a:r>
              <a:rPr lang="en-US" dirty="0" smtClean="0"/>
              <a:t>!</a:t>
            </a:r>
          </a:p>
        </p:txBody>
      </p:sp>
      <p:pic>
        <p:nvPicPr>
          <p:cNvPr id="19462" name="Picture 6" descr="C:\Users\Jen\AppData\Local\Microsoft\Windows\Temporary Internet Files\Content.IE5\2O71OZYE\MC90005671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4267200"/>
            <a:ext cx="1826057" cy="1816913"/>
          </a:xfrm>
          <a:prstGeom prst="rect">
            <a:avLst/>
          </a:prstGeom>
          <a:noFill/>
        </p:spPr>
      </p:pic>
      <p:pic>
        <p:nvPicPr>
          <p:cNvPr id="19463" name="Picture 7" descr="C:\Users\Jen\AppData\Local\Microsoft\Windows\Temporary Internet Files\Content.IE5\62IK6LHA\MC90028757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2743200"/>
            <a:ext cx="1559459" cy="1962057"/>
          </a:xfrm>
          <a:prstGeom prst="rect">
            <a:avLst/>
          </a:prstGeom>
          <a:noFill/>
        </p:spPr>
      </p:pic>
      <p:pic>
        <p:nvPicPr>
          <p:cNvPr id="8194" name="Picture 2" descr="C:\Users\Jen\AppData\Local\Microsoft\Windows\Temporary Internet Files\Content.IE5\80YAJGBV\MC90043683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1524000"/>
            <a:ext cx="1076325" cy="139289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utoUpdateAnimBg="0"/>
      <p:bldP spid="8089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sz="66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Las </a:t>
            </a:r>
            <a:r>
              <a:rPr lang="en-US" sz="66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emociones</a:t>
            </a:r>
            <a:r>
              <a:rPr lang="en-US" sz="66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828800"/>
            <a:ext cx="7772400" cy="3124200"/>
          </a:xfrm>
        </p:spPr>
        <p:txBody>
          <a:bodyPr/>
          <a:lstStyle/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estoy</a:t>
            </a:r>
            <a:r>
              <a:rPr lang="en-US" dirty="0" smtClean="0"/>
              <a:t> </a:t>
            </a:r>
            <a:r>
              <a:rPr lang="en-US" dirty="0" err="1" smtClean="0"/>
              <a:t>enojado</a:t>
            </a:r>
            <a:r>
              <a:rPr lang="en-US" dirty="0" smtClean="0"/>
              <a:t> en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momento</a:t>
            </a:r>
            <a:r>
              <a:rPr lang="en-US" dirty="0" smtClean="0"/>
              <a:t>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Marcos y Elena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nerviosos</a:t>
            </a:r>
            <a:r>
              <a:rPr lang="en-US" dirty="0" smtClean="0"/>
              <a:t>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err="1" smtClean="0"/>
              <a:t>María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está</a:t>
            </a:r>
            <a:r>
              <a:rPr lang="en-US" dirty="0" smtClean="0"/>
              <a:t> </a:t>
            </a:r>
            <a:r>
              <a:rPr lang="en-US" dirty="0" err="1" smtClean="0"/>
              <a:t>contenta</a:t>
            </a:r>
            <a:r>
              <a:rPr lang="en-US" dirty="0" smtClean="0"/>
              <a:t> </a:t>
            </a:r>
            <a:r>
              <a:rPr lang="en-US" dirty="0" err="1" smtClean="0"/>
              <a:t>hoy</a:t>
            </a:r>
            <a:r>
              <a:rPr lang="en-US" dirty="0" smtClean="0"/>
              <a:t>.</a:t>
            </a:r>
          </a:p>
        </p:txBody>
      </p:sp>
      <p:pic>
        <p:nvPicPr>
          <p:cNvPr id="20486" name="Picture 6" descr="C:\Users\Jen\AppData\Local\Microsoft\Windows\Temporary Internet Files\Content.IE5\2O71OZYE\MC90042316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3276600"/>
            <a:ext cx="761086" cy="761086"/>
          </a:xfrm>
          <a:prstGeom prst="rect">
            <a:avLst/>
          </a:prstGeom>
          <a:noFill/>
        </p:spPr>
      </p:pic>
      <p:pic>
        <p:nvPicPr>
          <p:cNvPr id="20487" name="Picture 7" descr="C:\Users\Jen\AppData\Local\Microsoft\Windows\Temporary Internet Files\Content.IE5\AR23RZ8W\MC90019653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371600"/>
            <a:ext cx="990600" cy="1141194"/>
          </a:xfrm>
          <a:prstGeom prst="rect">
            <a:avLst/>
          </a:prstGeom>
          <a:noFill/>
        </p:spPr>
      </p:pic>
      <p:pic>
        <p:nvPicPr>
          <p:cNvPr id="20489" name="Picture 9" descr="C:\Users\Jen\AppData\Local\Microsoft\Windows\Temporary Internet Files\Content.IE5\AR23RZ8W\MC90032003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2514600"/>
            <a:ext cx="837590" cy="886968"/>
          </a:xfrm>
          <a:prstGeom prst="rect">
            <a:avLst/>
          </a:prstGeom>
          <a:noFill/>
        </p:spPr>
      </p:pic>
      <p:pic>
        <p:nvPicPr>
          <p:cNvPr id="20490" name="Picture 10" descr="C:\Users\Jen\AppData\Local\Microsoft\Windows\Temporary Internet Files\Content.IE5\AR23RZ8W\MC90032003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2514600"/>
            <a:ext cx="837590" cy="88696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utoUpdateAnimBg="0"/>
      <p:bldP spid="7885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>
              <a:lnSpc>
                <a:spcPct val="130000"/>
              </a:lnSpc>
              <a:defRPr/>
            </a:pPr>
            <a:r>
              <a:rPr lang="en-US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El </a:t>
            </a:r>
            <a:r>
              <a:rPr lang="en-US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presente</a:t>
            </a:r>
            <a:r>
              <a:rPr lang="en-US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progresivo</a:t>
            </a: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4114800"/>
          </a:xfrm>
        </p:spPr>
        <p:txBody>
          <a:bodyPr/>
          <a:lstStyle/>
          <a:p>
            <a:r>
              <a:rPr lang="es-MX" smtClean="0"/>
              <a:t>Se usa para decir lo que pasa </a:t>
            </a:r>
            <a:r>
              <a:rPr lang="es-MX" smtClean="0">
                <a:solidFill>
                  <a:srgbClr val="FFFF00"/>
                </a:solidFill>
              </a:rPr>
              <a:t>ahora mismo</a:t>
            </a:r>
            <a:r>
              <a:rPr lang="es-MX" smtClean="0"/>
              <a:t> o en </a:t>
            </a:r>
            <a:r>
              <a:rPr lang="es-MX" smtClean="0">
                <a:solidFill>
                  <a:srgbClr val="FFFF00"/>
                </a:solidFill>
              </a:rPr>
              <a:t>este momento</a:t>
            </a:r>
            <a:r>
              <a:rPr lang="es-MX" smtClean="0"/>
              <a:t>.</a:t>
            </a:r>
          </a:p>
          <a:p>
            <a:endParaRPr lang="es-MX" smtClean="0"/>
          </a:p>
          <a:p>
            <a:r>
              <a:rPr lang="es-MX" smtClean="0"/>
              <a:t>Estar más un verbo que termina –ando o –iendo.</a:t>
            </a:r>
          </a:p>
          <a:p>
            <a:r>
              <a:rPr lang="es-MX" smtClean="0">
                <a:solidFill>
                  <a:srgbClr val="FFFF00"/>
                </a:solidFill>
              </a:rPr>
              <a:t>Estoy aprendiendo</a:t>
            </a:r>
            <a:r>
              <a:rPr lang="es-MX" smtClean="0"/>
              <a:t> de ser y estar.</a:t>
            </a:r>
          </a:p>
          <a:p>
            <a:r>
              <a:rPr lang="es-MX" smtClean="0">
                <a:solidFill>
                  <a:srgbClr val="FFFF00"/>
                </a:solidFill>
              </a:rPr>
              <a:t>Están hablando </a:t>
            </a:r>
            <a:r>
              <a:rPr lang="es-MX" smtClean="0"/>
              <a:t>español. </a:t>
            </a:r>
          </a:p>
          <a:p>
            <a:endParaRPr lang="en-US" smtClean="0"/>
          </a:p>
        </p:txBody>
      </p:sp>
      <p:pic>
        <p:nvPicPr>
          <p:cNvPr id="21509" name="Picture 1" descr="C:\Documents and Settings\jlopez\Local Settings\Temporary Internet Files\Content.IE5\833WOKFS\MC90029913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495800"/>
            <a:ext cx="12858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2" descr="C:\Documents and Settings\jlopez\Local Settings\Temporary Internet Files\Content.IE5\T7ECVRTP\MC90030433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5105400"/>
            <a:ext cx="1816100" cy="1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Ser y Estar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en español…</a:t>
            </a:r>
          </a:p>
        </p:txBody>
      </p:sp>
      <p:pic>
        <p:nvPicPr>
          <p:cNvPr id="1029" name="Picture 5" descr="c:\Program Files\Microsoft Office\Clipart\smbusbas\bs01923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09600" y="2133600"/>
            <a:ext cx="2811463" cy="2971800"/>
          </a:xfrm>
        </p:spPr>
      </p:pic>
      <p:sp>
        <p:nvSpPr>
          <p:cNvPr id="10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114800" y="1905000"/>
            <a:ext cx="4114800" cy="2971800"/>
          </a:xfrm>
        </p:spPr>
        <p:txBody>
          <a:bodyPr/>
          <a:lstStyle/>
          <a:p>
            <a:r>
              <a:rPr lang="en-US" sz="3600" dirty="0" smtClean="0"/>
              <a:t>Los dos </a:t>
            </a:r>
            <a:r>
              <a:rPr lang="en-US" sz="3600" dirty="0" err="1" smtClean="0"/>
              <a:t>quieren</a:t>
            </a:r>
            <a:r>
              <a:rPr lang="en-US" sz="3600" dirty="0" smtClean="0"/>
              <a:t> </a:t>
            </a:r>
            <a:r>
              <a:rPr lang="en-US" sz="3600" dirty="0" err="1" smtClean="0"/>
              <a:t>decir</a:t>
            </a:r>
            <a:r>
              <a:rPr lang="en-US" sz="3600" dirty="0" smtClean="0"/>
              <a:t> </a:t>
            </a:r>
            <a:r>
              <a:rPr lang="en-US" sz="3600" i="1" dirty="0" smtClean="0"/>
              <a:t>“to be” en </a:t>
            </a:r>
            <a:r>
              <a:rPr lang="en-US" sz="3600" i="1" dirty="0" err="1" smtClean="0"/>
              <a:t>inglés</a:t>
            </a:r>
            <a:r>
              <a:rPr lang="en-US" sz="3600" i="1" dirty="0" smtClean="0"/>
              <a:t> . </a:t>
            </a:r>
          </a:p>
          <a:p>
            <a:r>
              <a:rPr lang="es-MX" sz="3600" i="1" dirty="0" smtClean="0"/>
              <a:t>Tienen usos muy diferentes. </a:t>
            </a:r>
          </a:p>
          <a:p>
            <a:pPr>
              <a:buFontTx/>
              <a:buNone/>
            </a:pPr>
            <a:endParaRPr lang="en-US" sz="3600" i="1" dirty="0" smtClean="0"/>
          </a:p>
        </p:txBody>
      </p:sp>
      <p:sp>
        <p:nvSpPr>
          <p:cNvPr id="40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dirty="0" smtClean="0"/>
              <a:t>	</a:t>
            </a:r>
          </a:p>
        </p:txBody>
      </p:sp>
    </p:spTree>
  </p:cSld>
  <p:clrMapOvr>
    <a:masterClrMapping/>
  </p:clrMapOvr>
  <p:transition spd="med">
    <p:pull dir="d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  <p:bldP spid="1028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fin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772400" cy="1524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¿</a:t>
            </a:r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Cuáles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son </a:t>
            </a:r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las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formas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en el </a:t>
            </a:r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presente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3352800"/>
            <a:ext cx="3810000" cy="29718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s-MX" b="1" smtClean="0"/>
              <a:t>soy	 somos</a:t>
            </a:r>
            <a:endParaRPr lang="en-US" b="1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s-MX" b="1" smtClean="0"/>
              <a:t>eres	   sois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s-MX" b="1" smtClean="0"/>
              <a:t>es      son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3352800"/>
            <a:ext cx="3810000" cy="29718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b="1" smtClean="0"/>
              <a:t>estoy  estamos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b="1" smtClean="0"/>
              <a:t>estás   estáis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b="1" smtClean="0"/>
              <a:t>está    están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2060575" y="2362200"/>
            <a:ext cx="1065213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i="1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Ser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719763" y="2362200"/>
            <a:ext cx="1516062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i="1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utoUpdateAnimBg="0"/>
      <p:bldP spid="54275" grpId="0" autoUpdateAnimBg="0"/>
      <p:bldP spid="54276" grpId="0" autoUpdateAnimBg="0"/>
      <p:bldP spid="54277" grpId="0" autoUpdateAnimBg="0"/>
      <p:bldP spid="5427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648200"/>
          </a:xfrm>
        </p:spPr>
        <p:txBody>
          <a:bodyPr>
            <a:normAutofit/>
          </a:bodyPr>
          <a:lstStyle/>
          <a:p>
            <a:r>
              <a:rPr lang="es-MX" b="1" smtClean="0"/>
              <a:t>profesiones</a:t>
            </a:r>
            <a:endParaRPr lang="en-US" smtClean="0"/>
          </a:p>
          <a:p>
            <a:r>
              <a:rPr lang="es-MX" b="1" smtClean="0"/>
              <a:t>la hora y las fechas</a:t>
            </a:r>
            <a:endParaRPr lang="en-US" smtClean="0"/>
          </a:p>
          <a:p>
            <a:r>
              <a:rPr lang="es-MX" b="1" smtClean="0"/>
              <a:t>nacionalidad y origen</a:t>
            </a:r>
            <a:endParaRPr lang="en-US" smtClean="0"/>
          </a:p>
          <a:p>
            <a:r>
              <a:rPr lang="es-MX" b="1" smtClean="0"/>
              <a:t>posesión</a:t>
            </a:r>
            <a:endParaRPr lang="en-US" smtClean="0"/>
          </a:p>
          <a:p>
            <a:r>
              <a:rPr lang="es-MX" b="1" smtClean="0"/>
              <a:t>materiales</a:t>
            </a:r>
            <a:endParaRPr lang="en-US" smtClean="0"/>
          </a:p>
          <a:p>
            <a:r>
              <a:rPr lang="es-MX" b="1" smtClean="0"/>
              <a:t>localización de un evento</a:t>
            </a:r>
            <a:endParaRPr lang="en-US" smtClean="0"/>
          </a:p>
          <a:p>
            <a:r>
              <a:rPr lang="es-MX" b="1" smtClean="0"/>
              <a:t>descripción general (características)</a:t>
            </a:r>
            <a:endParaRPr lang="en-US" smtClean="0"/>
          </a:p>
          <a:p>
            <a:r>
              <a:rPr lang="es-MX" b="1" smtClean="0"/>
              <a:t>identificación</a:t>
            </a:r>
            <a:endParaRPr lang="en-US" smtClean="0"/>
          </a:p>
          <a:p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dirty="0" smtClean="0"/>
              <a:t>	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438400" y="533400"/>
            <a:ext cx="4216400" cy="708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Los </a:t>
            </a:r>
            <a:r>
              <a:rPr lang="en-US" sz="4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usos</a:t>
            </a:r>
            <a:r>
              <a:rPr lang="en-US" sz="4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 SER: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695450" y="838200"/>
            <a:ext cx="5784850" cy="9239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unas</a:t>
            </a:r>
            <a:r>
              <a:rPr lang="en-US" sz="5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5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profesiones</a:t>
            </a:r>
            <a:r>
              <a:rPr lang="en-US" sz="5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447800" y="2133600"/>
            <a:ext cx="2563522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800" dirty="0" smtClean="0"/>
              <a:t>Soy estudiante. </a:t>
            </a:r>
            <a:endParaRPr lang="en-US" sz="2800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981200" y="5257800"/>
            <a:ext cx="2168525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800"/>
              <a:t>Soy médico.</a:t>
            </a:r>
            <a:endParaRPr lang="en-US" sz="2800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5105400" y="4495800"/>
            <a:ext cx="317341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800"/>
              <a:t>¿Eres fotógrafo?</a:t>
            </a:r>
            <a:endParaRPr lang="en-US" sz="2800"/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784725" y="5559425"/>
            <a:ext cx="262255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800"/>
              <a:t>Ella es artista.</a:t>
            </a:r>
            <a:endParaRPr lang="en-US" sz="2800"/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447800" y="3962400"/>
            <a:ext cx="3767378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800" dirty="0" smtClean="0"/>
              <a:t>Ud. es profesor, </a:t>
            </a:r>
            <a:r>
              <a:rPr lang="es-MX" sz="2800" dirty="0"/>
              <a:t>¿no?</a:t>
            </a:r>
            <a:endParaRPr lang="en-US" sz="2800" dirty="0"/>
          </a:p>
        </p:txBody>
      </p:sp>
      <p:sp>
        <p:nvSpPr>
          <p:cNvPr id="7177" name="Rectangle 8"/>
          <p:cNvSpPr>
            <a:spLocks noChangeArrowheads="1"/>
          </p:cNvSpPr>
          <p:nvPr/>
        </p:nvSpPr>
        <p:spPr bwMode="auto">
          <a:xfrm>
            <a:off x="4114800" y="2895600"/>
            <a:ext cx="32431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3200" dirty="0" smtClean="0">
                <a:solidFill>
                  <a:srgbClr val="F8F8F8"/>
                </a:solidFill>
              </a:rPr>
              <a:t>Ella </a:t>
            </a:r>
            <a:r>
              <a:rPr lang="es-MX" sz="3200" dirty="0">
                <a:solidFill>
                  <a:srgbClr val="F8F8F8"/>
                </a:solidFill>
              </a:rPr>
              <a:t>es </a:t>
            </a:r>
            <a:r>
              <a:rPr lang="es-MX" sz="3200" dirty="0" smtClean="0">
                <a:solidFill>
                  <a:srgbClr val="F8F8F8"/>
                </a:solidFill>
              </a:rPr>
              <a:t>dentista.</a:t>
            </a:r>
            <a:endParaRPr lang="en-US" sz="2800" dirty="0"/>
          </a:p>
        </p:txBody>
      </p:sp>
      <p:pic>
        <p:nvPicPr>
          <p:cNvPr id="7178" name="Picture 10" descr="C:\Users\Jen\AppData\Local\Microsoft\Windows\Temporary Internet Files\Content.IE5\62IK6LHA\MC90038884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362200"/>
            <a:ext cx="1417057" cy="1447800"/>
          </a:xfrm>
          <a:prstGeom prst="rect">
            <a:avLst/>
          </a:prstGeom>
          <a:noFill/>
        </p:spPr>
      </p:pic>
      <p:pic>
        <p:nvPicPr>
          <p:cNvPr id="7179" name="Picture 11" descr="C:\Users\Jen\AppData\Local\Microsoft\Windows\Temporary Internet Files\Content.IE5\62IK6LHA\MC90043613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495800"/>
            <a:ext cx="1298575" cy="1303068"/>
          </a:xfrm>
          <a:prstGeom prst="rect">
            <a:avLst/>
          </a:prstGeom>
          <a:noFill/>
        </p:spPr>
      </p:pic>
      <p:pic>
        <p:nvPicPr>
          <p:cNvPr id="4098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3600" y="3200400"/>
            <a:ext cx="914857" cy="7827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4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  <p:bldP spid="6" grpId="0" autoUpdateAnimBg="0"/>
      <p:bldP spid="7" grpId="0" autoUpdateAnimBg="0"/>
      <p:bldP spid="8" grpId="0" autoUpdateAnimBg="0"/>
      <p:bldP spid="71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sz="66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 </a:t>
            </a:r>
            <a:r>
              <a:rPr lang="en-US" sz="66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hora</a:t>
            </a:r>
            <a:r>
              <a:rPr lang="en-US" sz="66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y la </a:t>
            </a:r>
            <a:r>
              <a:rPr lang="en-US" sz="66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fecha</a:t>
            </a:r>
            <a:r>
              <a:rPr lang="en-US" sz="72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2362200"/>
          </a:xfrm>
        </p:spPr>
        <p:txBody>
          <a:bodyPr/>
          <a:lstStyle/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hora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dirty="0" smtClean="0"/>
              <a:t> ?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cuatro</a:t>
            </a:r>
            <a:r>
              <a:rPr lang="en-US" dirty="0" smtClean="0"/>
              <a:t> </a:t>
            </a:r>
            <a:r>
              <a:rPr lang="en-US" dirty="0" smtClean="0"/>
              <a:t>de la </a:t>
            </a:r>
            <a:r>
              <a:rPr lang="en-US" dirty="0" err="1" smtClean="0"/>
              <a:t>tarde</a:t>
            </a:r>
            <a:r>
              <a:rPr lang="en-US" dirty="0" smtClean="0"/>
              <a:t>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Hoy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dirty="0" smtClean="0"/>
              <a:t> el 17 de </a:t>
            </a:r>
            <a:r>
              <a:rPr lang="en-US" dirty="0" err="1" smtClean="0"/>
              <a:t>febrero</a:t>
            </a:r>
            <a:r>
              <a:rPr lang="en-US" dirty="0" smtClean="0"/>
              <a:t>.</a:t>
            </a:r>
          </a:p>
        </p:txBody>
      </p:sp>
      <p:pic>
        <p:nvPicPr>
          <p:cNvPr id="8199" name="Picture 7" descr="C:\Users\Jen\AppData\Local\Microsoft\Windows\Temporary Internet Files\Content.IE5\L68SK9CG\MC90044146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1600200"/>
            <a:ext cx="2742857" cy="2742857"/>
          </a:xfrm>
          <a:prstGeom prst="rect">
            <a:avLst/>
          </a:prstGeom>
          <a:noFill/>
        </p:spPr>
      </p:pic>
      <p:pic>
        <p:nvPicPr>
          <p:cNvPr id="8201" name="Picture 9" descr="C:\Users\Jen\AppData\Local\Microsoft\Windows\Temporary Internet Files\Content.IE5\541VO0W4\MC900434804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581400"/>
            <a:ext cx="1828572" cy="182857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utoUpdateAnimBg="0"/>
      <p:bldP spid="6861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sz="60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 </a:t>
            </a:r>
            <a:r>
              <a:rPr lang="en-US" sz="60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posesión</a:t>
            </a:r>
            <a:r>
              <a:rPr lang="en-US" sz="60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con “de”</a:t>
            </a:r>
            <a:r>
              <a:rPr lang="en-US" sz="66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12954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Los </a:t>
            </a:r>
            <a:r>
              <a:rPr lang="en-US" dirty="0" err="1" smtClean="0"/>
              <a:t>libros</a:t>
            </a:r>
            <a:r>
              <a:rPr lang="en-US" dirty="0" smtClean="0"/>
              <a:t> </a:t>
            </a:r>
            <a:r>
              <a:rPr lang="en-US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María</a:t>
            </a:r>
            <a:r>
              <a:rPr lang="en-US" dirty="0" smtClean="0"/>
              <a:t>.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dirty="0" smtClean="0"/>
              <a:t>	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685800" y="28956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lnSpc>
                <a:spcPct val="130000"/>
              </a:lnSpc>
              <a:spcBef>
                <a:spcPct val="20000"/>
              </a:spcBef>
              <a:defRPr/>
            </a:pPr>
            <a:r>
              <a:rPr lang="es-MX" sz="3200" dirty="0" smtClean="0"/>
              <a:t>La manzana </a:t>
            </a:r>
            <a:r>
              <a:rPr lang="en-US" sz="3200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sz="3200" dirty="0" smtClean="0"/>
              <a:t> </a:t>
            </a:r>
            <a:r>
              <a:rPr lang="es-MX" sz="3200" dirty="0" smtClean="0"/>
              <a:t> de Pilar. </a:t>
            </a:r>
            <a:endParaRPr lang="en-US" sz="3200" dirty="0"/>
          </a:p>
        </p:txBody>
      </p:sp>
      <p:pic>
        <p:nvPicPr>
          <p:cNvPr id="1026" name="Picture 2" descr="C:\Users\Jen\AppData\Local\Microsoft\Windows\Temporary Internet Files\Content.IE5\L68SK9CG\MC90023731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1295400"/>
            <a:ext cx="1699034" cy="2218099"/>
          </a:xfrm>
          <a:prstGeom prst="rect">
            <a:avLst/>
          </a:prstGeom>
          <a:noFill/>
        </p:spPr>
      </p:pic>
      <p:pic>
        <p:nvPicPr>
          <p:cNvPr id="1027" name="Picture 3" descr="C:\Users\Jen\AppData\Local\Microsoft\Windows\Temporary Internet Files\Content.IE5\2O71OZYE\MC90044187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14800" y="3657600"/>
            <a:ext cx="1631950" cy="1911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utoUpdateAnimBg="0"/>
      <p:bldP spid="72707" grpId="0" autoUpdateAnimBg="0"/>
      <p:bldP spid="7270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  <a:defRPr/>
            </a:pPr>
            <a:r>
              <a:rPr lang="en-US" sz="60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Materiales</a:t>
            </a:r>
            <a:r>
              <a:rPr lang="en-US" sz="60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con “de”</a:t>
            </a:r>
            <a:r>
              <a:rPr lang="en-US" sz="66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12954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  <a:defRPr/>
            </a:pPr>
            <a:r>
              <a:rPr lang="es-MX" dirty="0" smtClean="0"/>
              <a:t>Esta mesa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s-MX" dirty="0" smtClean="0"/>
              <a:t> de plástico y de metal.</a:t>
            </a:r>
            <a:endParaRPr lang="en-US" dirty="0" smtClean="0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685800" y="3352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dirty="0" smtClean="0"/>
              <a:t>Las </a:t>
            </a:r>
            <a:r>
              <a:rPr lang="en-US" sz="3200" dirty="0" err="1" smtClean="0"/>
              <a:t>corbatas</a:t>
            </a:r>
            <a:r>
              <a:rPr lang="en-US" sz="3200" dirty="0" smtClean="0"/>
              <a:t> </a:t>
            </a:r>
            <a:r>
              <a:rPr lang="en-US" sz="32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</a:t>
            </a:r>
            <a:r>
              <a:rPr lang="en-US" sz="3200" dirty="0"/>
              <a:t> de </a:t>
            </a:r>
            <a:r>
              <a:rPr lang="en-US" sz="3200" dirty="0" err="1"/>
              <a:t>seda</a:t>
            </a:r>
            <a:r>
              <a:rPr lang="en-US" sz="3200" dirty="0"/>
              <a:t>.  No </a:t>
            </a:r>
            <a:r>
              <a:rPr lang="en-US" sz="32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 </a:t>
            </a:r>
            <a:r>
              <a:rPr lang="en-US" sz="3200" dirty="0"/>
              <a:t> de </a:t>
            </a:r>
            <a:r>
              <a:rPr lang="en-US" sz="3200" dirty="0" err="1"/>
              <a:t>algodón</a:t>
            </a:r>
            <a:r>
              <a:rPr lang="en-US" sz="3200" dirty="0"/>
              <a:t>.</a:t>
            </a:r>
          </a:p>
        </p:txBody>
      </p:sp>
      <p:pic>
        <p:nvPicPr>
          <p:cNvPr id="10247" name="Picture 7" descr="C:\Users\Jen\AppData\Local\Microsoft\Windows\Temporary Internet Files\Content.IE5\H3ZKQW09\MC90044132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657600"/>
            <a:ext cx="2743200" cy="2743200"/>
          </a:xfrm>
          <a:prstGeom prst="rect">
            <a:avLst/>
          </a:prstGeom>
          <a:noFill/>
        </p:spPr>
      </p:pic>
      <p:pic>
        <p:nvPicPr>
          <p:cNvPr id="10248" name="Picture 8" descr="C:\Users\Jen\AppData\Local\Microsoft\Windows\Temporary Internet Files\Content.IE5\H3ZKQW09\MC90044132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3733800"/>
            <a:ext cx="2743200" cy="2743200"/>
          </a:xfrm>
          <a:prstGeom prst="rect">
            <a:avLst/>
          </a:prstGeom>
          <a:noFill/>
        </p:spPr>
      </p:pic>
      <p:pic>
        <p:nvPicPr>
          <p:cNvPr id="10249" name="Picture 9" descr="C:\Users\Jen\AppData\Local\Microsoft\Windows\Temporary Internet Files\Content.IE5\541VO0W4\MC90041351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4800" y="1752600"/>
            <a:ext cx="1219200" cy="98424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utoUpdateAnimBg="0"/>
      <p:bldP spid="72707" grpId="0" autoUpdateAnimBg="0"/>
      <p:bldP spid="7270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72400" cy="1143000"/>
          </a:xfrm>
        </p:spPr>
        <p:txBody>
          <a:bodyPr/>
          <a:lstStyle/>
          <a:p>
            <a:pPr>
              <a:lnSpc>
                <a:spcPct val="130000"/>
              </a:lnSpc>
              <a:defRPr/>
            </a:pPr>
            <a:r>
              <a:rPr lang="en-US" sz="48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El </a:t>
            </a:r>
            <a:r>
              <a:rPr lang="en-US" sz="48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origen</a:t>
            </a:r>
            <a:r>
              <a:rPr lang="en-US" sz="48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y </a:t>
            </a:r>
            <a:r>
              <a:rPr lang="en-US" sz="48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las</a:t>
            </a:r>
            <a:r>
              <a:rPr lang="en-US" sz="4800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i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nacionalidades</a:t>
            </a:r>
            <a:r>
              <a:rPr lang="en-US" sz="48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2971800"/>
          </a:xfrm>
        </p:spPr>
        <p:txBody>
          <a:bodyPr/>
          <a:lstStyle/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Juana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dirty="0" smtClean="0"/>
              <a:t> </a:t>
            </a:r>
            <a:r>
              <a:rPr lang="en-US" dirty="0" err="1" smtClean="0"/>
              <a:t>chilena</a:t>
            </a:r>
            <a:r>
              <a:rPr lang="en-US" dirty="0" smtClean="0"/>
              <a:t>.</a:t>
            </a:r>
            <a:endParaRPr lang="en-US" dirty="0" smtClean="0"/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smtClean="0"/>
              <a:t>El </a:t>
            </a:r>
            <a:r>
              <a:rPr lang="en-US" dirty="0" err="1" smtClean="0"/>
              <a:t>libro</a:t>
            </a:r>
            <a:r>
              <a:rPr lang="en-US" dirty="0" smtClean="0"/>
              <a:t> </a:t>
            </a: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  <a:r>
              <a:rPr lang="en-US" dirty="0" smtClean="0"/>
              <a:t> de Guatemala.</a:t>
            </a:r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primos</a:t>
            </a:r>
            <a:r>
              <a:rPr lang="en-US" dirty="0" smtClean="0"/>
              <a:t> </a:t>
            </a:r>
            <a:r>
              <a:rPr lang="en-US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Medellín</a:t>
            </a:r>
            <a:r>
              <a:rPr lang="en-US" dirty="0" smtClean="0"/>
              <a:t>, Colombia.</a:t>
            </a:r>
            <a:endParaRPr lang="en-US" dirty="0" smtClean="0"/>
          </a:p>
          <a:p>
            <a:pPr algn="ctr">
              <a:lnSpc>
                <a:spcPct val="130000"/>
              </a:lnSpc>
              <a:buFontTx/>
              <a:buNone/>
              <a:defRPr/>
            </a:pPr>
            <a:r>
              <a:rPr lang="en-US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Sois</a:t>
            </a:r>
            <a:r>
              <a:rPr lang="es-MX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smtClean="0"/>
              <a:t>españoles.  </a:t>
            </a:r>
            <a:endParaRPr lang="en-US" dirty="0" smtClean="0"/>
          </a:p>
        </p:txBody>
      </p:sp>
      <p:pic>
        <p:nvPicPr>
          <p:cNvPr id="2050" name="Picture 2" descr="C:\Users\Jen\AppData\Local\Microsoft\Windows\Temporary Internet Files\Content.IE5\AR23RZ8W\MC90001877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2286000"/>
            <a:ext cx="927506" cy="631887"/>
          </a:xfrm>
          <a:prstGeom prst="rect">
            <a:avLst/>
          </a:prstGeom>
          <a:noFill/>
        </p:spPr>
      </p:pic>
      <p:pic>
        <p:nvPicPr>
          <p:cNvPr id="2051" name="Picture 3" descr="C:\Users\Jen\AppData\Local\Microsoft\Windows\Temporary Internet Files\Content.IE5\80YAJGBV\MC90001879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2743200"/>
            <a:ext cx="925597" cy="587959"/>
          </a:xfrm>
          <a:prstGeom prst="rect">
            <a:avLst/>
          </a:prstGeom>
          <a:noFill/>
        </p:spPr>
      </p:pic>
      <p:pic>
        <p:nvPicPr>
          <p:cNvPr id="2052" name="Picture 4" descr="C:\Users\Jen\AppData\Local\Microsoft\Windows\Temporary Internet Files\Content.IE5\L68SK9CG\MC90001877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48600" y="3505200"/>
            <a:ext cx="974445" cy="668207"/>
          </a:xfrm>
          <a:prstGeom prst="rect">
            <a:avLst/>
          </a:prstGeom>
          <a:noFill/>
        </p:spPr>
      </p:pic>
      <p:pic>
        <p:nvPicPr>
          <p:cNvPr id="2053" name="Picture 5" descr="C:\Users\Jen\AppData\Local\Microsoft\Windows\Temporary Internet Files\Content.IE5\80YAJGBV\MC90001882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0" y="4267200"/>
            <a:ext cx="897388" cy="59618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79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age" ma:contentTypeID="0x010100C568DB52D9D0A14D9B2FDCC96666E9F2007948130EC3DB064584E219954237AF39007440C5C2D3F4B14F9ADB3480866DE14A" ma:contentTypeVersion="1" ma:contentTypeDescription="Page is a system content type template created by the Publishing Resources feature. The column templates from Page will be added to all Pages libraries created by the Publishing feature." ma:contentTypeScope="" ma:versionID="1e369d376254acfa798b838c5619f87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0ae9f5723b20835a7f264595426a6ea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Comments" minOccurs="0"/>
                <xsd:element ref="ns1:PublishingStartDate" minOccurs="0"/>
                <xsd:element ref="ns1:PublishingExpirationDate" minOccurs="0"/>
                <xsd:element ref="ns1:PublishingContact" minOccurs="0"/>
                <xsd:element ref="ns1:PublishingContactEmail" minOccurs="0"/>
                <xsd:element ref="ns1:PublishingContactName" minOccurs="0"/>
                <xsd:element ref="ns1:PublishingContactPicture" minOccurs="0"/>
                <xsd:element ref="ns1:PublishingPageLayout" minOccurs="0"/>
                <xsd:element ref="ns1:PublishingVariationGroupID" minOccurs="0"/>
                <xsd:element ref="ns1:PublishingVariationRelationshipLinkFieldID" minOccurs="0"/>
                <xsd:element ref="ns1:PublishingRollupImage" minOccurs="0"/>
                <xsd:element ref="ns1:Audie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ments" ma:index="8" nillable="true" ma:displayName="Comments" ma:internalName="Comments">
      <xsd:simpleType>
        <xsd:restriction base="dms:Note">
          <xsd:maxLength value="255"/>
        </xsd:restriction>
      </xsd:simpleType>
    </xsd:element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  <xsd:element name="PublishingContact" ma:index="11" nillable="true" ma:displayName="Contact" ma:list="UserInfo" ma:internalName="PublishingContac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lishingContactEmail" ma:index="12" nillable="true" ma:displayName="Contact E-Mail Address" ma:internalName="PublishingContactEmail">
      <xsd:simpleType>
        <xsd:restriction base="dms:Text">
          <xsd:maxLength value="255"/>
        </xsd:restriction>
      </xsd:simpleType>
    </xsd:element>
    <xsd:element name="PublishingContactName" ma:index="13" nillable="true" ma:displayName="Contact Name" ma:internalName="PublishingContactName">
      <xsd:simpleType>
        <xsd:restriction base="dms:Text">
          <xsd:maxLength value="255"/>
        </xsd:restriction>
      </xsd:simpleType>
    </xsd:element>
    <xsd:element name="PublishingContactPicture" ma:index="14" nillable="true" ma:displayName="Contact Picture" ma:format="Image" ma:internalName="PublishingContact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PageLayout" ma:index="15" nillable="true" ma:displayName="Page Layout" ma:internalName="PublishingPageLayout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VariationGroupID" ma:index="16" nillable="true" ma:displayName="Variation Group ID" ma:hidden="true" ma:internalName="PublishingVariationGroupID">
      <xsd:simpleType>
        <xsd:restriction base="dms:Text">
          <xsd:maxLength value="255"/>
        </xsd:restriction>
      </xsd:simpleType>
    </xsd:element>
    <xsd:element name="PublishingVariationRelationshipLinkFieldID" ma:index="17" nillable="true" ma:displayName="Variation Relationship Link" ma:hidden="true" ma:internalName="PublishingVariationRelationshipLinkFieldID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RollupImage" ma:index="18" nillable="true" ma:displayName="Rollup Image" ma:internalName="PublishingRollupImage">
      <xsd:simpleType>
        <xsd:restriction base="dms:Unknown"/>
      </xsd:simpleType>
    </xsd:element>
    <xsd:element name="Audience" ma:index="19" nillable="true" ma:displayName="Target Audiences" ma:description="" ma:internalName="Audienc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RollupImage xmlns="http://schemas.microsoft.com/sharepoint/v3" xsi:nil="true"/>
    <PublishingContactEmail xmlns="http://schemas.microsoft.com/sharepoint/v3" xsi:nil="true"/>
    <PublishingVariationRelationshipLinkFieldID xmlns="http://schemas.microsoft.com/sharepoint/v3">
      <Url xsi:nil="true"/>
      <Description xsi:nil="true"/>
    </PublishingVariationRelationshipLinkFieldID>
    <PublishingVariationGroupID xmlns="http://schemas.microsoft.com/sharepoint/v3" xsi:nil="true"/>
    <Audience xmlns="http://schemas.microsoft.com/sharepoint/v3" xsi:nil="true"/>
    <PublishingExpirationDate xmlns="http://schemas.microsoft.com/sharepoint/v3" xsi:nil="true"/>
    <PublishingContactPicture xmlns="http://schemas.microsoft.com/sharepoint/v3">
      <Url xsi:nil="true"/>
      <Description xsi:nil="true"/>
    </PublishingContactPicture>
    <PublishingStartDate xmlns="http://schemas.microsoft.com/sharepoint/v3" xsi:nil="true"/>
    <PublishingContact xmlns="http://schemas.microsoft.com/sharepoint/v3">
      <UserInfo>
        <DisplayName/>
        <AccountId xsi:nil="true"/>
        <AccountType/>
      </UserInfo>
    </PublishingContact>
    <PublishingContactName xmlns="http://schemas.microsoft.com/sharepoint/v3" xsi:nil="true"/>
    <Comment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466D862-4C68-45E5-AC16-17C1B82E18AB}"/>
</file>

<file path=customXml/itemProps2.xml><?xml version="1.0" encoding="utf-8"?>
<ds:datastoreItem xmlns:ds="http://schemas.openxmlformats.org/officeDocument/2006/customXml" ds:itemID="{DC824433-3A0F-4458-AC28-F35D3947898B}"/>
</file>

<file path=customXml/itemProps3.xml><?xml version="1.0" encoding="utf-8"?>
<ds:datastoreItem xmlns:ds="http://schemas.openxmlformats.org/officeDocument/2006/customXml" ds:itemID="{A3F8E6B0-EB3D-47EC-8C43-49F702A4501E}"/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43</TotalTime>
  <Words>478</Words>
  <Application>Microsoft Office PowerPoint</Application>
  <PresentationFormat>On-screen Show (4:3)</PresentationFormat>
  <Paragraphs>105</Paragraphs>
  <Slides>20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Metro</vt:lpstr>
      <vt:lpstr>Ser y Estar</vt:lpstr>
      <vt:lpstr>Ser y Estar en español…</vt:lpstr>
      <vt:lpstr>¿Cuáles son las formas en el presente?</vt:lpstr>
      <vt:lpstr>Slide 4</vt:lpstr>
      <vt:lpstr>Slide 5</vt:lpstr>
      <vt:lpstr>La hora y la fecha:</vt:lpstr>
      <vt:lpstr>La posesión con “de”:</vt:lpstr>
      <vt:lpstr>Materiales con “de”:</vt:lpstr>
      <vt:lpstr>El origen y las nacionalidades:</vt:lpstr>
      <vt:lpstr>Slide 10</vt:lpstr>
      <vt:lpstr>Un Evento:</vt:lpstr>
      <vt:lpstr>La Identificación:</vt:lpstr>
      <vt:lpstr>Las Características:</vt:lpstr>
      <vt:lpstr>Los usos del verbo Estar:</vt:lpstr>
      <vt:lpstr>Slide 15</vt:lpstr>
      <vt:lpstr>La Localización de una cosa o persona(s):</vt:lpstr>
      <vt:lpstr>Cómo está algo en un momento específico:</vt:lpstr>
      <vt:lpstr>Las emociones:</vt:lpstr>
      <vt:lpstr>El presente progresivo:</vt:lpstr>
      <vt:lpstr>El fin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 y Estar</dc:title>
  <dc:creator>Jen</dc:creator>
  <cp:lastModifiedBy>Jen</cp:lastModifiedBy>
  <cp:revision>7</cp:revision>
  <dcterms:created xsi:type="dcterms:W3CDTF">2012-02-19T16:11:00Z</dcterms:created>
  <dcterms:modified xsi:type="dcterms:W3CDTF">2012-02-19T16:55:00Z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0x010100C568DB52D9D0A14D9B2FDCC96666E9F2007948130EC3DB064584E219954237AF39007440C5C2D3F4B14F9ADB3480866DE14A</vt:lpwstr>
  </property>
</Properties>
</file>