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6" r:id="rId5"/>
    <p:sldId id="262" r:id="rId6"/>
    <p:sldId id="268" r:id="rId7"/>
    <p:sldId id="267" r:id="rId8"/>
    <p:sldId id="270" r:id="rId9"/>
    <p:sldId id="258" r:id="rId10"/>
    <p:sldId id="259" r:id="rId11"/>
    <p:sldId id="263" r:id="rId12"/>
    <p:sldId id="264" r:id="rId13"/>
    <p:sldId id="265" r:id="rId14"/>
    <p:sldId id="266" r:id="rId15"/>
    <p:sldId id="257" r:id="rId16"/>
    <p:sldId id="274" r:id="rId17"/>
    <p:sldId id="271" r:id="rId18"/>
    <p:sldId id="273" r:id="rId19"/>
    <p:sldId id="272" r:id="rId20"/>
    <p:sldId id="284" r:id="rId21"/>
    <p:sldId id="277" r:id="rId22"/>
    <p:sldId id="276" r:id="rId23"/>
    <p:sldId id="278" r:id="rId24"/>
    <p:sldId id="275" r:id="rId25"/>
    <p:sldId id="282" r:id="rId26"/>
    <p:sldId id="279" r:id="rId27"/>
    <p:sldId id="280" r:id="rId28"/>
    <p:sldId id="281"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D28F-3C49-47DF-AD26-D5D94B80EB02}"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4B9AE-3A4F-40F4-89DD-10A2FFB107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8D28F-3C49-47DF-AD26-D5D94B80EB02}" type="datetimeFigureOut">
              <a:rPr lang="en-US" smtClean="0"/>
              <a:pPr/>
              <a:t>10/31/2012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4B9AE-3A4F-40F4-89DD-10A2FFB107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fromthevaultradio.org/home/wp-content/images/FTV051_Cesar%20Chavez/CesarChavez%2001%20color%20head%20shot.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fontScale="90000"/>
          </a:bodyPr>
          <a:lstStyle/>
          <a:p>
            <a:r>
              <a:rPr lang="es-MX" b="1" dirty="0" err="1" smtClean="0"/>
              <a:t>Stem-changing</a:t>
            </a:r>
            <a:r>
              <a:rPr lang="es-MX" b="1" dirty="0" smtClean="0"/>
              <a:t> </a:t>
            </a:r>
            <a:r>
              <a:rPr lang="es-MX" b="1" dirty="0" err="1" smtClean="0"/>
              <a:t>verbs</a:t>
            </a:r>
            <a:r>
              <a:rPr lang="es-MX" b="1" dirty="0" smtClean="0"/>
              <a:t> </a:t>
            </a:r>
            <a:br>
              <a:rPr lang="es-MX" b="1" dirty="0" smtClean="0"/>
            </a:br>
            <a:r>
              <a:rPr lang="es-MX" b="1" dirty="0" smtClean="0"/>
              <a:t>in </a:t>
            </a:r>
            <a:r>
              <a:rPr lang="es-MX" b="1" dirty="0" err="1" smtClean="0"/>
              <a:t>the</a:t>
            </a:r>
            <a:r>
              <a:rPr lang="es-MX" b="1" dirty="0" smtClean="0"/>
              <a:t> </a:t>
            </a:r>
            <a:r>
              <a:rPr lang="es-MX" b="1" dirty="0" err="1" smtClean="0"/>
              <a:t>present</a:t>
            </a:r>
            <a:r>
              <a:rPr lang="es-MX" b="1" dirty="0" smtClean="0"/>
              <a:t> tense</a:t>
            </a:r>
            <a:endParaRPr lang="en-US" b="1" dirty="0"/>
          </a:p>
        </p:txBody>
      </p:sp>
      <p:sp>
        <p:nvSpPr>
          <p:cNvPr id="3" name="Content Placeholder 2"/>
          <p:cNvSpPr>
            <a:spLocks noGrp="1"/>
          </p:cNvSpPr>
          <p:nvPr>
            <p:ph idx="1"/>
          </p:nvPr>
        </p:nvSpPr>
        <p:spPr/>
        <p:txBody>
          <a:bodyPr/>
          <a:lstStyle/>
          <a:p>
            <a:pPr>
              <a:buNone/>
            </a:pPr>
            <a:r>
              <a:rPr lang="es-MX" dirty="0" err="1" smtClean="0"/>
              <a:t>This</a:t>
            </a:r>
            <a:r>
              <a:rPr lang="es-MX" dirty="0" smtClean="0"/>
              <a:t> </a:t>
            </a:r>
            <a:r>
              <a:rPr lang="es-MX" dirty="0" err="1" smtClean="0"/>
              <a:t>famous</a:t>
            </a:r>
            <a:r>
              <a:rPr lang="es-MX" dirty="0" smtClean="0"/>
              <a:t> </a:t>
            </a:r>
            <a:r>
              <a:rPr lang="es-MX" dirty="0" err="1" smtClean="0"/>
              <a:t>quote</a:t>
            </a:r>
            <a:r>
              <a:rPr lang="es-MX" dirty="0" smtClean="0"/>
              <a:t> </a:t>
            </a:r>
            <a:r>
              <a:rPr lang="es-MX" dirty="0" err="1" smtClean="0"/>
              <a:t>from</a:t>
            </a:r>
            <a:endParaRPr lang="es-MX" dirty="0" smtClean="0"/>
          </a:p>
          <a:p>
            <a:pPr>
              <a:buNone/>
            </a:pPr>
            <a:r>
              <a:rPr lang="es-MX" dirty="0" smtClean="0"/>
              <a:t>César Chávez uses a </a:t>
            </a:r>
            <a:r>
              <a:rPr lang="es-MX" dirty="0" err="1" smtClean="0"/>
              <a:t>stem</a:t>
            </a:r>
            <a:r>
              <a:rPr lang="es-MX" dirty="0" smtClean="0"/>
              <a:t>-</a:t>
            </a:r>
          </a:p>
          <a:p>
            <a:pPr>
              <a:buNone/>
            </a:pPr>
            <a:r>
              <a:rPr lang="es-MX" dirty="0" err="1" smtClean="0"/>
              <a:t>changing</a:t>
            </a:r>
            <a:r>
              <a:rPr lang="es-MX" dirty="0" smtClean="0"/>
              <a:t> </a:t>
            </a:r>
            <a:r>
              <a:rPr lang="es-MX" dirty="0" err="1" smtClean="0"/>
              <a:t>verb</a:t>
            </a:r>
            <a:r>
              <a:rPr lang="es-MX" dirty="0" smtClean="0"/>
              <a:t>. </a:t>
            </a:r>
            <a:r>
              <a:rPr lang="es-MX" dirty="0" err="1" smtClean="0"/>
              <a:t>Notice</a:t>
            </a:r>
            <a:r>
              <a:rPr lang="es-MX" dirty="0" smtClean="0"/>
              <a:t> </a:t>
            </a:r>
            <a:r>
              <a:rPr lang="es-MX" dirty="0" err="1" smtClean="0"/>
              <a:t>the</a:t>
            </a:r>
            <a:r>
              <a:rPr lang="es-MX" dirty="0" smtClean="0"/>
              <a:t> O </a:t>
            </a:r>
          </a:p>
          <a:p>
            <a:pPr>
              <a:buNone/>
            </a:pPr>
            <a:r>
              <a:rPr lang="es-MX" dirty="0" err="1" smtClean="0"/>
              <a:t>from</a:t>
            </a:r>
            <a:r>
              <a:rPr lang="es-MX" dirty="0" smtClean="0"/>
              <a:t> </a:t>
            </a:r>
            <a:r>
              <a:rPr lang="es-MX" i="1" dirty="0" smtClean="0"/>
              <a:t>poder </a:t>
            </a:r>
            <a:r>
              <a:rPr lang="es-MX" dirty="0" err="1" smtClean="0"/>
              <a:t>changes</a:t>
            </a:r>
            <a:r>
              <a:rPr lang="es-MX" dirty="0" smtClean="0"/>
              <a:t> </a:t>
            </a:r>
            <a:r>
              <a:rPr lang="es-MX" dirty="0" err="1" smtClean="0"/>
              <a:t>to</a:t>
            </a:r>
            <a:r>
              <a:rPr lang="es-MX" dirty="0" smtClean="0"/>
              <a:t> UE.</a:t>
            </a:r>
            <a:endParaRPr lang="es-MX" dirty="0" smtClean="0"/>
          </a:p>
          <a:p>
            <a:endParaRPr lang="en-US" dirty="0"/>
          </a:p>
        </p:txBody>
      </p:sp>
      <p:pic>
        <p:nvPicPr>
          <p:cNvPr id="4" name="Picture 5" descr="http://www.fromthevaultradio.org/home/wp-content/images/FTV051_Cesar%20Chavez/CesarChavez%2001%20color%20head%20shot.jpg"/>
          <p:cNvPicPr>
            <a:picLocks noChangeAspect="1" noChangeArrowheads="1"/>
          </p:cNvPicPr>
          <p:nvPr/>
        </p:nvPicPr>
        <p:blipFill>
          <a:blip r:embed="rId2" r:link="rId3" cstate="print"/>
          <a:srcRect/>
          <a:stretch>
            <a:fillRect/>
          </a:stretch>
        </p:blipFill>
        <p:spPr>
          <a:xfrm>
            <a:off x="5334000" y="1524000"/>
            <a:ext cx="3622675" cy="4530725"/>
          </a:xfrm>
          <a:prstGeom prst="rect">
            <a:avLst/>
          </a:prstGeom>
        </p:spPr>
      </p:pic>
      <p:sp>
        <p:nvSpPr>
          <p:cNvPr id="5" name="Oval Callout 4"/>
          <p:cNvSpPr/>
          <p:nvPr/>
        </p:nvSpPr>
        <p:spPr>
          <a:xfrm>
            <a:off x="381000" y="3810000"/>
            <a:ext cx="5105400" cy="2590800"/>
          </a:xfrm>
          <a:prstGeom prst="wedgeEllipseCallout">
            <a:avLst>
              <a:gd name="adj1" fmla="val 71392"/>
              <a:gd name="adj2" fmla="val -1441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3733800"/>
            <a:ext cx="3276600" cy="1938992"/>
          </a:xfrm>
          <a:prstGeom prst="rect">
            <a:avLst/>
          </a:prstGeom>
          <a:noFill/>
        </p:spPr>
        <p:txBody>
          <a:bodyPr wrap="square" rtlCol="0">
            <a:spAutoFit/>
          </a:bodyPr>
          <a:lstStyle/>
          <a:p>
            <a:r>
              <a:rPr lang="es-MX" sz="6000" b="1" dirty="0" smtClean="0"/>
              <a:t>“Sí se p</a:t>
            </a:r>
            <a:r>
              <a:rPr lang="es-MX" sz="6000" b="1" dirty="0" smtClean="0">
                <a:solidFill>
                  <a:srgbClr val="FFFF00"/>
                </a:solidFill>
              </a:rPr>
              <a:t>ue</a:t>
            </a:r>
            <a:r>
              <a:rPr lang="es-MX" sz="6000" b="1" dirty="0" smtClean="0"/>
              <a:t>de.”</a:t>
            </a:r>
            <a:endParaRPr lang="en-US" sz="6000" b="1" dirty="0"/>
          </a:p>
        </p:txBody>
      </p:sp>
      <p:sp>
        <p:nvSpPr>
          <p:cNvPr id="7" name="TextBox 6"/>
          <p:cNvSpPr txBox="1"/>
          <p:nvPr/>
        </p:nvSpPr>
        <p:spPr>
          <a:xfrm>
            <a:off x="5029200" y="6324600"/>
            <a:ext cx="3276600" cy="369332"/>
          </a:xfrm>
          <a:prstGeom prst="rect">
            <a:avLst/>
          </a:prstGeom>
          <a:noFill/>
        </p:spPr>
        <p:txBody>
          <a:bodyPr wrap="square" rtlCol="0">
            <a:spAutoFit/>
          </a:bodyPr>
          <a:lstStyle/>
          <a:p>
            <a:r>
              <a:rPr lang="es-MX" dirty="0" smtClean="0"/>
              <a:t>César Chávez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O-UE) </a:t>
            </a:r>
            <a:endParaRPr lang="en-US" sz="2400" b="1" dirty="0" smtClean="0"/>
          </a:p>
          <a:p>
            <a:endParaRPr lang="en-US" sz="3200" b="1" dirty="0"/>
          </a:p>
        </p:txBody>
      </p:sp>
      <p:sp>
        <p:nvSpPr>
          <p:cNvPr id="5" name="TextBox 4"/>
          <p:cNvSpPr txBox="1"/>
          <p:nvPr/>
        </p:nvSpPr>
        <p:spPr>
          <a:xfrm>
            <a:off x="0" y="609600"/>
            <a:ext cx="9144000" cy="3785652"/>
          </a:xfrm>
          <a:prstGeom prst="rect">
            <a:avLst/>
          </a:prstGeom>
          <a:solidFill>
            <a:schemeClr val="accent3">
              <a:lumMod val="75000"/>
            </a:schemeClr>
          </a:solidFill>
        </p:spPr>
        <p:txBody>
          <a:bodyPr wrap="square" rtlCol="0">
            <a:spAutoFit/>
          </a:bodyPr>
          <a:lstStyle/>
          <a:p>
            <a:r>
              <a:rPr lang="en-US" sz="4000" b="1" u="sng" dirty="0" err="1" smtClean="0"/>
              <a:t>d</a:t>
            </a:r>
            <a:r>
              <a:rPr lang="en-US" sz="4000" b="1" u="sng" dirty="0" err="1" smtClean="0">
                <a:solidFill>
                  <a:srgbClr val="FFC000"/>
                </a:solidFill>
              </a:rPr>
              <a:t>o</a:t>
            </a:r>
            <a:r>
              <a:rPr lang="en-US" sz="4000" b="1" u="sng" dirty="0" err="1" smtClean="0"/>
              <a:t>rmir</a:t>
            </a:r>
            <a:r>
              <a:rPr lang="en-US" sz="4000" b="1" u="sng" dirty="0" smtClean="0"/>
              <a:t> (o</a:t>
            </a:r>
            <a:r>
              <a:rPr lang="es-ES_tradnl" sz="4000" b="1" u="sng" dirty="0" smtClean="0">
                <a:sym typeface="Wingdings"/>
              </a:rPr>
              <a:t></a:t>
            </a:r>
            <a:r>
              <a:rPr lang="es-ES_tradnl" sz="4000" b="1" u="sng" dirty="0" smtClean="0"/>
              <a:t> </a:t>
            </a:r>
            <a:r>
              <a:rPr lang="en-US" sz="4000" b="1" u="sng" dirty="0" err="1" smtClean="0"/>
              <a:t>ue</a:t>
            </a:r>
            <a:r>
              <a:rPr lang="en-US" sz="4000" b="1" u="sng" dirty="0" smtClean="0"/>
              <a:t>) – to sleep</a:t>
            </a:r>
            <a:endParaRPr lang="en-US" sz="4000" dirty="0" smtClean="0"/>
          </a:p>
          <a:p>
            <a:pPr lvl="0"/>
            <a:r>
              <a:rPr lang="es-ES_tradnl" sz="4000" b="1" dirty="0" smtClean="0"/>
              <a:t>d</a:t>
            </a:r>
            <a:r>
              <a:rPr lang="es-ES_tradnl" sz="4000" b="1" dirty="0" smtClean="0">
                <a:solidFill>
                  <a:srgbClr val="FFFF00"/>
                </a:solidFill>
              </a:rPr>
              <a:t>ue</a:t>
            </a:r>
            <a:r>
              <a:rPr lang="es-ES_tradnl" sz="4000" b="1" dirty="0" smtClean="0"/>
              <a:t>rmo		1. dormimos</a:t>
            </a:r>
            <a:endParaRPr lang="en-US" sz="4000" b="1" dirty="0" smtClean="0"/>
          </a:p>
          <a:p>
            <a:pPr lvl="0"/>
            <a:r>
              <a:rPr lang="es-ES_tradnl" sz="4000" b="1" dirty="0" smtClean="0"/>
              <a:t>d</a:t>
            </a:r>
            <a:r>
              <a:rPr lang="es-ES_tradnl" sz="4000" b="1" dirty="0" smtClean="0">
                <a:solidFill>
                  <a:srgbClr val="FFFF00"/>
                </a:solidFill>
              </a:rPr>
              <a:t>ue</a:t>
            </a:r>
            <a:r>
              <a:rPr lang="es-ES_tradnl" sz="4000" b="1" dirty="0" smtClean="0"/>
              <a:t>rmes	2. dormís</a:t>
            </a:r>
            <a:endParaRPr lang="en-US" sz="4000" b="1" dirty="0" smtClean="0"/>
          </a:p>
          <a:p>
            <a:pPr lvl="0"/>
            <a:r>
              <a:rPr lang="es-ES_tradnl" sz="4000" b="1" dirty="0" smtClean="0"/>
              <a:t>d</a:t>
            </a:r>
            <a:r>
              <a:rPr lang="es-ES_tradnl" sz="4000" b="1" dirty="0" smtClean="0">
                <a:solidFill>
                  <a:srgbClr val="FFFF00"/>
                </a:solidFill>
              </a:rPr>
              <a:t>ue</a:t>
            </a:r>
            <a:r>
              <a:rPr lang="es-ES_tradnl" sz="4000" b="1" dirty="0" smtClean="0"/>
              <a:t>rme		3. d</a:t>
            </a:r>
            <a:r>
              <a:rPr lang="es-ES_tradnl" sz="4000" b="1" dirty="0" smtClean="0">
                <a:solidFill>
                  <a:srgbClr val="FFFF00"/>
                </a:solidFill>
              </a:rPr>
              <a:t>ue</a:t>
            </a:r>
            <a:r>
              <a:rPr lang="es-ES_tradnl" sz="4000" b="1" dirty="0" smtClean="0"/>
              <a:t>rmen</a:t>
            </a:r>
            <a:r>
              <a:rPr lang="es-ES_tradnl" sz="4000" dirty="0" smtClean="0"/>
              <a:t>	</a:t>
            </a:r>
            <a:endParaRPr lang="en-US" sz="4000" dirty="0" smtClean="0"/>
          </a:p>
          <a:p>
            <a:r>
              <a:rPr lang="es-ES_tradnl" sz="4000" dirty="0" smtClean="0"/>
              <a:t> </a:t>
            </a:r>
            <a:endParaRPr lang="en-US" sz="4000" dirty="0" smtClean="0"/>
          </a:p>
          <a:p>
            <a:pPr lvl="0"/>
            <a:endParaRPr lang="en-US" sz="4000" b="1" dirty="0">
              <a:latin typeface="Arial Black" pitchFamily="34" charset="0"/>
            </a:endParaRPr>
          </a:p>
        </p:txBody>
      </p:sp>
      <p:sp>
        <p:nvSpPr>
          <p:cNvPr id="8" name="Freeform 7"/>
          <p:cNvSpPr/>
          <p:nvPr/>
        </p:nvSpPr>
        <p:spPr>
          <a:xfrm>
            <a:off x="0" y="11430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descr="C:\Documents and Settings\jlopez\Local Settings\Temporary Internet Files\Content.IE5\8WJL2WB5\MC900335024[1].wmf"/>
          <p:cNvPicPr>
            <a:picLocks noChangeAspect="1" noChangeArrowheads="1"/>
          </p:cNvPicPr>
          <p:nvPr/>
        </p:nvPicPr>
        <p:blipFill>
          <a:blip r:embed="rId2" cstate="print"/>
          <a:srcRect/>
          <a:stretch>
            <a:fillRect/>
          </a:stretch>
        </p:blipFill>
        <p:spPr bwMode="auto">
          <a:xfrm>
            <a:off x="6934200" y="1295400"/>
            <a:ext cx="1516844" cy="1901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O-UE) </a:t>
            </a:r>
            <a:endParaRPr lang="en-US" sz="2400" b="1" dirty="0" smtClean="0"/>
          </a:p>
          <a:p>
            <a:endParaRPr lang="en-US" sz="3200" b="1" dirty="0"/>
          </a:p>
        </p:txBody>
      </p:sp>
      <p:sp>
        <p:nvSpPr>
          <p:cNvPr id="5" name="TextBox 4"/>
          <p:cNvSpPr txBox="1"/>
          <p:nvPr/>
        </p:nvSpPr>
        <p:spPr>
          <a:xfrm>
            <a:off x="0" y="609600"/>
            <a:ext cx="9144000" cy="6863417"/>
          </a:xfrm>
          <a:prstGeom prst="rect">
            <a:avLst/>
          </a:prstGeom>
          <a:solidFill>
            <a:schemeClr val="accent3">
              <a:lumMod val="75000"/>
            </a:schemeClr>
          </a:solidFill>
        </p:spPr>
        <p:txBody>
          <a:bodyPr wrap="square" rtlCol="0">
            <a:spAutoFit/>
          </a:bodyPr>
          <a:lstStyle/>
          <a:p>
            <a:r>
              <a:rPr lang="en-US" sz="4000" b="1" u="sng" dirty="0" err="1" smtClean="0"/>
              <a:t>p</a:t>
            </a:r>
            <a:r>
              <a:rPr lang="en-US" sz="4000" b="1" u="sng" dirty="0" err="1" smtClean="0">
                <a:solidFill>
                  <a:srgbClr val="FFC000"/>
                </a:solidFill>
              </a:rPr>
              <a:t>o</a:t>
            </a:r>
            <a:r>
              <a:rPr lang="en-US" sz="4000" b="1" u="sng" dirty="0" err="1" smtClean="0"/>
              <a:t>der</a:t>
            </a:r>
            <a:r>
              <a:rPr lang="en-US" sz="4000" b="1" u="sng" dirty="0" smtClean="0"/>
              <a:t> (o</a:t>
            </a:r>
            <a:r>
              <a:rPr lang="es-ES_tradnl" sz="4000" b="1" u="sng" dirty="0" smtClean="0">
                <a:sym typeface="Wingdings"/>
              </a:rPr>
              <a:t></a:t>
            </a:r>
            <a:r>
              <a:rPr lang="es-ES_tradnl" sz="4000" b="1" u="sng" dirty="0" smtClean="0"/>
              <a:t> </a:t>
            </a:r>
            <a:r>
              <a:rPr lang="en-US" sz="4000" b="1" u="sng" dirty="0" err="1" smtClean="0"/>
              <a:t>ue</a:t>
            </a:r>
            <a:r>
              <a:rPr lang="en-US" sz="4000" b="1" u="sng" dirty="0" smtClean="0"/>
              <a:t>) – to be able</a:t>
            </a:r>
            <a:endParaRPr lang="en-US" sz="4000" dirty="0" smtClean="0"/>
          </a:p>
          <a:p>
            <a:pPr lvl="0"/>
            <a:r>
              <a:rPr lang="es-ES_tradnl" sz="4000" b="1" dirty="0" smtClean="0"/>
              <a:t>p</a:t>
            </a:r>
            <a:r>
              <a:rPr lang="es-ES_tradnl" sz="4000" b="1" dirty="0" smtClean="0">
                <a:solidFill>
                  <a:srgbClr val="FFFF00"/>
                </a:solidFill>
              </a:rPr>
              <a:t>ue</a:t>
            </a:r>
            <a:r>
              <a:rPr lang="es-ES_tradnl" sz="4000" b="1" dirty="0" smtClean="0"/>
              <a:t>do		1. podemos</a:t>
            </a:r>
            <a:endParaRPr lang="en-US" sz="4000" b="1" dirty="0" smtClean="0"/>
          </a:p>
          <a:p>
            <a:pPr lvl="0"/>
            <a:r>
              <a:rPr lang="es-ES_tradnl" sz="4000" b="1" dirty="0" smtClean="0"/>
              <a:t>p</a:t>
            </a:r>
            <a:r>
              <a:rPr lang="es-ES_tradnl" sz="4000" b="1" dirty="0" smtClean="0">
                <a:solidFill>
                  <a:srgbClr val="FFFF00"/>
                </a:solidFill>
              </a:rPr>
              <a:t>ue</a:t>
            </a:r>
            <a:r>
              <a:rPr lang="es-ES_tradnl" sz="4000" b="1" dirty="0" smtClean="0"/>
              <a:t>des		2. podéis</a:t>
            </a:r>
            <a:endParaRPr lang="en-US" sz="4000" b="1" dirty="0" smtClean="0"/>
          </a:p>
          <a:p>
            <a:pPr lvl="0"/>
            <a:r>
              <a:rPr lang="es-ES_tradnl" sz="4000" b="1" dirty="0" smtClean="0"/>
              <a:t>p</a:t>
            </a:r>
            <a:r>
              <a:rPr lang="es-ES_tradnl" sz="4000" b="1" dirty="0" smtClean="0">
                <a:solidFill>
                  <a:srgbClr val="FFFF00"/>
                </a:solidFill>
              </a:rPr>
              <a:t>ue</a:t>
            </a:r>
            <a:r>
              <a:rPr lang="es-ES_tradnl" sz="4000" b="1" dirty="0" smtClean="0"/>
              <a:t>de		3. p</a:t>
            </a:r>
            <a:r>
              <a:rPr lang="es-ES_tradnl" sz="4000" b="1" dirty="0" smtClean="0">
                <a:solidFill>
                  <a:srgbClr val="FFFF00"/>
                </a:solidFill>
              </a:rPr>
              <a:t>ue</a:t>
            </a:r>
            <a:r>
              <a:rPr lang="es-ES_tradnl" sz="4000" b="1" dirty="0" smtClean="0"/>
              <a:t>den</a:t>
            </a:r>
          </a:p>
          <a:p>
            <a:pPr lvl="0"/>
            <a:endParaRPr lang="es-ES_tradnl" sz="4000" b="1" dirty="0"/>
          </a:p>
          <a:p>
            <a:pPr lvl="0"/>
            <a:r>
              <a:rPr lang="es-ES_tradnl" sz="3200" b="1" dirty="0" err="1" smtClean="0"/>
              <a:t>This</a:t>
            </a:r>
            <a:r>
              <a:rPr lang="es-ES_tradnl" sz="3200" b="1" dirty="0" smtClean="0"/>
              <a:t> </a:t>
            </a:r>
            <a:r>
              <a:rPr lang="es-ES_tradnl" sz="3200" b="1" dirty="0" err="1" smtClean="0"/>
              <a:t>verb</a:t>
            </a:r>
            <a:r>
              <a:rPr lang="es-ES_tradnl" sz="3200" b="1" dirty="0" smtClean="0"/>
              <a:t> </a:t>
            </a:r>
            <a:r>
              <a:rPr lang="es-ES_tradnl" sz="3200" b="1" dirty="0" err="1" smtClean="0"/>
              <a:t>is</a:t>
            </a:r>
            <a:r>
              <a:rPr lang="es-ES_tradnl" sz="3200" b="1" dirty="0" smtClean="0"/>
              <a:t> </a:t>
            </a:r>
            <a:r>
              <a:rPr lang="es-ES_tradnl" sz="3200" b="1" dirty="0" err="1" smtClean="0"/>
              <a:t>often</a:t>
            </a:r>
            <a:r>
              <a:rPr lang="es-ES_tradnl" sz="3200" b="1" dirty="0" smtClean="0"/>
              <a:t> </a:t>
            </a:r>
            <a:r>
              <a:rPr lang="es-ES_tradnl" sz="3200" b="1" dirty="0" err="1" smtClean="0"/>
              <a:t>used</a:t>
            </a:r>
            <a:r>
              <a:rPr lang="es-ES_tradnl" sz="3200" b="1" dirty="0" smtClean="0"/>
              <a:t> in a </a:t>
            </a:r>
            <a:r>
              <a:rPr lang="es-ES_tradnl" sz="3200" b="1" dirty="0" err="1" smtClean="0"/>
              <a:t>double</a:t>
            </a:r>
            <a:r>
              <a:rPr lang="es-ES_tradnl" sz="3200" b="1" dirty="0" smtClean="0"/>
              <a:t> </a:t>
            </a:r>
            <a:r>
              <a:rPr lang="es-ES_tradnl" sz="3200" b="1" dirty="0" err="1" smtClean="0"/>
              <a:t>verb</a:t>
            </a:r>
            <a:r>
              <a:rPr lang="es-ES_tradnl" sz="3200" b="1" dirty="0" smtClean="0"/>
              <a:t> </a:t>
            </a:r>
            <a:r>
              <a:rPr lang="es-ES_tradnl" sz="3200" b="1" dirty="0" err="1" smtClean="0"/>
              <a:t>sentence</a:t>
            </a:r>
            <a:r>
              <a:rPr lang="es-ES_tradnl" sz="3200" b="1" dirty="0" smtClean="0"/>
              <a:t> </a:t>
            </a:r>
            <a:r>
              <a:rPr lang="es-ES_tradnl" sz="3200" b="1" dirty="0" err="1" smtClean="0"/>
              <a:t>where</a:t>
            </a:r>
            <a:r>
              <a:rPr lang="es-ES_tradnl" sz="3200" b="1" dirty="0" smtClean="0"/>
              <a:t> </a:t>
            </a:r>
            <a:r>
              <a:rPr lang="es-ES_tradnl" sz="3200" b="1" dirty="0" err="1" smtClean="0"/>
              <a:t>the</a:t>
            </a:r>
            <a:r>
              <a:rPr lang="es-ES_tradnl" sz="3200" b="1" dirty="0" smtClean="0"/>
              <a:t> </a:t>
            </a:r>
            <a:r>
              <a:rPr lang="es-ES_tradnl" sz="3200" b="1" dirty="0" err="1" smtClean="0"/>
              <a:t>first</a:t>
            </a:r>
            <a:r>
              <a:rPr lang="es-ES_tradnl" sz="3200" b="1" dirty="0" smtClean="0"/>
              <a:t> </a:t>
            </a:r>
            <a:r>
              <a:rPr lang="es-ES_tradnl" sz="3200" b="1" dirty="0" err="1" smtClean="0"/>
              <a:t>verb</a:t>
            </a:r>
            <a:r>
              <a:rPr lang="es-ES_tradnl" sz="3200" b="1" dirty="0" smtClean="0"/>
              <a:t> </a:t>
            </a:r>
            <a:r>
              <a:rPr lang="es-ES_tradnl" sz="3200" b="1" dirty="0" err="1" smtClean="0"/>
              <a:t>is</a:t>
            </a:r>
            <a:r>
              <a:rPr lang="es-ES_tradnl" sz="3200" b="1" dirty="0" smtClean="0"/>
              <a:t> </a:t>
            </a:r>
            <a:r>
              <a:rPr lang="es-ES_tradnl" sz="3200" b="1" dirty="0" err="1" smtClean="0"/>
              <a:t>conjugated</a:t>
            </a:r>
            <a:r>
              <a:rPr lang="es-ES_tradnl" sz="3200" b="1" dirty="0" smtClean="0"/>
              <a:t> and </a:t>
            </a:r>
            <a:r>
              <a:rPr lang="es-ES_tradnl" sz="3200" b="1" dirty="0" err="1" smtClean="0"/>
              <a:t>the</a:t>
            </a:r>
            <a:r>
              <a:rPr lang="es-ES_tradnl" sz="3200" b="1" dirty="0" smtClean="0"/>
              <a:t> </a:t>
            </a:r>
            <a:r>
              <a:rPr lang="es-ES_tradnl" sz="3200" b="1" dirty="0" err="1" smtClean="0"/>
              <a:t>second</a:t>
            </a:r>
            <a:r>
              <a:rPr lang="es-ES_tradnl" sz="3200" b="1" dirty="0" smtClean="0"/>
              <a:t> </a:t>
            </a:r>
            <a:r>
              <a:rPr lang="es-ES_tradnl" sz="3200" b="1" dirty="0" err="1" smtClean="0"/>
              <a:t>is</a:t>
            </a:r>
            <a:r>
              <a:rPr lang="es-ES_tradnl" sz="3200" b="1" dirty="0" smtClean="0"/>
              <a:t> </a:t>
            </a:r>
            <a:r>
              <a:rPr lang="es-ES_tradnl" sz="3200" b="1" dirty="0" err="1" smtClean="0"/>
              <a:t>left</a:t>
            </a:r>
            <a:r>
              <a:rPr lang="es-ES_tradnl" sz="3200" b="1" dirty="0" smtClean="0"/>
              <a:t> </a:t>
            </a:r>
            <a:r>
              <a:rPr lang="es-ES_tradnl" sz="3200" b="1" dirty="0" err="1" smtClean="0"/>
              <a:t>an</a:t>
            </a:r>
            <a:r>
              <a:rPr lang="es-ES_tradnl" sz="3200" b="1" dirty="0" smtClean="0"/>
              <a:t> </a:t>
            </a:r>
            <a:r>
              <a:rPr lang="es-ES_tradnl" sz="3200" b="1" dirty="0" err="1" smtClean="0"/>
              <a:t>infinitive</a:t>
            </a:r>
            <a:r>
              <a:rPr lang="es-ES_tradnl" sz="3200" b="1" dirty="0" smtClean="0"/>
              <a:t> </a:t>
            </a:r>
            <a:r>
              <a:rPr lang="es-ES_tradnl" sz="3200" b="1" dirty="0" err="1" smtClean="0"/>
              <a:t>verb</a:t>
            </a:r>
            <a:r>
              <a:rPr lang="es-ES_tradnl" sz="3200" b="1" dirty="0" smtClean="0"/>
              <a:t>. </a:t>
            </a:r>
          </a:p>
          <a:p>
            <a:pPr lvl="0"/>
            <a:r>
              <a:rPr lang="es-ES_tradnl" sz="3200" b="1" dirty="0" smtClean="0">
                <a:solidFill>
                  <a:schemeClr val="tx2">
                    <a:lumMod val="75000"/>
                  </a:schemeClr>
                </a:solidFill>
              </a:rPr>
              <a:t>Ejemplo…Uds. pueden ir a la fiesta.</a:t>
            </a:r>
            <a:r>
              <a:rPr lang="es-ES_tradnl" sz="3200" b="1" dirty="0" smtClean="0"/>
              <a:t> </a:t>
            </a:r>
          </a:p>
          <a:p>
            <a:pPr lvl="0"/>
            <a:r>
              <a:rPr lang="es-ES_tradnl" sz="3200" b="1" dirty="0" smtClean="0"/>
              <a:t>(</a:t>
            </a:r>
            <a:r>
              <a:rPr lang="es-ES_tradnl" sz="3200" b="1" dirty="0" err="1" smtClean="0"/>
              <a:t>You</a:t>
            </a:r>
            <a:r>
              <a:rPr lang="es-ES_tradnl" sz="3200" b="1" dirty="0" smtClean="0"/>
              <a:t> </a:t>
            </a:r>
            <a:r>
              <a:rPr lang="es-ES_tradnl" sz="3200" b="1" dirty="0" err="1" smtClean="0"/>
              <a:t>all</a:t>
            </a:r>
            <a:r>
              <a:rPr lang="es-ES_tradnl" sz="3200" b="1" dirty="0" smtClean="0"/>
              <a:t> can </a:t>
            </a:r>
            <a:r>
              <a:rPr lang="es-ES_tradnl" sz="3200" b="1" dirty="0" err="1" smtClean="0"/>
              <a:t>go</a:t>
            </a:r>
            <a:r>
              <a:rPr lang="es-ES_tradnl" sz="3200" b="1" dirty="0" smtClean="0"/>
              <a:t> </a:t>
            </a:r>
            <a:r>
              <a:rPr lang="es-ES_tradnl" sz="3200" b="1" dirty="0" err="1" smtClean="0"/>
              <a:t>to</a:t>
            </a:r>
            <a:r>
              <a:rPr lang="es-ES_tradnl" sz="3200" b="1" dirty="0" smtClean="0"/>
              <a:t> </a:t>
            </a:r>
            <a:r>
              <a:rPr lang="es-ES_tradnl" sz="3200" b="1" dirty="0" err="1" smtClean="0"/>
              <a:t>the</a:t>
            </a:r>
            <a:r>
              <a:rPr lang="es-ES_tradnl" sz="3200" b="1" dirty="0" smtClean="0"/>
              <a:t> </a:t>
            </a:r>
            <a:r>
              <a:rPr lang="es-ES_tradnl" sz="3200" b="1" dirty="0" err="1" smtClean="0"/>
              <a:t>party</a:t>
            </a:r>
            <a:r>
              <a:rPr lang="es-ES_tradnl" sz="3200" b="1" dirty="0" smtClean="0"/>
              <a:t>.)</a:t>
            </a:r>
            <a:endParaRPr lang="en-US" sz="3200" dirty="0" smtClean="0"/>
          </a:p>
          <a:p>
            <a:r>
              <a:rPr lang="es-ES_tradnl" sz="4000" dirty="0" smtClean="0"/>
              <a:t> </a:t>
            </a:r>
            <a:endParaRPr lang="en-US" sz="4000" dirty="0" smtClean="0"/>
          </a:p>
          <a:p>
            <a:pPr lvl="0"/>
            <a:endParaRPr lang="en-US" sz="4000" b="1" dirty="0">
              <a:latin typeface="Arial Black" pitchFamily="34" charset="0"/>
            </a:endParaRPr>
          </a:p>
        </p:txBody>
      </p:sp>
      <p:sp>
        <p:nvSpPr>
          <p:cNvPr id="8" name="Freeform 7"/>
          <p:cNvSpPr/>
          <p:nvPr/>
        </p:nvSpPr>
        <p:spPr>
          <a:xfrm>
            <a:off x="0" y="11430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C:\Documents and Settings\jlopez\Local Settings\Temporary Internet Files\Content.IE5\8G1XPQ8C\MC900001745[1].wmf"/>
          <p:cNvPicPr>
            <a:picLocks noChangeAspect="1" noChangeArrowheads="1"/>
          </p:cNvPicPr>
          <p:nvPr/>
        </p:nvPicPr>
        <p:blipFill>
          <a:blip r:embed="rId2" cstate="print"/>
          <a:srcRect/>
          <a:stretch>
            <a:fillRect/>
          </a:stretch>
        </p:blipFill>
        <p:spPr bwMode="auto">
          <a:xfrm>
            <a:off x="6559744" y="838200"/>
            <a:ext cx="2256901" cy="23064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228600" y="152400"/>
            <a:ext cx="8915400" cy="461665"/>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u-</a:t>
            </a:r>
            <a:r>
              <a:rPr lang="es-MX" sz="2400" b="1" dirty="0" err="1" smtClean="0"/>
              <a:t>ue</a:t>
            </a:r>
            <a:r>
              <a:rPr lang="es-MX" sz="2400" b="1" dirty="0" smtClean="0"/>
              <a:t>) </a:t>
            </a:r>
            <a:endParaRPr lang="en-US" sz="2400" b="1" dirty="0"/>
          </a:p>
        </p:txBody>
      </p:sp>
      <p:sp>
        <p:nvSpPr>
          <p:cNvPr id="5" name="TextBox 4"/>
          <p:cNvSpPr txBox="1"/>
          <p:nvPr/>
        </p:nvSpPr>
        <p:spPr>
          <a:xfrm>
            <a:off x="0" y="838200"/>
            <a:ext cx="8991600" cy="7109639"/>
          </a:xfrm>
          <a:prstGeom prst="rect">
            <a:avLst/>
          </a:prstGeom>
          <a:solidFill>
            <a:schemeClr val="accent3">
              <a:lumMod val="75000"/>
            </a:schemeClr>
          </a:solidFill>
        </p:spPr>
        <p:txBody>
          <a:bodyPr wrap="square" rtlCol="0">
            <a:spAutoFit/>
          </a:bodyPr>
          <a:lstStyle/>
          <a:p>
            <a:r>
              <a:rPr lang="en-US" sz="4000" b="1" u="sng" dirty="0" smtClean="0"/>
              <a:t>“</a:t>
            </a:r>
            <a:r>
              <a:rPr lang="en-US" sz="4000" b="1" u="sng" dirty="0" err="1" smtClean="0"/>
              <a:t>jugar</a:t>
            </a:r>
            <a:r>
              <a:rPr lang="en-US" sz="4000" b="1" u="sng" dirty="0" smtClean="0"/>
              <a:t>” is slightly irregular</a:t>
            </a:r>
            <a:endParaRPr lang="en-US" sz="4000" dirty="0" smtClean="0"/>
          </a:p>
          <a:p>
            <a:r>
              <a:rPr lang="en-US" sz="4000" dirty="0" err="1" smtClean="0"/>
              <a:t>Jugar</a:t>
            </a:r>
            <a:r>
              <a:rPr lang="en-US" sz="4000" dirty="0" smtClean="0"/>
              <a:t> is a </a:t>
            </a:r>
            <a:r>
              <a:rPr lang="en-US" sz="4000" b="1" dirty="0" smtClean="0"/>
              <a:t>shoe verb</a:t>
            </a:r>
            <a:r>
              <a:rPr lang="en-US" sz="4000" dirty="0" smtClean="0"/>
              <a:t>, </a:t>
            </a:r>
            <a:r>
              <a:rPr lang="en-US" sz="4000" b="1" dirty="0" smtClean="0"/>
              <a:t>boot verb</a:t>
            </a:r>
            <a:r>
              <a:rPr lang="en-US" sz="4000" dirty="0" smtClean="0"/>
              <a:t> or </a:t>
            </a:r>
            <a:r>
              <a:rPr lang="en-US" sz="4000" b="1" dirty="0" smtClean="0"/>
              <a:t>a stem-changing verb</a:t>
            </a:r>
            <a:r>
              <a:rPr lang="en-US" sz="4000" dirty="0" smtClean="0"/>
              <a:t>.  The vowel changes inside only in the shoe.</a:t>
            </a:r>
          </a:p>
          <a:p>
            <a:r>
              <a:rPr lang="es-ES_tradnl" sz="4000" b="1" u="sng" dirty="0" smtClean="0"/>
              <a:t>Jugar (</a:t>
            </a:r>
            <a:r>
              <a:rPr lang="es-ES_tradnl" sz="4000" b="1" u="sng" dirty="0" smtClean="0">
                <a:solidFill>
                  <a:srgbClr val="FFFF00"/>
                </a:solidFill>
              </a:rPr>
              <a:t>u </a:t>
            </a:r>
            <a:r>
              <a:rPr lang="es-ES_tradnl" sz="4000" b="1" u="sng" dirty="0" smtClean="0">
                <a:solidFill>
                  <a:srgbClr val="FFFF00"/>
                </a:solidFill>
                <a:sym typeface="Wingdings"/>
              </a:rPr>
              <a:t></a:t>
            </a:r>
            <a:r>
              <a:rPr lang="es-ES_tradnl" sz="4000" b="1" u="sng" dirty="0" smtClean="0">
                <a:solidFill>
                  <a:srgbClr val="FFFF00"/>
                </a:solidFill>
              </a:rPr>
              <a:t> </a:t>
            </a:r>
            <a:r>
              <a:rPr lang="es-ES_tradnl" sz="4000" b="1" u="sng" dirty="0" err="1" smtClean="0">
                <a:solidFill>
                  <a:srgbClr val="FFFF00"/>
                </a:solidFill>
              </a:rPr>
              <a:t>ue</a:t>
            </a:r>
            <a:r>
              <a:rPr lang="es-ES_tradnl" sz="4000" b="1" u="sng" dirty="0" smtClean="0"/>
              <a:t>)-</a:t>
            </a:r>
            <a:r>
              <a:rPr lang="es-ES_tradnl" sz="4000" b="1" u="sng" dirty="0" err="1" smtClean="0"/>
              <a:t>to</a:t>
            </a:r>
            <a:r>
              <a:rPr lang="es-ES_tradnl" sz="4000" b="1" u="sng" dirty="0" smtClean="0"/>
              <a:t> </a:t>
            </a:r>
            <a:r>
              <a:rPr lang="es-ES_tradnl" sz="4000" b="1" u="sng" dirty="0" err="1" smtClean="0"/>
              <a:t>play</a:t>
            </a:r>
            <a:r>
              <a:rPr lang="es-ES_tradnl" sz="4000" b="1" u="sng" dirty="0" smtClean="0"/>
              <a:t> (</a:t>
            </a:r>
            <a:r>
              <a:rPr lang="es-ES_tradnl" sz="4000" b="1" u="sng" dirty="0" err="1" smtClean="0"/>
              <a:t>game</a:t>
            </a:r>
            <a:r>
              <a:rPr lang="es-ES_tradnl" sz="4000" b="1" u="sng" dirty="0" smtClean="0"/>
              <a:t> </a:t>
            </a:r>
            <a:r>
              <a:rPr lang="es-ES_tradnl" sz="4000" b="1" u="sng" dirty="0" err="1" smtClean="0"/>
              <a:t>or</a:t>
            </a:r>
            <a:r>
              <a:rPr lang="es-ES_tradnl" sz="4000" b="1" u="sng" dirty="0" smtClean="0"/>
              <a:t> sport)</a:t>
            </a:r>
            <a:endParaRPr lang="en-US" sz="4000" dirty="0" smtClean="0"/>
          </a:p>
          <a:p>
            <a:pPr lvl="0"/>
            <a:r>
              <a:rPr lang="es-ES_tradnl" sz="4000" b="1" dirty="0" smtClean="0"/>
              <a:t>J</a:t>
            </a:r>
            <a:r>
              <a:rPr lang="es-ES_tradnl" sz="4000" b="1" dirty="0" smtClean="0">
                <a:solidFill>
                  <a:srgbClr val="FFFF00"/>
                </a:solidFill>
              </a:rPr>
              <a:t>ue</a:t>
            </a:r>
            <a:r>
              <a:rPr lang="es-ES_tradnl" sz="4000" b="1" dirty="0" smtClean="0"/>
              <a:t>go		1. Jugamos</a:t>
            </a:r>
            <a:endParaRPr lang="en-US" sz="4000" b="1" dirty="0" smtClean="0"/>
          </a:p>
          <a:p>
            <a:pPr lvl="0"/>
            <a:r>
              <a:rPr lang="es-ES_tradnl" sz="4000" b="1" dirty="0" smtClean="0"/>
              <a:t>J</a:t>
            </a:r>
            <a:r>
              <a:rPr lang="es-ES_tradnl" sz="4000" b="1" dirty="0" smtClean="0">
                <a:solidFill>
                  <a:srgbClr val="FFFF00"/>
                </a:solidFill>
              </a:rPr>
              <a:t>ue</a:t>
            </a:r>
            <a:r>
              <a:rPr lang="es-ES_tradnl" sz="4000" b="1" dirty="0" smtClean="0"/>
              <a:t>gas		2. Jugáis</a:t>
            </a:r>
            <a:endParaRPr lang="en-US" sz="4000" b="1" dirty="0" smtClean="0"/>
          </a:p>
          <a:p>
            <a:pPr lvl="0"/>
            <a:r>
              <a:rPr lang="es-ES_tradnl" sz="4000" b="1" dirty="0" smtClean="0"/>
              <a:t>J</a:t>
            </a:r>
            <a:r>
              <a:rPr lang="es-ES_tradnl" sz="4000" b="1" dirty="0" smtClean="0">
                <a:solidFill>
                  <a:srgbClr val="FFFF00"/>
                </a:solidFill>
              </a:rPr>
              <a:t>ue</a:t>
            </a:r>
            <a:r>
              <a:rPr lang="es-ES_tradnl" sz="4000" b="1" dirty="0" smtClean="0"/>
              <a:t>ga		3. J</a:t>
            </a:r>
            <a:r>
              <a:rPr lang="es-ES_tradnl" sz="4000" b="1" dirty="0" smtClean="0">
                <a:solidFill>
                  <a:srgbClr val="FFFF00"/>
                </a:solidFill>
              </a:rPr>
              <a:t>ue</a:t>
            </a:r>
            <a:r>
              <a:rPr lang="es-ES_tradnl" sz="4000" b="1" dirty="0" smtClean="0"/>
              <a:t>gan</a:t>
            </a:r>
            <a:endParaRPr lang="en-US" sz="4000" b="1" dirty="0" smtClean="0"/>
          </a:p>
          <a:p>
            <a:r>
              <a:rPr lang="es-ES_tradnl" sz="4000" b="1" dirty="0" smtClean="0"/>
              <a:t> </a:t>
            </a:r>
            <a:endParaRPr lang="en-US" sz="4800" b="1" dirty="0" smtClean="0"/>
          </a:p>
          <a:p>
            <a:pPr lvl="0"/>
            <a:endParaRPr lang="es-MX" sz="4800" b="1" dirty="0" smtClean="0"/>
          </a:p>
          <a:p>
            <a:pPr lvl="0"/>
            <a:r>
              <a:rPr lang="es-MX" sz="4800" b="1" dirty="0" smtClean="0"/>
              <a:t> </a:t>
            </a:r>
            <a:endParaRPr lang="en-US" sz="4800" b="1" dirty="0"/>
          </a:p>
        </p:txBody>
      </p:sp>
      <p:sp>
        <p:nvSpPr>
          <p:cNvPr id="9" name="Freeform 8"/>
          <p:cNvSpPr/>
          <p:nvPr/>
        </p:nvSpPr>
        <p:spPr>
          <a:xfrm>
            <a:off x="12879" y="3928056"/>
            <a:ext cx="4994754" cy="2347333"/>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descr="C:\Documents and Settings\jlopez\Local Settings\Temporary Internet Files\Content.IE5\T4EO839L\MC900352516[1].wmf"/>
          <p:cNvPicPr>
            <a:picLocks noChangeAspect="1" noChangeArrowheads="1"/>
          </p:cNvPicPr>
          <p:nvPr/>
        </p:nvPicPr>
        <p:blipFill>
          <a:blip r:embed="rId2" cstate="print"/>
          <a:srcRect/>
          <a:stretch>
            <a:fillRect/>
          </a:stretch>
        </p:blipFill>
        <p:spPr bwMode="auto">
          <a:xfrm>
            <a:off x="6934200" y="4953000"/>
            <a:ext cx="1777497" cy="1703560"/>
          </a:xfrm>
          <a:prstGeom prst="rect">
            <a:avLst/>
          </a:prstGeom>
          <a:noFill/>
        </p:spPr>
      </p:pic>
      <p:pic>
        <p:nvPicPr>
          <p:cNvPr id="3075" name="Picture 3" descr="C:\Documents and Settings\jlopez\Local Settings\Temporary Internet Files\Content.IE5\T4EO839L\MC900352524[1].wmf"/>
          <p:cNvPicPr>
            <a:picLocks noChangeAspect="1" noChangeArrowheads="1"/>
          </p:cNvPicPr>
          <p:nvPr/>
        </p:nvPicPr>
        <p:blipFill>
          <a:blip r:embed="rId3" cstate="print"/>
          <a:srcRect/>
          <a:stretch>
            <a:fillRect/>
          </a:stretch>
        </p:blipFill>
        <p:spPr bwMode="auto">
          <a:xfrm>
            <a:off x="5486400" y="4114800"/>
            <a:ext cx="1807675" cy="15134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000" b="1" dirty="0" err="1" smtClean="0"/>
              <a:t>Objective</a:t>
            </a:r>
            <a:r>
              <a:rPr lang="es-MX" sz="2000" b="1" dirty="0" smtClean="0"/>
              <a:t>…</a:t>
            </a:r>
            <a:r>
              <a:rPr lang="es-MX" sz="2000" b="1" dirty="0" err="1" smtClean="0"/>
              <a:t>talki</a:t>
            </a:r>
            <a:r>
              <a:rPr lang="es-MX" sz="2800" b="1" dirty="0" err="1" smtClean="0"/>
              <a:t>ng</a:t>
            </a:r>
            <a:r>
              <a:rPr lang="es-MX" sz="2800" b="1" dirty="0" smtClean="0"/>
              <a:t> </a:t>
            </a:r>
            <a:r>
              <a:rPr lang="es-MX" sz="2800" b="1" dirty="0" err="1" smtClean="0"/>
              <a:t>about</a:t>
            </a:r>
            <a:r>
              <a:rPr lang="es-MX" sz="2800" b="1" dirty="0" smtClean="0"/>
              <a:t> </a:t>
            </a:r>
            <a:r>
              <a:rPr lang="es-MX" sz="2800" b="1" dirty="0" err="1" smtClean="0"/>
              <a:t>the</a:t>
            </a:r>
            <a:r>
              <a:rPr lang="es-MX" sz="2800" b="1" dirty="0" smtClean="0"/>
              <a:t> </a:t>
            </a:r>
            <a:r>
              <a:rPr lang="es-MX" sz="2800" b="1" dirty="0" err="1" smtClean="0"/>
              <a:t>present</a:t>
            </a:r>
            <a:r>
              <a:rPr lang="es-MX" sz="2800" b="1" dirty="0" smtClean="0"/>
              <a:t> (</a:t>
            </a:r>
            <a:r>
              <a:rPr lang="es-MX" sz="2800" b="1" dirty="0" err="1" smtClean="0"/>
              <a:t>stem-changing</a:t>
            </a:r>
            <a:r>
              <a:rPr lang="es-MX" sz="2800" b="1" dirty="0" smtClean="0"/>
              <a:t> </a:t>
            </a:r>
            <a:r>
              <a:rPr lang="es-MX" sz="2800" b="1" dirty="0" err="1" smtClean="0"/>
              <a:t>verbs</a:t>
            </a:r>
            <a:r>
              <a:rPr lang="es-MX" sz="2800" b="1" dirty="0" smtClean="0"/>
              <a:t> E-I) </a:t>
            </a:r>
            <a:endParaRPr lang="en-US" sz="2800" b="1" dirty="0" smtClean="0"/>
          </a:p>
          <a:p>
            <a:endParaRPr lang="en-US" sz="2800" b="1" dirty="0"/>
          </a:p>
        </p:txBody>
      </p:sp>
      <p:sp>
        <p:nvSpPr>
          <p:cNvPr id="5" name="TextBox 4"/>
          <p:cNvSpPr txBox="1"/>
          <p:nvPr/>
        </p:nvSpPr>
        <p:spPr>
          <a:xfrm>
            <a:off x="0" y="609600"/>
            <a:ext cx="9144000" cy="3785652"/>
          </a:xfrm>
          <a:prstGeom prst="rect">
            <a:avLst/>
          </a:prstGeom>
          <a:solidFill>
            <a:schemeClr val="accent4">
              <a:lumMod val="75000"/>
            </a:schemeClr>
          </a:solidFill>
        </p:spPr>
        <p:txBody>
          <a:bodyPr wrap="square" rtlCol="0">
            <a:spAutoFit/>
          </a:bodyPr>
          <a:lstStyle/>
          <a:p>
            <a:r>
              <a:rPr lang="en-US" sz="4000" b="1" u="sng" dirty="0" smtClean="0"/>
              <a:t>stem-changing verbs  </a:t>
            </a:r>
          </a:p>
          <a:p>
            <a:r>
              <a:rPr lang="en-US" sz="4000" b="1" dirty="0" err="1" smtClean="0"/>
              <a:t>rep</a:t>
            </a:r>
            <a:r>
              <a:rPr lang="en-US" sz="4000" b="1" u="sng" dirty="0" err="1" smtClean="0">
                <a:solidFill>
                  <a:srgbClr val="FFC000"/>
                </a:solidFill>
              </a:rPr>
              <a:t>e</a:t>
            </a:r>
            <a:r>
              <a:rPr lang="en-US" sz="4000" b="1" dirty="0" err="1" smtClean="0"/>
              <a:t>tir</a:t>
            </a:r>
            <a:r>
              <a:rPr lang="en-US" sz="4000" b="1" dirty="0" smtClean="0"/>
              <a:t>-to repeat (e</a:t>
            </a:r>
            <a:r>
              <a:rPr lang="en-US" sz="4000" b="1" dirty="0" smtClean="0">
                <a:sym typeface="Wingdings"/>
              </a:rPr>
              <a:t></a:t>
            </a:r>
            <a:r>
              <a:rPr lang="en-US" sz="4000" b="1" dirty="0" smtClean="0"/>
              <a:t> </a:t>
            </a:r>
            <a:r>
              <a:rPr lang="en-US" sz="4000" b="1" dirty="0" err="1" smtClean="0"/>
              <a:t>i</a:t>
            </a:r>
            <a:r>
              <a:rPr lang="en-US" sz="4000" b="1" dirty="0" smtClean="0"/>
              <a:t>)</a:t>
            </a:r>
          </a:p>
          <a:p>
            <a:r>
              <a:rPr lang="es-MX" sz="4000" b="1" dirty="0" smtClean="0"/>
              <a:t>rep</a:t>
            </a:r>
            <a:r>
              <a:rPr lang="es-MX" sz="4000" b="1" dirty="0" smtClean="0">
                <a:solidFill>
                  <a:srgbClr val="FFFF00"/>
                </a:solidFill>
              </a:rPr>
              <a:t>i</a:t>
            </a:r>
            <a:r>
              <a:rPr lang="es-MX" sz="4000" b="1" dirty="0" smtClean="0"/>
              <a:t>to		repetimos</a:t>
            </a:r>
          </a:p>
          <a:p>
            <a:r>
              <a:rPr lang="es-MX" sz="4000" b="1" dirty="0" smtClean="0"/>
              <a:t>rep</a:t>
            </a:r>
            <a:r>
              <a:rPr lang="es-MX" sz="4000" b="1" dirty="0" smtClean="0">
                <a:solidFill>
                  <a:srgbClr val="FFFF00"/>
                </a:solidFill>
              </a:rPr>
              <a:t>i</a:t>
            </a:r>
            <a:r>
              <a:rPr lang="es-MX" sz="4000" b="1" dirty="0" smtClean="0"/>
              <a:t>tes		repetís</a:t>
            </a:r>
          </a:p>
          <a:p>
            <a:r>
              <a:rPr lang="es-MX" sz="4000" b="1" dirty="0" smtClean="0"/>
              <a:t>rep</a:t>
            </a:r>
            <a:r>
              <a:rPr lang="es-MX" sz="4000" b="1" dirty="0" smtClean="0">
                <a:solidFill>
                  <a:srgbClr val="FFFF00"/>
                </a:solidFill>
              </a:rPr>
              <a:t>i</a:t>
            </a:r>
            <a:r>
              <a:rPr lang="es-MX" sz="4000" b="1" dirty="0" smtClean="0"/>
              <a:t>te		rep</a:t>
            </a:r>
            <a:r>
              <a:rPr lang="es-MX" sz="4000" b="1" dirty="0" smtClean="0">
                <a:solidFill>
                  <a:srgbClr val="FFFF00"/>
                </a:solidFill>
              </a:rPr>
              <a:t>i</a:t>
            </a:r>
            <a:r>
              <a:rPr lang="es-MX" sz="4000" b="1" dirty="0" smtClean="0"/>
              <a:t>ten</a:t>
            </a:r>
            <a:endParaRPr lang="en-US" sz="4000" b="1" dirty="0" smtClean="0"/>
          </a:p>
          <a:p>
            <a:pPr lvl="0"/>
            <a:endParaRPr lang="en-US" sz="4000" b="1" dirty="0">
              <a:latin typeface="Arial Black" pitchFamily="34" charset="0"/>
            </a:endParaRPr>
          </a:p>
        </p:txBody>
      </p:sp>
      <p:pic>
        <p:nvPicPr>
          <p:cNvPr id="1026" name="Picture 2" descr="C:\Documents and Settings\jlopez\Local Settings\Temporary Internet Files\Content.IE5\8G1XPQ8C\MC900274116[1].wmf"/>
          <p:cNvPicPr>
            <a:picLocks noChangeAspect="1" noChangeArrowheads="1"/>
          </p:cNvPicPr>
          <p:nvPr/>
        </p:nvPicPr>
        <p:blipFill>
          <a:blip r:embed="rId2" cstate="print"/>
          <a:srcRect/>
          <a:stretch>
            <a:fillRect/>
          </a:stretch>
        </p:blipFill>
        <p:spPr bwMode="auto">
          <a:xfrm>
            <a:off x="6019800" y="990600"/>
            <a:ext cx="2514143" cy="2129286"/>
          </a:xfrm>
          <a:prstGeom prst="rect">
            <a:avLst/>
          </a:prstGeom>
          <a:noFill/>
        </p:spPr>
      </p:pic>
      <p:sp>
        <p:nvSpPr>
          <p:cNvPr id="8" name="Freeform 7"/>
          <p:cNvSpPr/>
          <p:nvPr/>
        </p:nvSpPr>
        <p:spPr>
          <a:xfrm>
            <a:off x="0" y="1676400"/>
            <a:ext cx="6477000" cy="24384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E-I) </a:t>
            </a:r>
            <a:endParaRPr lang="en-US" sz="2400" b="1" dirty="0" smtClean="0"/>
          </a:p>
          <a:p>
            <a:endParaRPr lang="en-US" sz="3200" b="1" dirty="0"/>
          </a:p>
        </p:txBody>
      </p:sp>
      <p:sp>
        <p:nvSpPr>
          <p:cNvPr id="5" name="TextBox 4"/>
          <p:cNvSpPr txBox="1"/>
          <p:nvPr/>
        </p:nvSpPr>
        <p:spPr>
          <a:xfrm>
            <a:off x="0" y="609600"/>
            <a:ext cx="9144000" cy="3785652"/>
          </a:xfrm>
          <a:prstGeom prst="rect">
            <a:avLst/>
          </a:prstGeom>
          <a:solidFill>
            <a:schemeClr val="accent4">
              <a:lumMod val="75000"/>
            </a:schemeClr>
          </a:solidFill>
        </p:spPr>
        <p:txBody>
          <a:bodyPr wrap="square" rtlCol="0">
            <a:spAutoFit/>
          </a:bodyPr>
          <a:lstStyle/>
          <a:p>
            <a:r>
              <a:rPr lang="en-US" sz="4000" b="1" u="sng" dirty="0" smtClean="0"/>
              <a:t>stem-changing verbs  </a:t>
            </a:r>
          </a:p>
          <a:p>
            <a:r>
              <a:rPr lang="en-US" sz="4000" b="1" u="sng" dirty="0" err="1" smtClean="0"/>
              <a:t>p</a:t>
            </a:r>
            <a:r>
              <a:rPr lang="en-US" sz="4000" b="1" u="sng" dirty="0" err="1" smtClean="0">
                <a:solidFill>
                  <a:srgbClr val="FFC000"/>
                </a:solidFill>
              </a:rPr>
              <a:t>e</a:t>
            </a:r>
            <a:r>
              <a:rPr lang="en-US" sz="4000" b="1" dirty="0" err="1" smtClean="0"/>
              <a:t>dir</a:t>
            </a:r>
            <a:r>
              <a:rPr lang="en-US" sz="4000" b="1" dirty="0" smtClean="0"/>
              <a:t>-to ask for  (e</a:t>
            </a:r>
            <a:r>
              <a:rPr lang="en-US" sz="4000" b="1" dirty="0" smtClean="0">
                <a:sym typeface="Wingdings"/>
              </a:rPr>
              <a:t></a:t>
            </a:r>
            <a:r>
              <a:rPr lang="en-US" sz="4000" b="1" dirty="0" smtClean="0"/>
              <a:t> </a:t>
            </a:r>
            <a:r>
              <a:rPr lang="en-US" sz="4000" b="1" dirty="0" err="1" smtClean="0"/>
              <a:t>i</a:t>
            </a:r>
            <a:r>
              <a:rPr lang="en-US" sz="4000" b="1" dirty="0" smtClean="0"/>
              <a:t>)</a:t>
            </a:r>
          </a:p>
          <a:p>
            <a:r>
              <a:rPr lang="es-MX" sz="4000" b="1" dirty="0" smtClean="0"/>
              <a:t>p</a:t>
            </a:r>
            <a:r>
              <a:rPr lang="es-MX" sz="4000" b="1" dirty="0" smtClean="0">
                <a:solidFill>
                  <a:srgbClr val="FFFF00"/>
                </a:solidFill>
              </a:rPr>
              <a:t>i</a:t>
            </a:r>
            <a:r>
              <a:rPr lang="es-MX" sz="4000" b="1" dirty="0" smtClean="0"/>
              <a:t>do		pedimos</a:t>
            </a:r>
          </a:p>
          <a:p>
            <a:r>
              <a:rPr lang="es-MX" sz="4000" b="1" dirty="0" smtClean="0"/>
              <a:t>p</a:t>
            </a:r>
            <a:r>
              <a:rPr lang="es-MX" sz="4000" b="1" dirty="0" smtClean="0">
                <a:solidFill>
                  <a:srgbClr val="FFFF00"/>
                </a:solidFill>
              </a:rPr>
              <a:t>i</a:t>
            </a:r>
            <a:r>
              <a:rPr lang="es-MX" sz="4000" b="1" dirty="0" smtClean="0"/>
              <a:t>des		pedís</a:t>
            </a:r>
          </a:p>
          <a:p>
            <a:r>
              <a:rPr lang="es-MX" sz="4000" b="1" dirty="0" smtClean="0"/>
              <a:t>p</a:t>
            </a:r>
            <a:r>
              <a:rPr lang="es-MX" sz="4000" b="1" dirty="0" smtClean="0">
                <a:solidFill>
                  <a:srgbClr val="FFFF00"/>
                </a:solidFill>
              </a:rPr>
              <a:t>i</a:t>
            </a:r>
            <a:r>
              <a:rPr lang="es-MX" sz="4000" b="1" dirty="0" smtClean="0"/>
              <a:t>de		p</a:t>
            </a:r>
            <a:r>
              <a:rPr lang="es-MX" sz="4000" b="1" dirty="0" smtClean="0">
                <a:solidFill>
                  <a:srgbClr val="FFFF00"/>
                </a:solidFill>
              </a:rPr>
              <a:t>i</a:t>
            </a:r>
            <a:r>
              <a:rPr lang="es-MX" sz="4000" b="1" dirty="0" smtClean="0"/>
              <a:t>den</a:t>
            </a:r>
            <a:endParaRPr lang="en-US" sz="4000" b="1" dirty="0" smtClean="0"/>
          </a:p>
          <a:p>
            <a:pPr lvl="0"/>
            <a:endParaRPr lang="en-US" sz="4000" b="1" dirty="0">
              <a:latin typeface="Arial Black" pitchFamily="34" charset="0"/>
            </a:endParaRPr>
          </a:p>
        </p:txBody>
      </p:sp>
      <p:pic>
        <p:nvPicPr>
          <p:cNvPr id="4099" name="Picture 3" descr="C:\Documents and Settings\jlopez\Local Settings\Temporary Internet Files\Content.IE5\T4EO839L\MC900281720[1].wmf"/>
          <p:cNvPicPr>
            <a:picLocks noChangeAspect="1" noChangeArrowheads="1"/>
          </p:cNvPicPr>
          <p:nvPr/>
        </p:nvPicPr>
        <p:blipFill>
          <a:blip r:embed="rId2" cstate="print"/>
          <a:srcRect/>
          <a:stretch>
            <a:fillRect/>
          </a:stretch>
        </p:blipFill>
        <p:spPr bwMode="auto">
          <a:xfrm>
            <a:off x="6324600" y="1981200"/>
            <a:ext cx="1810512" cy="983894"/>
          </a:xfrm>
          <a:prstGeom prst="rect">
            <a:avLst/>
          </a:prstGeom>
          <a:noFill/>
        </p:spPr>
      </p:pic>
      <p:pic>
        <p:nvPicPr>
          <p:cNvPr id="4101" name="Picture 5" descr="C:\Documents and Settings\jlopez\Local Settings\Temporary Internet Files\Content.IE5\RPASN5QZ\MC900431509[1].png"/>
          <p:cNvPicPr>
            <a:picLocks noChangeAspect="1" noChangeArrowheads="1"/>
          </p:cNvPicPr>
          <p:nvPr/>
        </p:nvPicPr>
        <p:blipFill>
          <a:blip r:embed="rId3" cstate="print"/>
          <a:srcRect/>
          <a:stretch>
            <a:fillRect/>
          </a:stretch>
        </p:blipFill>
        <p:spPr bwMode="auto">
          <a:xfrm>
            <a:off x="5562600" y="685800"/>
            <a:ext cx="1828572" cy="1828572"/>
          </a:xfrm>
          <a:prstGeom prst="rect">
            <a:avLst/>
          </a:prstGeom>
          <a:noFill/>
        </p:spPr>
      </p:pic>
      <p:sp>
        <p:nvSpPr>
          <p:cNvPr id="9" name="Freeform 8"/>
          <p:cNvSpPr/>
          <p:nvPr/>
        </p:nvSpPr>
        <p:spPr>
          <a:xfrm>
            <a:off x="0" y="18288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4" name="TextBox 3"/>
          <p:cNvSpPr txBox="1"/>
          <p:nvPr/>
        </p:nvSpPr>
        <p:spPr>
          <a:xfrm>
            <a:off x="0" y="0"/>
            <a:ext cx="9144000" cy="83099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E-I) </a:t>
            </a:r>
            <a:endParaRPr lang="en-US" sz="2400" b="1" dirty="0" smtClean="0"/>
          </a:p>
          <a:p>
            <a:endParaRPr lang="en-US" sz="2400" b="1" dirty="0"/>
          </a:p>
        </p:txBody>
      </p:sp>
      <p:sp>
        <p:nvSpPr>
          <p:cNvPr id="5" name="TextBox 4"/>
          <p:cNvSpPr txBox="1"/>
          <p:nvPr/>
        </p:nvSpPr>
        <p:spPr>
          <a:xfrm>
            <a:off x="0" y="457200"/>
            <a:ext cx="9144000" cy="4401205"/>
          </a:xfrm>
          <a:prstGeom prst="rect">
            <a:avLst/>
          </a:prstGeom>
          <a:solidFill>
            <a:schemeClr val="accent4">
              <a:lumMod val="75000"/>
            </a:schemeClr>
          </a:solidFill>
        </p:spPr>
        <p:txBody>
          <a:bodyPr wrap="square" rtlCol="0">
            <a:spAutoFit/>
          </a:bodyPr>
          <a:lstStyle/>
          <a:p>
            <a:r>
              <a:rPr lang="en-US" sz="4000" b="1" u="sng" dirty="0" smtClean="0"/>
              <a:t>stem-changing verbs  </a:t>
            </a:r>
          </a:p>
          <a:p>
            <a:r>
              <a:rPr lang="en-US" sz="4000" b="1" u="sng" dirty="0" err="1" smtClean="0"/>
              <a:t>s</a:t>
            </a:r>
            <a:r>
              <a:rPr lang="en-US" sz="4000" b="1" u="sng" dirty="0" err="1" smtClean="0">
                <a:solidFill>
                  <a:srgbClr val="FFC000"/>
                </a:solidFill>
              </a:rPr>
              <a:t>e</a:t>
            </a:r>
            <a:r>
              <a:rPr lang="en-US" sz="4000" b="1" u="sng" dirty="0" err="1" smtClean="0"/>
              <a:t>rv</a:t>
            </a:r>
            <a:r>
              <a:rPr lang="en-US" sz="4000" b="1" dirty="0" err="1" smtClean="0"/>
              <a:t>ir</a:t>
            </a:r>
            <a:r>
              <a:rPr lang="en-US" sz="4000" b="1" dirty="0" smtClean="0"/>
              <a:t>-to serve  (e</a:t>
            </a:r>
            <a:r>
              <a:rPr lang="en-US" sz="4000" b="1" dirty="0" smtClean="0">
                <a:sym typeface="Wingdings"/>
              </a:rPr>
              <a:t></a:t>
            </a:r>
            <a:r>
              <a:rPr lang="en-US" sz="4000" b="1" dirty="0" smtClean="0"/>
              <a:t> </a:t>
            </a:r>
            <a:r>
              <a:rPr lang="en-US" sz="4000" b="1" dirty="0" err="1" smtClean="0"/>
              <a:t>i</a:t>
            </a:r>
            <a:r>
              <a:rPr lang="en-US" sz="4000" b="1" dirty="0" smtClean="0"/>
              <a:t>)</a:t>
            </a:r>
          </a:p>
          <a:p>
            <a:r>
              <a:rPr lang="es-MX" sz="4000" b="1" dirty="0" smtClean="0"/>
              <a:t>s</a:t>
            </a:r>
            <a:r>
              <a:rPr lang="es-MX" sz="4000" b="1" dirty="0" smtClean="0">
                <a:solidFill>
                  <a:srgbClr val="FFFF00"/>
                </a:solidFill>
              </a:rPr>
              <a:t>i</a:t>
            </a:r>
            <a:r>
              <a:rPr lang="es-MX" sz="4000" b="1" dirty="0" smtClean="0"/>
              <a:t>rvo		servimos</a:t>
            </a:r>
          </a:p>
          <a:p>
            <a:r>
              <a:rPr lang="es-MX" sz="4000" b="1" dirty="0" smtClean="0"/>
              <a:t>s</a:t>
            </a:r>
            <a:r>
              <a:rPr lang="es-MX" sz="4000" b="1" dirty="0" smtClean="0">
                <a:solidFill>
                  <a:srgbClr val="FFFF00"/>
                </a:solidFill>
              </a:rPr>
              <a:t>i</a:t>
            </a:r>
            <a:r>
              <a:rPr lang="es-MX" sz="4000" b="1" dirty="0" smtClean="0"/>
              <a:t>rves		servís</a:t>
            </a:r>
          </a:p>
          <a:p>
            <a:r>
              <a:rPr lang="es-MX" sz="4000" b="1" dirty="0" smtClean="0"/>
              <a:t>s</a:t>
            </a:r>
            <a:r>
              <a:rPr lang="es-MX" sz="4000" b="1" dirty="0" smtClean="0">
                <a:solidFill>
                  <a:srgbClr val="FFFF00"/>
                </a:solidFill>
              </a:rPr>
              <a:t>i</a:t>
            </a:r>
            <a:r>
              <a:rPr lang="es-MX" sz="4000" b="1" dirty="0" smtClean="0"/>
              <a:t>rve		s</a:t>
            </a:r>
            <a:r>
              <a:rPr lang="es-MX" sz="4000" b="1" dirty="0" smtClean="0">
                <a:solidFill>
                  <a:srgbClr val="FFFF00"/>
                </a:solidFill>
              </a:rPr>
              <a:t>i</a:t>
            </a:r>
            <a:r>
              <a:rPr lang="es-MX" sz="4000" b="1" dirty="0" smtClean="0"/>
              <a:t>rven</a:t>
            </a:r>
          </a:p>
          <a:p>
            <a:endParaRPr lang="es-MX" sz="4000" b="1" dirty="0" smtClean="0"/>
          </a:p>
          <a:p>
            <a:endParaRPr lang="en-US" sz="4000" b="1" dirty="0" smtClean="0"/>
          </a:p>
        </p:txBody>
      </p:sp>
      <p:pic>
        <p:nvPicPr>
          <p:cNvPr id="2050" name="Picture 2" descr="C:\Documents and Settings\jlopez\Local Settings\Temporary Internet Files\Content.IE5\T4EO839L\MC900023500[1].wmf"/>
          <p:cNvPicPr>
            <a:picLocks noChangeAspect="1" noChangeArrowheads="1"/>
          </p:cNvPicPr>
          <p:nvPr/>
        </p:nvPicPr>
        <p:blipFill>
          <a:blip r:embed="rId2" cstate="print"/>
          <a:srcRect/>
          <a:stretch>
            <a:fillRect/>
          </a:stretch>
        </p:blipFill>
        <p:spPr bwMode="auto">
          <a:xfrm>
            <a:off x="5791200" y="914400"/>
            <a:ext cx="2840431" cy="2720950"/>
          </a:xfrm>
          <a:prstGeom prst="rect">
            <a:avLst/>
          </a:prstGeom>
          <a:noFill/>
        </p:spPr>
      </p:pic>
      <p:sp>
        <p:nvSpPr>
          <p:cNvPr id="8" name="Content Placeholder 7"/>
          <p:cNvSpPr>
            <a:spLocks noGrp="1"/>
          </p:cNvSpPr>
          <p:nvPr>
            <p:ph idx="1"/>
          </p:nvPr>
        </p:nvSpPr>
        <p:spPr>
          <a:xfrm>
            <a:off x="0" y="1600200"/>
            <a:ext cx="5943600" cy="2849563"/>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s-MX"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83099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E-I) </a:t>
            </a:r>
            <a:endParaRPr lang="en-US" sz="2400" b="1" dirty="0" smtClean="0"/>
          </a:p>
          <a:p>
            <a:endParaRPr lang="en-US" sz="2400" b="1" dirty="0"/>
          </a:p>
        </p:txBody>
      </p:sp>
      <p:sp>
        <p:nvSpPr>
          <p:cNvPr id="5" name="TextBox 4"/>
          <p:cNvSpPr txBox="1"/>
          <p:nvPr/>
        </p:nvSpPr>
        <p:spPr>
          <a:xfrm>
            <a:off x="0" y="609600"/>
            <a:ext cx="9144000" cy="6986528"/>
          </a:xfrm>
          <a:prstGeom prst="rect">
            <a:avLst/>
          </a:prstGeom>
          <a:solidFill>
            <a:schemeClr val="accent4">
              <a:lumMod val="75000"/>
            </a:schemeClr>
          </a:solidFill>
        </p:spPr>
        <p:txBody>
          <a:bodyPr wrap="square" rtlCol="0">
            <a:spAutoFit/>
          </a:bodyPr>
          <a:lstStyle/>
          <a:p>
            <a:r>
              <a:rPr lang="en-US" sz="4000" b="1" u="sng" dirty="0" smtClean="0"/>
              <a:t>stem-changing verbs  </a:t>
            </a:r>
            <a:r>
              <a:rPr lang="en-US" sz="4000" b="1" dirty="0" smtClean="0"/>
              <a:t>(e</a:t>
            </a:r>
            <a:r>
              <a:rPr lang="en-US" sz="4000" b="1" dirty="0" smtClean="0">
                <a:sym typeface="Wingdings"/>
              </a:rPr>
              <a:t></a:t>
            </a:r>
            <a:r>
              <a:rPr lang="en-US" sz="4000" b="1" dirty="0" smtClean="0"/>
              <a:t> </a:t>
            </a:r>
            <a:r>
              <a:rPr lang="en-US" sz="4000" b="1" dirty="0" err="1" smtClean="0"/>
              <a:t>i</a:t>
            </a:r>
            <a:r>
              <a:rPr lang="en-US" sz="4000" b="1" dirty="0" smtClean="0"/>
              <a:t>)</a:t>
            </a:r>
            <a:endParaRPr lang="en-US" sz="4000" b="1" u="sng" dirty="0" smtClean="0"/>
          </a:p>
          <a:p>
            <a:r>
              <a:rPr lang="en-US" sz="4000" b="1" dirty="0" err="1" smtClean="0"/>
              <a:t>v</a:t>
            </a:r>
            <a:r>
              <a:rPr lang="en-US" sz="4000" b="1" u="sng" dirty="0" err="1" smtClean="0">
                <a:solidFill>
                  <a:srgbClr val="FFC000"/>
                </a:solidFill>
              </a:rPr>
              <a:t>e</a:t>
            </a:r>
            <a:r>
              <a:rPr lang="en-US" sz="4000" b="1" dirty="0" err="1" smtClean="0"/>
              <a:t>stirse</a:t>
            </a:r>
            <a:r>
              <a:rPr lang="en-US" sz="4000" b="1" dirty="0" smtClean="0"/>
              <a:t>-to dress oneself (to get dressed)</a:t>
            </a:r>
            <a:endParaRPr lang="en-US" sz="4000" dirty="0" smtClean="0"/>
          </a:p>
          <a:p>
            <a:r>
              <a:rPr lang="es-MX" sz="4000" b="1" dirty="0" smtClean="0"/>
              <a:t>me v</a:t>
            </a:r>
            <a:r>
              <a:rPr lang="es-MX" sz="4000" b="1" dirty="0" smtClean="0">
                <a:solidFill>
                  <a:srgbClr val="FFFF00"/>
                </a:solidFill>
              </a:rPr>
              <a:t>i</a:t>
            </a:r>
            <a:r>
              <a:rPr lang="es-MX" sz="4000" b="1" dirty="0" smtClean="0"/>
              <a:t>sto		nos vestimos</a:t>
            </a:r>
            <a:endParaRPr lang="en-US" sz="4000" dirty="0" smtClean="0"/>
          </a:p>
          <a:p>
            <a:r>
              <a:rPr lang="es-MX" sz="4000" b="1" dirty="0" smtClean="0"/>
              <a:t>te v</a:t>
            </a:r>
            <a:r>
              <a:rPr lang="es-MX" sz="4000" b="1" dirty="0" smtClean="0">
                <a:solidFill>
                  <a:srgbClr val="FFFF00"/>
                </a:solidFill>
              </a:rPr>
              <a:t>i</a:t>
            </a:r>
            <a:r>
              <a:rPr lang="es-MX" sz="4000" b="1" dirty="0" smtClean="0"/>
              <a:t>stes	  	os vestís</a:t>
            </a:r>
            <a:endParaRPr lang="en-US" sz="4000" dirty="0" smtClean="0"/>
          </a:p>
          <a:p>
            <a:r>
              <a:rPr lang="en-US" sz="4000" b="1" dirty="0" smtClean="0"/>
              <a:t>se </a:t>
            </a:r>
            <a:r>
              <a:rPr lang="en-US" sz="4000" b="1" dirty="0" err="1" smtClean="0"/>
              <a:t>v</a:t>
            </a:r>
            <a:r>
              <a:rPr lang="en-US" sz="4000" b="1" dirty="0" err="1" smtClean="0">
                <a:solidFill>
                  <a:srgbClr val="FFFF00"/>
                </a:solidFill>
              </a:rPr>
              <a:t>i</a:t>
            </a:r>
            <a:r>
              <a:rPr lang="en-US" sz="4000" b="1" dirty="0" err="1" smtClean="0"/>
              <a:t>ste</a:t>
            </a:r>
            <a:r>
              <a:rPr lang="en-US" sz="4000" b="1" dirty="0" smtClean="0"/>
              <a:t>	 	se </a:t>
            </a:r>
            <a:r>
              <a:rPr lang="en-US" sz="4000" b="1" dirty="0" err="1" smtClean="0"/>
              <a:t>v</a:t>
            </a:r>
            <a:r>
              <a:rPr lang="en-US" sz="4000" b="1" dirty="0" err="1" smtClean="0">
                <a:solidFill>
                  <a:srgbClr val="FFFF00"/>
                </a:solidFill>
              </a:rPr>
              <a:t>i</a:t>
            </a:r>
            <a:r>
              <a:rPr lang="en-US" sz="4000" b="1" dirty="0" err="1" smtClean="0"/>
              <a:t>sten</a:t>
            </a:r>
            <a:endParaRPr lang="en-US" sz="4000" dirty="0" smtClean="0"/>
          </a:p>
          <a:p>
            <a:r>
              <a:rPr lang="en-US" sz="4000" b="1" dirty="0" smtClean="0"/>
              <a:t> </a:t>
            </a:r>
            <a:endParaRPr lang="en-US" sz="4000" dirty="0" smtClean="0"/>
          </a:p>
          <a:p>
            <a:r>
              <a:rPr lang="en-US" sz="4000" b="1" dirty="0" smtClean="0"/>
              <a:t> </a:t>
            </a:r>
            <a:endParaRPr lang="en-US" sz="4000" dirty="0" smtClean="0"/>
          </a:p>
          <a:p>
            <a:r>
              <a:rPr lang="es-MX" sz="3200" b="1" dirty="0" err="1" smtClean="0"/>
              <a:t>This</a:t>
            </a:r>
            <a:r>
              <a:rPr lang="es-MX" sz="3200" b="1" dirty="0" smtClean="0"/>
              <a:t> </a:t>
            </a:r>
            <a:r>
              <a:rPr lang="es-MX" sz="3200" b="1" dirty="0" err="1" smtClean="0"/>
              <a:t>is</a:t>
            </a:r>
            <a:r>
              <a:rPr lang="es-MX" sz="3200" b="1" dirty="0" smtClean="0"/>
              <a:t> a </a:t>
            </a:r>
            <a:r>
              <a:rPr lang="es-MX" sz="3200" b="1" dirty="0" err="1" smtClean="0"/>
              <a:t>reflexive</a:t>
            </a:r>
            <a:r>
              <a:rPr lang="es-MX" sz="3200" b="1" dirty="0" smtClean="0"/>
              <a:t> </a:t>
            </a:r>
            <a:r>
              <a:rPr lang="es-MX" sz="3200" b="1" dirty="0" err="1" smtClean="0"/>
              <a:t>action</a:t>
            </a:r>
            <a:r>
              <a:rPr lang="es-MX" sz="3200" b="1" dirty="0" smtClean="0"/>
              <a:t> </a:t>
            </a:r>
            <a:r>
              <a:rPr lang="es-MX" sz="3200" b="1" dirty="0" err="1" smtClean="0"/>
              <a:t>because</a:t>
            </a:r>
            <a:r>
              <a:rPr lang="es-MX" sz="3200" b="1" dirty="0" smtClean="0"/>
              <a:t> he </a:t>
            </a:r>
            <a:r>
              <a:rPr lang="es-MX" sz="3200" b="1" dirty="0" err="1" smtClean="0"/>
              <a:t>is</a:t>
            </a:r>
            <a:r>
              <a:rPr lang="es-MX" sz="3200" b="1" dirty="0" smtClean="0"/>
              <a:t> </a:t>
            </a:r>
            <a:r>
              <a:rPr lang="es-MX" sz="3200" b="1" dirty="0" err="1" smtClean="0"/>
              <a:t>dressing</a:t>
            </a:r>
            <a:r>
              <a:rPr lang="es-MX" sz="3200" b="1" dirty="0" smtClean="0"/>
              <a:t> </a:t>
            </a:r>
            <a:r>
              <a:rPr lang="es-MX" sz="3200" b="1" dirty="0" err="1" smtClean="0"/>
              <a:t>himself</a:t>
            </a:r>
            <a:r>
              <a:rPr lang="es-MX" sz="3200" b="1" dirty="0" smtClean="0"/>
              <a:t>.</a:t>
            </a:r>
          </a:p>
          <a:p>
            <a:r>
              <a:rPr lang="es-MX" sz="3200" b="1" dirty="0" err="1" smtClean="0"/>
              <a:t>Notice</a:t>
            </a:r>
            <a:r>
              <a:rPr lang="es-MX" sz="3200" b="1" dirty="0" smtClean="0"/>
              <a:t> </a:t>
            </a:r>
            <a:r>
              <a:rPr lang="es-MX" sz="3200" b="1" dirty="0" err="1" smtClean="0"/>
              <a:t>the</a:t>
            </a:r>
            <a:r>
              <a:rPr lang="es-MX" sz="3200" b="1" dirty="0" smtClean="0"/>
              <a:t> </a:t>
            </a:r>
            <a:r>
              <a:rPr lang="es-MX" sz="3200" b="1" dirty="0" err="1" smtClean="0"/>
              <a:t>reflexive</a:t>
            </a:r>
            <a:r>
              <a:rPr lang="es-MX" sz="3200" b="1" dirty="0" smtClean="0"/>
              <a:t> </a:t>
            </a:r>
            <a:r>
              <a:rPr lang="es-MX" sz="3200" b="1" dirty="0" err="1" smtClean="0"/>
              <a:t>pronouns</a:t>
            </a:r>
            <a:r>
              <a:rPr lang="es-MX" sz="3200" b="1" dirty="0" smtClean="0"/>
              <a:t> </a:t>
            </a:r>
            <a:r>
              <a:rPr lang="es-MX" sz="3200" b="1" dirty="0" err="1" smtClean="0"/>
              <a:t>before</a:t>
            </a:r>
            <a:r>
              <a:rPr lang="es-MX" sz="3200" b="1" dirty="0" smtClean="0"/>
              <a:t> </a:t>
            </a:r>
            <a:r>
              <a:rPr lang="es-MX" sz="3200" b="1" dirty="0" err="1" smtClean="0"/>
              <a:t>the</a:t>
            </a:r>
            <a:r>
              <a:rPr lang="es-MX" sz="3200" b="1" dirty="0" smtClean="0"/>
              <a:t> </a:t>
            </a:r>
            <a:r>
              <a:rPr lang="es-MX" sz="3200" b="1" dirty="0" err="1" smtClean="0"/>
              <a:t>conjugated</a:t>
            </a:r>
            <a:r>
              <a:rPr lang="es-MX" sz="3200" b="1" dirty="0" smtClean="0"/>
              <a:t> </a:t>
            </a:r>
            <a:r>
              <a:rPr lang="es-MX" sz="3200" b="1" dirty="0" err="1" smtClean="0"/>
              <a:t>verb</a:t>
            </a:r>
            <a:r>
              <a:rPr lang="es-MX" sz="3200" b="1" dirty="0" smtClean="0"/>
              <a:t>.</a:t>
            </a:r>
            <a:endParaRPr lang="en-US" sz="3200" b="1" dirty="0" smtClean="0"/>
          </a:p>
          <a:p>
            <a:pPr lvl="0"/>
            <a:endParaRPr lang="en-US" sz="4000" b="1" dirty="0">
              <a:latin typeface="Arial Black" pitchFamily="34" charset="0"/>
            </a:endParaRPr>
          </a:p>
        </p:txBody>
      </p:sp>
      <p:pic>
        <p:nvPicPr>
          <p:cNvPr id="3075" name="Picture 3" descr="C:\Documents and Settings\jlopez\Local Settings\Temporary Internet Files\Content.IE5\6PTSUNH0\MC900231590[1].wmf"/>
          <p:cNvPicPr>
            <a:picLocks noChangeAspect="1" noChangeArrowheads="1"/>
          </p:cNvPicPr>
          <p:nvPr/>
        </p:nvPicPr>
        <p:blipFill>
          <a:blip r:embed="rId2" cstate="print"/>
          <a:srcRect/>
          <a:stretch>
            <a:fillRect/>
          </a:stretch>
        </p:blipFill>
        <p:spPr bwMode="auto">
          <a:xfrm>
            <a:off x="6553200" y="1752600"/>
            <a:ext cx="2175850" cy="2257331"/>
          </a:xfrm>
          <a:prstGeom prst="rect">
            <a:avLst/>
          </a:prstGeom>
          <a:noFill/>
        </p:spPr>
      </p:pic>
      <p:sp>
        <p:nvSpPr>
          <p:cNvPr id="8" name="Freeform 7"/>
          <p:cNvSpPr/>
          <p:nvPr/>
        </p:nvSpPr>
        <p:spPr>
          <a:xfrm>
            <a:off x="0" y="19812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pPr>
              <a:buNone/>
            </a:pPr>
            <a:r>
              <a:rPr lang="es-MX" b="1" dirty="0" err="1" smtClean="0">
                <a:latin typeface="Arial Black" pitchFamily="34" charset="0"/>
              </a:rPr>
              <a:t>What</a:t>
            </a:r>
            <a:r>
              <a:rPr lang="es-MX" b="1" dirty="0" smtClean="0">
                <a:latin typeface="Arial Black" pitchFamily="34" charset="0"/>
              </a:rPr>
              <a:t> </a:t>
            </a:r>
            <a:r>
              <a:rPr lang="es-MX" b="1" dirty="0" err="1" smtClean="0">
                <a:latin typeface="Arial Black" pitchFamily="34" charset="0"/>
              </a:rPr>
              <a:t>is</a:t>
            </a:r>
            <a:r>
              <a:rPr lang="es-MX" b="1" dirty="0" smtClean="0">
                <a:latin typeface="Arial Black" pitchFamily="34" charset="0"/>
              </a:rPr>
              <a:t> </a:t>
            </a:r>
            <a:r>
              <a:rPr lang="es-MX" b="1" dirty="0" err="1" smtClean="0">
                <a:latin typeface="Arial Black" pitchFamily="34" charset="0"/>
              </a:rPr>
              <a:t>the</a:t>
            </a:r>
            <a:r>
              <a:rPr lang="es-MX" b="1" dirty="0" smtClean="0">
                <a:latin typeface="Arial Black" pitchFamily="34" charset="0"/>
              </a:rPr>
              <a:t> </a:t>
            </a:r>
            <a:r>
              <a:rPr lang="es-MX" b="1" dirty="0" err="1" smtClean="0">
                <a:latin typeface="Arial Black" pitchFamily="34" charset="0"/>
              </a:rPr>
              <a:t>correct</a:t>
            </a:r>
            <a:r>
              <a:rPr lang="es-MX" b="1" dirty="0" smtClean="0">
                <a:latin typeface="Arial Black" pitchFamily="34" charset="0"/>
              </a:rPr>
              <a:t> </a:t>
            </a:r>
            <a:r>
              <a:rPr lang="es-MX" b="1" dirty="0" err="1" smtClean="0">
                <a:latin typeface="Arial Black" pitchFamily="34" charset="0"/>
              </a:rPr>
              <a:t>present</a:t>
            </a:r>
            <a:r>
              <a:rPr lang="es-MX" b="1" dirty="0" smtClean="0">
                <a:latin typeface="Arial Black" pitchFamily="34" charset="0"/>
              </a:rPr>
              <a:t> tense </a:t>
            </a:r>
            <a:r>
              <a:rPr lang="es-MX" b="1" dirty="0" err="1" smtClean="0">
                <a:latin typeface="Arial Black" pitchFamily="34" charset="0"/>
              </a:rPr>
              <a:t>conjugation</a:t>
            </a:r>
            <a:r>
              <a:rPr lang="es-MX" b="1" dirty="0" smtClean="0">
                <a:latin typeface="Arial Black" pitchFamily="34" charset="0"/>
              </a:rPr>
              <a:t> </a:t>
            </a:r>
            <a:r>
              <a:rPr lang="es-MX" b="1" dirty="0" err="1" smtClean="0">
                <a:latin typeface="Arial Black" pitchFamily="34" charset="0"/>
              </a:rPr>
              <a:t>for</a:t>
            </a:r>
            <a:r>
              <a:rPr lang="es-MX" b="1" dirty="0" smtClean="0">
                <a:latin typeface="Arial Black" pitchFamily="34" charset="0"/>
              </a:rPr>
              <a:t> </a:t>
            </a:r>
            <a:r>
              <a:rPr lang="es-MX" b="1" dirty="0" err="1" smtClean="0">
                <a:latin typeface="Arial Black" pitchFamily="34" charset="0"/>
              </a:rPr>
              <a:t>the</a:t>
            </a:r>
            <a:r>
              <a:rPr lang="es-MX" b="1" dirty="0" smtClean="0">
                <a:latin typeface="Arial Black" pitchFamily="34" charset="0"/>
              </a:rPr>
              <a:t> </a:t>
            </a:r>
            <a:r>
              <a:rPr lang="es-MX" b="1" dirty="0" err="1" smtClean="0">
                <a:latin typeface="Arial Black" pitchFamily="34" charset="0"/>
              </a:rPr>
              <a:t>verbs</a:t>
            </a:r>
            <a:r>
              <a:rPr lang="es-MX" b="1" dirty="0" smtClean="0">
                <a:latin typeface="Arial Black" pitchFamily="34" charset="0"/>
              </a:rPr>
              <a:t> </a:t>
            </a:r>
            <a:r>
              <a:rPr lang="es-MX" b="1" dirty="0" err="1" smtClean="0">
                <a:latin typeface="Arial Black" pitchFamily="34" charset="0"/>
              </a:rPr>
              <a:t>that</a:t>
            </a:r>
            <a:r>
              <a:rPr lang="es-MX" b="1" dirty="0" smtClean="0">
                <a:latin typeface="Arial Black" pitchFamily="34" charset="0"/>
              </a:rPr>
              <a:t> </a:t>
            </a:r>
            <a:r>
              <a:rPr lang="es-MX" b="1" dirty="0" err="1" smtClean="0">
                <a:latin typeface="Arial Black" pitchFamily="34" charset="0"/>
              </a:rPr>
              <a:t>follow</a:t>
            </a:r>
            <a:r>
              <a:rPr lang="es-MX" b="1" dirty="0" smtClean="0">
                <a:latin typeface="Arial Black" pitchFamily="34" charset="0"/>
              </a:rPr>
              <a:t>?</a:t>
            </a:r>
            <a:endParaRPr lang="en-US" b="1" dirty="0">
              <a:latin typeface="Arial Black" pitchFamily="34" charset="0"/>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pPr>
              <a:buNone/>
            </a:pPr>
            <a:r>
              <a:rPr lang="es-MX" b="1" dirty="0" smtClean="0">
                <a:latin typeface="Arial Black" pitchFamily="34" charset="0"/>
              </a:rPr>
              <a:t>Ella ________ (servir) la comida hoy.</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sirve</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7170" name="Picture 2" descr="C:\Documents and Settings\jlopez\Local Settings\Temporary Internet Files\Content.IE5\FLQE2GZ5\MC900215424[1].wmf"/>
          <p:cNvPicPr>
            <a:picLocks noChangeAspect="1" noChangeArrowheads="1"/>
          </p:cNvPicPr>
          <p:nvPr/>
        </p:nvPicPr>
        <p:blipFill>
          <a:blip r:embed="rId2" cstate="print"/>
          <a:srcRect/>
          <a:stretch>
            <a:fillRect/>
          </a:stretch>
        </p:blipFill>
        <p:spPr bwMode="auto">
          <a:xfrm>
            <a:off x="4191000" y="2438400"/>
            <a:ext cx="1843135" cy="3324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Nosotros _____ (almorzar) a las doce.</a:t>
            </a:r>
            <a:endParaRPr lang="en-US" b="1" dirty="0">
              <a:latin typeface="Arial Black" pitchFamily="34" charset="0"/>
            </a:endParaRPr>
          </a:p>
        </p:txBody>
      </p:sp>
      <p:sp>
        <p:nvSpPr>
          <p:cNvPr id="4" name="TextBox 3"/>
          <p:cNvSpPr txBox="1"/>
          <p:nvPr/>
        </p:nvSpPr>
        <p:spPr>
          <a:xfrm>
            <a:off x="1219200" y="2590800"/>
            <a:ext cx="6477000" cy="2769989"/>
          </a:xfrm>
          <a:prstGeom prst="rect">
            <a:avLst/>
          </a:prstGeom>
          <a:noFill/>
        </p:spPr>
        <p:txBody>
          <a:bodyPr wrap="square" rtlCol="0">
            <a:spAutoFit/>
          </a:bodyPr>
          <a:lstStyle/>
          <a:p>
            <a:r>
              <a:rPr lang="es-MX" sz="6600" b="1" dirty="0" smtClean="0">
                <a:solidFill>
                  <a:srgbClr val="FF0000"/>
                </a:solidFill>
              </a:rPr>
              <a:t>almorzamos</a:t>
            </a:r>
          </a:p>
          <a:p>
            <a:r>
              <a:rPr lang="es-MX" sz="5400" b="1" dirty="0" smtClean="0">
                <a:solidFill>
                  <a:srgbClr val="FF0000"/>
                </a:solidFill>
              </a:rPr>
              <a:t>(no </a:t>
            </a:r>
            <a:r>
              <a:rPr lang="es-MX" sz="5400" b="1" dirty="0" err="1" smtClean="0">
                <a:solidFill>
                  <a:srgbClr val="FF0000"/>
                </a:solidFill>
              </a:rPr>
              <a:t>stem-change</a:t>
            </a:r>
            <a:r>
              <a:rPr lang="es-MX" sz="5400" b="1" dirty="0" smtClean="0">
                <a:solidFill>
                  <a:srgbClr val="FF0000"/>
                </a:solidFill>
              </a:rPr>
              <a:t> in </a:t>
            </a:r>
            <a:r>
              <a:rPr lang="es-MX" sz="5400" b="1" dirty="0" err="1" smtClean="0">
                <a:solidFill>
                  <a:srgbClr val="FF0000"/>
                </a:solidFill>
              </a:rPr>
              <a:t>the</a:t>
            </a:r>
            <a:r>
              <a:rPr lang="es-MX" sz="5400" b="1" dirty="0" smtClean="0">
                <a:solidFill>
                  <a:srgbClr val="FF0000"/>
                </a:solidFill>
              </a:rPr>
              <a:t> </a:t>
            </a:r>
            <a:r>
              <a:rPr lang="es-MX" sz="5400" b="1" i="1" dirty="0" smtClean="0">
                <a:solidFill>
                  <a:srgbClr val="FF0000"/>
                </a:solidFill>
              </a:rPr>
              <a:t>nosotros </a:t>
            </a:r>
            <a:r>
              <a:rPr lang="es-MX" sz="5400" b="1" dirty="0" err="1" smtClean="0">
                <a:solidFill>
                  <a:srgbClr val="FF0000"/>
                </a:solidFill>
              </a:rPr>
              <a:t>form</a:t>
            </a:r>
            <a:r>
              <a:rPr lang="es-MX" sz="5400" b="1" dirty="0" smtClean="0">
                <a:solidFill>
                  <a:srgbClr val="FF0000"/>
                </a:solidFill>
              </a:rPr>
              <a:t>)</a:t>
            </a:r>
            <a:endParaRPr lang="en-US" sz="54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6146" name="Picture 2" descr="C:\Documents and Settings\jlopez\Local Settings\Temporary Internet Files\Content.IE5\XIKYIZE7\MC900212591[1].wmf"/>
          <p:cNvPicPr>
            <a:picLocks noChangeAspect="1" noChangeArrowheads="1"/>
          </p:cNvPicPr>
          <p:nvPr/>
        </p:nvPicPr>
        <p:blipFill>
          <a:blip r:embed="rId2" cstate="print"/>
          <a:srcRect/>
          <a:stretch>
            <a:fillRect/>
          </a:stretch>
        </p:blipFill>
        <p:spPr bwMode="auto">
          <a:xfrm>
            <a:off x="6781800" y="2286000"/>
            <a:ext cx="1815998" cy="1910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4" name="TextBox 3"/>
          <p:cNvSpPr txBox="1"/>
          <p:nvPr/>
        </p:nvSpPr>
        <p:spPr>
          <a:xfrm>
            <a:off x="0" y="152400"/>
            <a:ext cx="9144000" cy="461665"/>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a:t>
            </a:r>
            <a:endParaRPr lang="en-US" sz="2400" b="1" dirty="0"/>
          </a:p>
        </p:txBody>
      </p:sp>
      <p:sp>
        <p:nvSpPr>
          <p:cNvPr id="5" name="TextBox 4"/>
          <p:cNvSpPr txBox="1"/>
          <p:nvPr/>
        </p:nvSpPr>
        <p:spPr>
          <a:xfrm>
            <a:off x="0" y="609600"/>
            <a:ext cx="8991600" cy="5693866"/>
          </a:xfrm>
          <a:prstGeom prst="rect">
            <a:avLst/>
          </a:prstGeom>
          <a:solidFill>
            <a:schemeClr val="tx2">
              <a:lumMod val="60000"/>
              <a:lumOff val="40000"/>
            </a:schemeClr>
          </a:solidFill>
        </p:spPr>
        <p:txBody>
          <a:bodyPr wrap="square" rtlCol="0">
            <a:spAutoFit/>
          </a:bodyPr>
          <a:lstStyle/>
          <a:p>
            <a:pPr lvl="0"/>
            <a:r>
              <a:rPr lang="en-US" sz="2800" b="1" dirty="0" smtClean="0"/>
              <a:t>A </a:t>
            </a:r>
            <a:r>
              <a:rPr lang="en-US" sz="2800" b="1" dirty="0" smtClean="0">
                <a:solidFill>
                  <a:srgbClr val="FFFF00"/>
                </a:solidFill>
              </a:rPr>
              <a:t>stem-changing verb</a:t>
            </a:r>
            <a:r>
              <a:rPr lang="en-US" sz="2800" b="1" dirty="0" smtClean="0"/>
              <a:t> means that there is a vowel change in some forms of the verb. These are also called “boot” or “shoe” verbs because the forms that make the vowel change make that form when conjugating the six subject pronouns.</a:t>
            </a:r>
          </a:p>
          <a:p>
            <a:pPr lvl="0"/>
            <a:endParaRPr lang="es-MX" sz="2800" b="1" dirty="0"/>
          </a:p>
          <a:p>
            <a:pPr lvl="0"/>
            <a:r>
              <a:rPr lang="es-MX" sz="2800" b="1" dirty="0" smtClean="0"/>
              <a:t>In </a:t>
            </a:r>
            <a:r>
              <a:rPr lang="es-MX" sz="2800" b="1" dirty="0" err="1" smtClean="0"/>
              <a:t>Spanish</a:t>
            </a:r>
            <a:r>
              <a:rPr lang="es-MX" sz="2800" b="1" dirty="0" smtClean="0"/>
              <a:t> </a:t>
            </a:r>
            <a:r>
              <a:rPr lang="es-MX" sz="2800" b="1" dirty="0" err="1" smtClean="0"/>
              <a:t>there</a:t>
            </a:r>
            <a:r>
              <a:rPr lang="es-MX" sz="2800" b="1" dirty="0" smtClean="0"/>
              <a:t> are 3 </a:t>
            </a:r>
            <a:r>
              <a:rPr lang="es-MX" sz="2800" b="1" dirty="0" err="1" smtClean="0"/>
              <a:t>main</a:t>
            </a:r>
            <a:r>
              <a:rPr lang="es-MX" sz="2800" b="1" dirty="0" smtClean="0"/>
              <a:t> </a:t>
            </a:r>
            <a:r>
              <a:rPr lang="es-MX" sz="2800" b="1" dirty="0" err="1" smtClean="0"/>
              <a:t>types</a:t>
            </a:r>
            <a:r>
              <a:rPr lang="es-MX" sz="2800" b="1" dirty="0" smtClean="0"/>
              <a:t> of </a:t>
            </a:r>
            <a:r>
              <a:rPr lang="es-MX" sz="2800" b="1" dirty="0" err="1" smtClean="0"/>
              <a:t>stem-changing</a:t>
            </a:r>
            <a:r>
              <a:rPr lang="es-MX" sz="2800" b="1" dirty="0" smtClean="0"/>
              <a:t> </a:t>
            </a:r>
            <a:r>
              <a:rPr lang="es-MX" sz="2800" b="1" dirty="0" err="1" smtClean="0"/>
              <a:t>verbs</a:t>
            </a:r>
            <a:r>
              <a:rPr lang="es-MX" sz="2800" b="1" dirty="0" smtClean="0"/>
              <a:t>: “e-</a:t>
            </a:r>
            <a:r>
              <a:rPr lang="es-MX" sz="2800" b="1" dirty="0" err="1" smtClean="0"/>
              <a:t>ie</a:t>
            </a:r>
            <a:r>
              <a:rPr lang="es-MX" sz="2800" b="1" dirty="0" smtClean="0"/>
              <a:t>”, “o-</a:t>
            </a:r>
            <a:r>
              <a:rPr lang="es-MX" sz="2800" b="1" dirty="0" err="1" smtClean="0"/>
              <a:t>ue</a:t>
            </a:r>
            <a:r>
              <a:rPr lang="es-MX" sz="2800" b="1" dirty="0" smtClean="0"/>
              <a:t>” and “e-i”. </a:t>
            </a:r>
            <a:r>
              <a:rPr lang="es-MX" sz="2800" b="1" dirty="0" err="1" smtClean="0"/>
              <a:t>There</a:t>
            </a:r>
            <a:r>
              <a:rPr lang="es-MX" sz="2800" b="1" dirty="0" smtClean="0"/>
              <a:t> </a:t>
            </a:r>
            <a:r>
              <a:rPr lang="es-MX" sz="2800" b="1" dirty="0" err="1" smtClean="0"/>
              <a:t>is</a:t>
            </a:r>
            <a:r>
              <a:rPr lang="es-MX" sz="2800" b="1" dirty="0" smtClean="0"/>
              <a:t> </a:t>
            </a:r>
            <a:r>
              <a:rPr lang="es-MX" sz="2800" b="1" dirty="0" err="1" smtClean="0"/>
              <a:t>one</a:t>
            </a:r>
            <a:r>
              <a:rPr lang="es-MX" sz="2800" b="1" dirty="0" smtClean="0"/>
              <a:t> </a:t>
            </a:r>
            <a:r>
              <a:rPr lang="es-MX" sz="2800" b="1" dirty="0" err="1" smtClean="0"/>
              <a:t>verb</a:t>
            </a:r>
            <a:r>
              <a:rPr lang="es-MX" sz="2800" b="1" dirty="0" smtClean="0"/>
              <a:t> </a:t>
            </a:r>
            <a:r>
              <a:rPr lang="es-MX" sz="2800" b="1" dirty="0" err="1" smtClean="0"/>
              <a:t>that</a:t>
            </a:r>
            <a:r>
              <a:rPr lang="es-MX" sz="2800" b="1" dirty="0" smtClean="0"/>
              <a:t> </a:t>
            </a:r>
            <a:r>
              <a:rPr lang="es-MX" sz="2800" b="1" dirty="0" err="1" smtClean="0"/>
              <a:t>changes</a:t>
            </a:r>
            <a:r>
              <a:rPr lang="es-MX" sz="2800" b="1" dirty="0" smtClean="0"/>
              <a:t> “u-</a:t>
            </a:r>
            <a:r>
              <a:rPr lang="es-MX" sz="2800" b="1" dirty="0" err="1" smtClean="0"/>
              <a:t>ue</a:t>
            </a:r>
            <a:r>
              <a:rPr lang="es-MX" sz="2800" b="1" dirty="0" smtClean="0"/>
              <a:t>”.</a:t>
            </a:r>
            <a:endParaRPr lang="en-US" sz="2800" b="1" dirty="0" smtClean="0"/>
          </a:p>
          <a:p>
            <a:pPr lvl="0"/>
            <a:endParaRPr lang="en-US" sz="2800" dirty="0" smtClean="0"/>
          </a:p>
          <a:p>
            <a:pPr lvl="0"/>
            <a:r>
              <a:rPr lang="en-US" sz="2800" b="1" dirty="0"/>
              <a:t>T</a:t>
            </a:r>
            <a:r>
              <a:rPr lang="en-US" sz="2800" b="1" dirty="0" smtClean="0"/>
              <a:t>here is never a vowel change in the </a:t>
            </a:r>
            <a:r>
              <a:rPr lang="en-US" sz="2800" b="1" i="1" dirty="0" err="1" smtClean="0"/>
              <a:t>nosotros</a:t>
            </a:r>
            <a:r>
              <a:rPr lang="en-US" sz="2800" b="1" dirty="0" smtClean="0"/>
              <a:t> nor </a:t>
            </a:r>
            <a:r>
              <a:rPr lang="en-US" sz="2800" b="1" i="1" dirty="0" err="1" smtClean="0"/>
              <a:t>vosotros</a:t>
            </a:r>
            <a:r>
              <a:rPr lang="en-US" sz="2800" b="1" dirty="0" smtClean="0"/>
              <a:t> forms in the present tense. </a:t>
            </a:r>
            <a:r>
              <a:rPr lang="en-US" sz="2800" b="1" dirty="0"/>
              <a:t>A</a:t>
            </a:r>
            <a:r>
              <a:rPr lang="en-US" sz="2800" b="1" dirty="0" smtClean="0"/>
              <a:t> vowel changes inside only in the shoe or boot as shown in the slides that follow. </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Tú _________ (tener) que hacer la tarea todos los días. </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tienes</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8194" name="Picture 2" descr="C:\Documents and Settings\jlopez\Local Settings\Temporary Internet Files\Content.IE5\LY0C06ZR\MP900442520[1].jpg"/>
          <p:cNvPicPr>
            <a:picLocks noChangeAspect="1" noChangeArrowheads="1"/>
          </p:cNvPicPr>
          <p:nvPr/>
        </p:nvPicPr>
        <p:blipFill>
          <a:blip r:embed="rId2" cstate="print"/>
          <a:srcRect/>
          <a:stretch>
            <a:fillRect/>
          </a:stretch>
        </p:blipFill>
        <p:spPr bwMode="auto">
          <a:xfrm>
            <a:off x="5638800" y="2362200"/>
            <a:ext cx="2819400" cy="4229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525963"/>
          </a:xfrm>
          <a:solidFill>
            <a:schemeClr val="tx2">
              <a:lumMod val="60000"/>
              <a:lumOff val="40000"/>
            </a:schemeClr>
          </a:solidFill>
        </p:spPr>
        <p:txBody>
          <a:bodyPr/>
          <a:lstStyle/>
          <a:p>
            <a:pPr>
              <a:buNone/>
            </a:pPr>
            <a:r>
              <a:rPr lang="es-MX" b="1" dirty="0" smtClean="0">
                <a:latin typeface="Arial Black" pitchFamily="34" charset="0"/>
              </a:rPr>
              <a:t>¿________ (Poder) yo ir a la fiesta?</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Puedo</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5122" name="Picture 2" descr="C:\Program Files\Microsoft Office\MEDIA\CAGCAT10\j0216588.wmf"/>
          <p:cNvPicPr>
            <a:picLocks noChangeAspect="1" noChangeArrowheads="1"/>
          </p:cNvPicPr>
          <p:nvPr/>
        </p:nvPicPr>
        <p:blipFill>
          <a:blip r:embed="rId2" cstate="print"/>
          <a:srcRect/>
          <a:stretch>
            <a:fillRect/>
          </a:stretch>
        </p:blipFill>
        <p:spPr bwMode="auto">
          <a:xfrm>
            <a:off x="5442731" y="2514600"/>
            <a:ext cx="2491213" cy="2798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Ella ________ (preferir) ir de compras. </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prefiere</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3074" name="Picture 2" descr="C:\Documents and Settings\jlopez\Local Settings\Temporary Internet Files\Content.IE5\FLQE2GZ5\MC900447249[1].jpg"/>
          <p:cNvPicPr>
            <a:picLocks noChangeAspect="1" noChangeArrowheads="1"/>
          </p:cNvPicPr>
          <p:nvPr/>
        </p:nvPicPr>
        <p:blipFill>
          <a:blip r:embed="rId2" cstate="print"/>
          <a:srcRect/>
          <a:stretch>
            <a:fillRect/>
          </a:stretch>
        </p:blipFill>
        <p:spPr bwMode="auto">
          <a:xfrm>
            <a:off x="5943600" y="2667000"/>
            <a:ext cx="2420779"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Ellas ________ (repetir) el vocabulario en español. </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smtClean="0">
                <a:solidFill>
                  <a:srgbClr val="FF0000"/>
                </a:solidFill>
              </a:rPr>
              <a:t>repiten</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9218" name="Picture 2" descr="C:\Documents and Settings\jlopez\Local Settings\Temporary Internet Files\Content.IE5\XHXYQBGW\MP900438620[1].jpg"/>
          <p:cNvPicPr>
            <a:picLocks noChangeAspect="1" noChangeArrowheads="1"/>
          </p:cNvPicPr>
          <p:nvPr/>
        </p:nvPicPr>
        <p:blipFill>
          <a:blip r:embed="rId2" cstate="print"/>
          <a:srcRect/>
          <a:stretch>
            <a:fillRect/>
          </a:stretch>
        </p:blipFill>
        <p:spPr bwMode="auto">
          <a:xfrm>
            <a:off x="5181600" y="3429000"/>
            <a:ext cx="2438400" cy="16186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Usted ______ (jugar) a las cartas los sábados por la noche.</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juega</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10242" name="Picture 2" descr="C:\Documents and Settings\jlopez\Local Settings\Temporary Internet Files\Content.IE5\T4EO839L\MP900422564[1].jpg"/>
          <p:cNvPicPr>
            <a:picLocks noChangeAspect="1" noChangeArrowheads="1"/>
          </p:cNvPicPr>
          <p:nvPr/>
        </p:nvPicPr>
        <p:blipFill>
          <a:blip r:embed="rId2" cstate="print"/>
          <a:srcRect/>
          <a:stretch>
            <a:fillRect/>
          </a:stretch>
        </p:blipFill>
        <p:spPr bwMode="auto">
          <a:xfrm>
            <a:off x="3886200" y="3124200"/>
            <a:ext cx="4267200" cy="28403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8686800" cy="4525963"/>
          </a:xfrm>
          <a:solidFill>
            <a:schemeClr val="tx2">
              <a:lumMod val="60000"/>
              <a:lumOff val="40000"/>
            </a:schemeClr>
          </a:solidFill>
        </p:spPr>
        <p:txBody>
          <a:bodyPr/>
          <a:lstStyle/>
          <a:p>
            <a:r>
              <a:rPr lang="es-MX" b="1" dirty="0" smtClean="0">
                <a:latin typeface="Arial Black" pitchFamily="34" charset="0"/>
              </a:rPr>
              <a:t>Mi hija ___________ (dormir) ocho horas cada noche. </a:t>
            </a:r>
            <a:endParaRPr lang="en-US" b="1" dirty="0">
              <a:latin typeface="Arial Black" pitchFamily="34" charset="0"/>
            </a:endParaRPr>
          </a:p>
        </p:txBody>
      </p:sp>
      <p:sp>
        <p:nvSpPr>
          <p:cNvPr id="4" name="TextBox 3"/>
          <p:cNvSpPr txBox="1"/>
          <p:nvPr/>
        </p:nvSpPr>
        <p:spPr>
          <a:xfrm>
            <a:off x="1295400" y="3581400"/>
            <a:ext cx="6477000" cy="1107996"/>
          </a:xfrm>
          <a:prstGeom prst="rect">
            <a:avLst/>
          </a:prstGeom>
          <a:noFill/>
        </p:spPr>
        <p:txBody>
          <a:bodyPr wrap="square" rtlCol="0">
            <a:spAutoFit/>
          </a:bodyPr>
          <a:lstStyle/>
          <a:p>
            <a:r>
              <a:rPr lang="es-MX" sz="6600" b="1" dirty="0" smtClean="0">
                <a:solidFill>
                  <a:srgbClr val="FF0000"/>
                </a:solidFill>
              </a:rPr>
              <a:t>duerme</a:t>
            </a:r>
            <a:endParaRPr lang="en-US" sz="6600" b="1" dirty="0">
              <a:solidFill>
                <a:srgbClr val="FF0000"/>
              </a:solidFill>
            </a:endParaRPr>
          </a:p>
        </p:txBody>
      </p:sp>
      <p:sp>
        <p:nvSpPr>
          <p:cNvPr id="5" name="TextBox 4"/>
          <p:cNvSpPr txBox="1"/>
          <p:nvPr/>
        </p:nvSpPr>
        <p:spPr>
          <a:xfrm>
            <a:off x="0" y="53340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a:t>
            </a:r>
            <a:endParaRPr lang="en-US" sz="2400" b="1" dirty="0" smtClean="0"/>
          </a:p>
          <a:p>
            <a:endParaRPr lang="en-US" sz="3200" b="1" dirty="0"/>
          </a:p>
        </p:txBody>
      </p:sp>
      <p:pic>
        <p:nvPicPr>
          <p:cNvPr id="11269" name="Picture 5" descr="C:\Documents and Settings\jlopez\Local Settings\Temporary Internet Files\Content.IE5\XHXYQBGW\MC900360720[1].wmf"/>
          <p:cNvPicPr>
            <a:picLocks noChangeAspect="1" noChangeArrowheads="1"/>
          </p:cNvPicPr>
          <p:nvPr/>
        </p:nvPicPr>
        <p:blipFill>
          <a:blip r:embed="rId2" cstate="print"/>
          <a:srcRect/>
          <a:stretch>
            <a:fillRect/>
          </a:stretch>
        </p:blipFill>
        <p:spPr bwMode="auto">
          <a:xfrm>
            <a:off x="5334000" y="2895600"/>
            <a:ext cx="3166855" cy="13600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s-MX" dirty="0" smtClean="0"/>
              <a:t>El fin </a:t>
            </a:r>
            <a:endParaRPr lang="en-US" dirty="0"/>
          </a:p>
        </p:txBody>
      </p:sp>
      <p:pic>
        <p:nvPicPr>
          <p:cNvPr id="4098" name="Picture 2" descr="C:\Documents and Settings\jlopez\Local Settings\Temporary Internet Files\Content.IE5\LY0C06ZR\MM900300544[1].gif"/>
          <p:cNvPicPr>
            <a:picLocks noGrp="1" noChangeAspect="1" noChangeArrowheads="1" noCrop="1"/>
          </p:cNvPicPr>
          <p:nvPr>
            <p:ph idx="1"/>
          </p:nvPr>
        </p:nvPicPr>
        <p:blipFill>
          <a:blip r:embed="rId2" cstate="print"/>
          <a:srcRect/>
          <a:stretch>
            <a:fillRect/>
          </a:stretch>
        </p:blipFill>
        <p:spPr bwMode="auto">
          <a:xfrm>
            <a:off x="2895600" y="2590800"/>
            <a:ext cx="3604419" cy="3604419"/>
          </a:xfrm>
          <a:prstGeom prst="rect">
            <a:avLst/>
          </a:prstGeom>
          <a:noFill/>
        </p:spPr>
      </p:pic>
      <p:sp>
        <p:nvSpPr>
          <p:cNvPr id="5" name="TextBox 4"/>
          <p:cNvSpPr txBox="1"/>
          <p:nvPr/>
        </p:nvSpPr>
        <p:spPr>
          <a:xfrm>
            <a:off x="3657600" y="1524000"/>
            <a:ext cx="2743200" cy="1200329"/>
          </a:xfrm>
          <a:prstGeom prst="rect">
            <a:avLst/>
          </a:prstGeom>
          <a:noFill/>
        </p:spPr>
        <p:txBody>
          <a:bodyPr wrap="square" rtlCol="0">
            <a:spAutoFit/>
          </a:bodyPr>
          <a:lstStyle/>
          <a:p>
            <a:r>
              <a:rPr lang="es-MX" sz="7200" b="1" dirty="0" smtClean="0"/>
              <a:t>¡gol!</a:t>
            </a:r>
            <a:endParaRPr lang="en-US" sz="7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325563"/>
          </a:xfrm>
          <a:solidFill>
            <a:schemeClr val="tx2">
              <a:lumMod val="40000"/>
              <a:lumOff val="60000"/>
            </a:schemeClr>
          </a:solidFill>
        </p:spPr>
        <p:txBody>
          <a:bodyPr rtlCol="0">
            <a:noAutofit/>
          </a:bodyPr>
          <a:lstStyle/>
          <a:p>
            <a:pPr fontAlgn="auto">
              <a:spcAft>
                <a:spcPts val="0"/>
              </a:spcAft>
              <a:defRPr/>
            </a:pPr>
            <a:r>
              <a:rPr lang="en-US" sz="3200" b="1" dirty="0" smtClean="0"/>
              <a:t>To be able to conjugate verbs, you must know your subject pronouns.  Review them below. </a:t>
            </a:r>
            <a:endParaRPr lang="en-US" sz="3200" dirty="0" smtClean="0"/>
          </a:p>
        </p:txBody>
      </p:sp>
      <p:sp>
        <p:nvSpPr>
          <p:cNvPr id="3" name="Content Placeholder 2"/>
          <p:cNvSpPr>
            <a:spLocks noGrp="1"/>
          </p:cNvSpPr>
          <p:nvPr>
            <p:ph idx="1"/>
          </p:nvPr>
        </p:nvSpPr>
        <p:spPr>
          <a:xfrm>
            <a:off x="0" y="1447800"/>
            <a:ext cx="9144000" cy="5029200"/>
          </a:xfrm>
        </p:spPr>
        <p:txBody>
          <a:bodyPr rtlCol="0">
            <a:normAutofit fontScale="92500" lnSpcReduction="1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b="1" dirty="0" smtClean="0"/>
              <a:t>	  </a:t>
            </a:r>
            <a:r>
              <a:rPr lang="es-MX" b="1" u="sng" dirty="0" smtClean="0"/>
              <a:t>Singular			         Plural </a:t>
            </a:r>
            <a:endParaRPr lang="en-US" dirty="0" smtClean="0"/>
          </a:p>
          <a:p>
            <a:pPr fontAlgn="auto">
              <a:spcAft>
                <a:spcPts val="0"/>
              </a:spcAft>
              <a:buNone/>
              <a:defRPr/>
            </a:pPr>
            <a:r>
              <a:rPr lang="es-MX" b="1" dirty="0" smtClean="0">
                <a:solidFill>
                  <a:srgbClr val="0070C0"/>
                </a:solidFill>
              </a:rPr>
              <a:t>yo</a:t>
            </a:r>
            <a:r>
              <a:rPr lang="es-MX" b="1" dirty="0" smtClean="0"/>
              <a:t>=I				</a:t>
            </a:r>
            <a:r>
              <a:rPr lang="es-MX" b="1" dirty="0" smtClean="0">
                <a:solidFill>
                  <a:srgbClr val="0070C0"/>
                </a:solidFill>
              </a:rPr>
              <a:t>nosotros/nosotras</a:t>
            </a:r>
            <a:r>
              <a:rPr lang="es-MX" b="1" dirty="0" smtClean="0"/>
              <a:t> =</a:t>
            </a:r>
            <a:r>
              <a:rPr lang="es-MX" b="1" dirty="0" err="1" smtClean="0"/>
              <a:t>we</a:t>
            </a:r>
            <a:r>
              <a:rPr lang="es-MX" b="1" dirty="0" smtClean="0"/>
              <a:t> </a:t>
            </a:r>
            <a:endParaRPr lang="en-US" dirty="0" smtClean="0"/>
          </a:p>
          <a:p>
            <a:pPr fontAlgn="auto">
              <a:spcAft>
                <a:spcPts val="0"/>
              </a:spcAft>
              <a:buNone/>
              <a:defRPr/>
            </a:pPr>
            <a:r>
              <a:rPr lang="es-MX" b="1" dirty="0" smtClean="0">
                <a:solidFill>
                  <a:srgbClr val="0070C0"/>
                </a:solidFill>
              </a:rPr>
              <a:t>tú</a:t>
            </a:r>
            <a:r>
              <a:rPr lang="es-MX" b="1" dirty="0" smtClean="0"/>
              <a:t>=</a:t>
            </a:r>
            <a:r>
              <a:rPr lang="es-MX" b="1" dirty="0" err="1" smtClean="0"/>
              <a:t>you</a:t>
            </a:r>
            <a:r>
              <a:rPr lang="es-MX" b="1" dirty="0" smtClean="0"/>
              <a:t> (familiar)		</a:t>
            </a:r>
            <a:r>
              <a:rPr lang="es-MX" b="1" dirty="0" smtClean="0">
                <a:solidFill>
                  <a:srgbClr val="0070C0"/>
                </a:solidFill>
              </a:rPr>
              <a:t>vosotros/vosotras</a:t>
            </a:r>
            <a:r>
              <a:rPr lang="es-MX" b="1" dirty="0" smtClean="0"/>
              <a:t>=</a:t>
            </a:r>
            <a:r>
              <a:rPr lang="es-MX" b="1" dirty="0" err="1" smtClean="0"/>
              <a:t>you</a:t>
            </a:r>
            <a:r>
              <a:rPr lang="es-MX" b="1" dirty="0" smtClean="0"/>
              <a:t>  					</a:t>
            </a:r>
            <a:r>
              <a:rPr lang="es-MX" b="1" dirty="0" err="1" smtClean="0"/>
              <a:t>guys</a:t>
            </a:r>
            <a:r>
              <a:rPr lang="es-MX" b="1" dirty="0" smtClean="0"/>
              <a:t> </a:t>
            </a:r>
            <a:r>
              <a:rPr lang="es-MX" sz="2600" b="1" dirty="0" smtClean="0"/>
              <a:t>(informal in </a:t>
            </a:r>
            <a:r>
              <a:rPr lang="es-MX" sz="2600" b="1" dirty="0" err="1" smtClean="0"/>
              <a:t>Spain</a:t>
            </a:r>
            <a:r>
              <a:rPr lang="es-MX" sz="2600" b="1" dirty="0" smtClean="0"/>
              <a:t>)</a:t>
            </a:r>
            <a:endParaRPr lang="en-US" dirty="0" smtClean="0"/>
          </a:p>
          <a:p>
            <a:pPr fontAlgn="auto">
              <a:spcAft>
                <a:spcPts val="0"/>
              </a:spcAft>
              <a:buNone/>
              <a:defRPr/>
            </a:pPr>
            <a:r>
              <a:rPr lang="en-US" b="1" dirty="0" err="1" smtClean="0">
                <a:solidFill>
                  <a:srgbClr val="0070C0"/>
                </a:solidFill>
              </a:rPr>
              <a:t>él</a:t>
            </a:r>
            <a:r>
              <a:rPr lang="en-US" b="1" dirty="0" smtClean="0"/>
              <a:t>=he				</a:t>
            </a:r>
            <a:r>
              <a:rPr lang="en-US" b="1" dirty="0" err="1" smtClean="0">
                <a:solidFill>
                  <a:srgbClr val="0070C0"/>
                </a:solidFill>
              </a:rPr>
              <a:t>ellos</a:t>
            </a:r>
            <a:r>
              <a:rPr lang="en-US" b="1" dirty="0" smtClean="0"/>
              <a:t>-</a:t>
            </a:r>
            <a:r>
              <a:rPr lang="en-US" sz="3000" b="1" dirty="0" smtClean="0"/>
              <a:t>they</a:t>
            </a:r>
            <a:r>
              <a:rPr lang="en-US" b="1" dirty="0" smtClean="0"/>
              <a:t> </a:t>
            </a:r>
            <a:r>
              <a:rPr lang="en-US" sz="2600" b="1" dirty="0" smtClean="0"/>
              <a:t>(all guys/mixed)</a:t>
            </a:r>
            <a:endParaRPr lang="en-US" dirty="0" smtClean="0"/>
          </a:p>
          <a:p>
            <a:pPr fontAlgn="auto">
              <a:spcAft>
                <a:spcPts val="0"/>
              </a:spcAft>
              <a:buNone/>
              <a:defRPr/>
            </a:pPr>
            <a:r>
              <a:rPr lang="en-US" b="1" dirty="0" err="1" smtClean="0">
                <a:solidFill>
                  <a:srgbClr val="0070C0"/>
                </a:solidFill>
              </a:rPr>
              <a:t>ella</a:t>
            </a:r>
            <a:r>
              <a:rPr lang="en-US" b="1" dirty="0" smtClean="0"/>
              <a:t>=she			</a:t>
            </a:r>
            <a:r>
              <a:rPr lang="en-US" b="1" dirty="0" err="1" smtClean="0">
                <a:solidFill>
                  <a:srgbClr val="0070C0"/>
                </a:solidFill>
              </a:rPr>
              <a:t>ellas</a:t>
            </a:r>
            <a:r>
              <a:rPr lang="en-US" b="1" dirty="0" smtClean="0">
                <a:solidFill>
                  <a:srgbClr val="0070C0"/>
                </a:solidFill>
              </a:rPr>
              <a:t>-</a:t>
            </a:r>
            <a:r>
              <a:rPr lang="en-US" b="1" dirty="0" smtClean="0"/>
              <a:t>they (girls)</a:t>
            </a:r>
            <a:endParaRPr lang="en-US" dirty="0" smtClean="0"/>
          </a:p>
          <a:p>
            <a:pPr fontAlgn="auto">
              <a:spcAft>
                <a:spcPts val="0"/>
              </a:spcAft>
              <a:buNone/>
              <a:defRPr/>
            </a:pPr>
            <a:r>
              <a:rPr lang="en-US" b="1" dirty="0" err="1" smtClean="0">
                <a:solidFill>
                  <a:srgbClr val="0070C0"/>
                </a:solidFill>
              </a:rPr>
              <a:t>usted</a:t>
            </a:r>
            <a:r>
              <a:rPr lang="en-US" b="1" dirty="0" smtClean="0">
                <a:solidFill>
                  <a:srgbClr val="0070C0"/>
                </a:solidFill>
              </a:rPr>
              <a:t> (</a:t>
            </a:r>
            <a:r>
              <a:rPr lang="en-US" b="1" dirty="0" err="1" smtClean="0">
                <a:solidFill>
                  <a:srgbClr val="0070C0"/>
                </a:solidFill>
              </a:rPr>
              <a:t>Ud</a:t>
            </a:r>
            <a:r>
              <a:rPr lang="en-US" sz="2800" b="1" dirty="0" smtClean="0">
                <a:solidFill>
                  <a:srgbClr val="0070C0"/>
                </a:solidFill>
              </a:rPr>
              <a:t>.)</a:t>
            </a:r>
            <a:r>
              <a:rPr lang="en-US" sz="2800" b="1" dirty="0" smtClean="0"/>
              <a:t>-(you </a:t>
            </a:r>
            <a:r>
              <a:rPr lang="en-US" sz="2800" b="1" dirty="0" smtClean="0">
                <a:solidFill>
                  <a:srgbClr val="0070C0"/>
                </a:solidFill>
              </a:rPr>
              <a:t>formal) 	</a:t>
            </a:r>
            <a:r>
              <a:rPr lang="en-US" b="1" dirty="0" err="1" smtClean="0">
                <a:solidFill>
                  <a:srgbClr val="0070C0"/>
                </a:solidFill>
              </a:rPr>
              <a:t>ustedes</a:t>
            </a:r>
            <a:r>
              <a:rPr lang="en-US" b="1" dirty="0" smtClean="0">
                <a:solidFill>
                  <a:srgbClr val="0070C0"/>
                </a:solidFill>
              </a:rPr>
              <a:t> (</a:t>
            </a:r>
            <a:r>
              <a:rPr lang="en-US" b="1" dirty="0" err="1" smtClean="0">
                <a:solidFill>
                  <a:srgbClr val="0070C0"/>
                </a:solidFill>
              </a:rPr>
              <a:t>Uds</a:t>
            </a:r>
            <a:r>
              <a:rPr lang="en-US" b="1" dirty="0" smtClean="0">
                <a:solidFill>
                  <a:srgbClr val="0070C0"/>
                </a:solidFill>
              </a:rPr>
              <a:t>.)</a:t>
            </a:r>
            <a:r>
              <a:rPr lang="en-US" b="1" dirty="0" smtClean="0"/>
              <a:t>=you all 					           </a:t>
            </a:r>
            <a:r>
              <a:rPr lang="en-US" sz="2600" b="1" dirty="0" smtClean="0"/>
              <a:t>(formal in Spain)</a:t>
            </a:r>
            <a:endParaRPr lang="en-US" b="1" dirty="0" smtClean="0"/>
          </a:p>
          <a:p>
            <a:pPr fontAlgn="auto">
              <a:spcAft>
                <a:spcPts val="0"/>
              </a:spcAft>
              <a:buNone/>
              <a:defRPr/>
            </a:pPr>
            <a:r>
              <a:rPr lang="es-ES" b="1" dirty="0" smtClean="0">
                <a:solidFill>
                  <a:srgbClr val="7030A0"/>
                </a:solidFill>
              </a:rPr>
              <a:t>*Vosotros(as) </a:t>
            </a:r>
            <a:r>
              <a:rPr lang="es-ES" b="1" dirty="0" err="1" smtClean="0">
                <a:solidFill>
                  <a:srgbClr val="7030A0"/>
                </a:solidFill>
              </a:rPr>
              <a:t>is</a:t>
            </a:r>
            <a:r>
              <a:rPr lang="es-ES" b="1" dirty="0" smtClean="0">
                <a:solidFill>
                  <a:srgbClr val="7030A0"/>
                </a:solidFill>
              </a:rPr>
              <a:t> </a:t>
            </a:r>
            <a:r>
              <a:rPr lang="es-ES" b="1" dirty="0" err="1" smtClean="0">
                <a:solidFill>
                  <a:srgbClr val="7030A0"/>
                </a:solidFill>
              </a:rPr>
              <a:t>only</a:t>
            </a:r>
            <a:r>
              <a:rPr lang="es-ES" b="1" dirty="0" smtClean="0">
                <a:solidFill>
                  <a:srgbClr val="7030A0"/>
                </a:solidFill>
              </a:rPr>
              <a:t> </a:t>
            </a:r>
            <a:r>
              <a:rPr lang="es-ES" b="1" dirty="0" err="1" smtClean="0">
                <a:solidFill>
                  <a:srgbClr val="7030A0"/>
                </a:solidFill>
              </a:rPr>
              <a:t>used</a:t>
            </a:r>
            <a:r>
              <a:rPr lang="es-ES" b="1" dirty="0" smtClean="0">
                <a:solidFill>
                  <a:srgbClr val="7030A0"/>
                </a:solidFill>
              </a:rPr>
              <a:t> in </a:t>
            </a:r>
            <a:r>
              <a:rPr lang="es-ES" b="1" dirty="0" err="1" smtClean="0">
                <a:solidFill>
                  <a:srgbClr val="7030A0"/>
                </a:solidFill>
              </a:rPr>
              <a:t>Spain</a:t>
            </a:r>
            <a:r>
              <a:rPr lang="es-ES" b="1" dirty="0" smtClean="0">
                <a:solidFill>
                  <a:srgbClr val="7030A0"/>
                </a:solidFill>
              </a:rPr>
              <a:t>. </a:t>
            </a:r>
            <a:endParaRPr lang="en-US" b="1" dirty="0" smtClean="0">
              <a:solidFill>
                <a:srgbClr val="7030A0"/>
              </a:solidFill>
            </a:endParaRP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a:solidFill>
            <a:schemeClr val="tx2">
              <a:lumMod val="20000"/>
              <a:lumOff val="80000"/>
            </a:schemeClr>
          </a:solidFill>
        </p:spPr>
        <p:txBody>
          <a:bodyPr>
            <a:noAutofit/>
          </a:bodyPr>
          <a:lstStyle/>
          <a:p>
            <a:r>
              <a:rPr lang="es-MX" sz="3200" b="1" dirty="0" err="1" smtClean="0">
                <a:solidFill>
                  <a:srgbClr val="002060"/>
                </a:solidFill>
              </a:rPr>
              <a:t>Conjugation</a:t>
            </a:r>
            <a:r>
              <a:rPr lang="es-MX" sz="3200" b="1" dirty="0" smtClean="0">
                <a:solidFill>
                  <a:srgbClr val="002060"/>
                </a:solidFill>
              </a:rPr>
              <a:t> of </a:t>
            </a:r>
            <a:r>
              <a:rPr lang="es-MX" sz="3200" b="1" dirty="0" err="1" smtClean="0">
                <a:solidFill>
                  <a:srgbClr val="002060"/>
                </a:solidFill>
              </a:rPr>
              <a:t>stem-changing</a:t>
            </a:r>
            <a:r>
              <a:rPr lang="es-MX" sz="3200" b="1" dirty="0" smtClean="0">
                <a:solidFill>
                  <a:srgbClr val="002060"/>
                </a:solidFill>
              </a:rPr>
              <a:t> </a:t>
            </a:r>
            <a:r>
              <a:rPr lang="es-MX" sz="3200" b="1" dirty="0" err="1" smtClean="0">
                <a:solidFill>
                  <a:srgbClr val="002060"/>
                </a:solidFill>
              </a:rPr>
              <a:t>verbs</a:t>
            </a:r>
            <a:r>
              <a:rPr lang="es-MX" sz="3200" b="1" dirty="0" smtClean="0">
                <a:solidFill>
                  <a:srgbClr val="002060"/>
                </a:solidFill>
              </a:rPr>
              <a:t> 	</a:t>
            </a:r>
            <a:endParaRPr lang="en-US" sz="3200" b="1" dirty="0">
              <a:solidFill>
                <a:srgbClr val="002060"/>
              </a:solidFill>
            </a:endParaRPr>
          </a:p>
        </p:txBody>
      </p:sp>
      <p:sp>
        <p:nvSpPr>
          <p:cNvPr id="3" name="Content Placeholder 2"/>
          <p:cNvSpPr>
            <a:spLocks noGrp="1"/>
          </p:cNvSpPr>
          <p:nvPr>
            <p:ph idx="1"/>
          </p:nvPr>
        </p:nvSpPr>
        <p:spPr>
          <a:xfrm>
            <a:off x="0" y="1447800"/>
            <a:ext cx="9144000" cy="4830763"/>
          </a:xfrm>
        </p:spPr>
        <p:txBody>
          <a:bodyPr>
            <a:normAutofit fontScale="92500" lnSpcReduction="10000"/>
          </a:bodyPr>
          <a:lstStyle/>
          <a:p>
            <a:r>
              <a:rPr lang="es-MX" sz="3000" b="1" dirty="0" err="1" smtClean="0"/>
              <a:t>First</a:t>
            </a:r>
            <a:r>
              <a:rPr lang="es-MX" sz="3000" b="1" dirty="0" smtClean="0"/>
              <a:t> </a:t>
            </a:r>
            <a:r>
              <a:rPr lang="es-MX" sz="3000" b="1" dirty="0" err="1" smtClean="0"/>
              <a:t>you</a:t>
            </a:r>
            <a:r>
              <a:rPr lang="es-MX" sz="3000" b="1" dirty="0" smtClean="0"/>
              <a:t> </a:t>
            </a:r>
            <a:r>
              <a:rPr lang="es-MX" sz="3000" b="1" dirty="0" err="1" smtClean="0"/>
              <a:t>need</a:t>
            </a:r>
            <a:r>
              <a:rPr lang="es-MX" sz="3000" b="1" dirty="0" smtClean="0"/>
              <a:t> a </a:t>
            </a:r>
            <a:r>
              <a:rPr lang="es-MX" sz="3000" b="1" dirty="0" err="1" smtClean="0"/>
              <a:t>stem-changing</a:t>
            </a:r>
            <a:r>
              <a:rPr lang="es-MX" sz="3000" b="1" dirty="0" smtClean="0"/>
              <a:t> </a:t>
            </a:r>
            <a:r>
              <a:rPr lang="es-MX" sz="3000" b="1" dirty="0" err="1" smtClean="0"/>
              <a:t>infintive</a:t>
            </a:r>
            <a:r>
              <a:rPr lang="es-MX" sz="3000" b="1" dirty="0" smtClean="0"/>
              <a:t>. </a:t>
            </a:r>
          </a:p>
          <a:p>
            <a:r>
              <a:rPr lang="es-MX" sz="3000" b="1" dirty="0" err="1" smtClean="0"/>
              <a:t>To</a:t>
            </a:r>
            <a:r>
              <a:rPr lang="es-MX" sz="3000" b="1" dirty="0" smtClean="0"/>
              <a:t> </a:t>
            </a:r>
            <a:r>
              <a:rPr lang="es-MX" sz="3000" b="1" dirty="0" err="1" smtClean="0"/>
              <a:t>conjugate</a:t>
            </a:r>
            <a:r>
              <a:rPr lang="es-MX" sz="3000" b="1" dirty="0" smtClean="0"/>
              <a:t>, </a:t>
            </a:r>
            <a:r>
              <a:rPr lang="es-MX" sz="3000" b="1" dirty="0" err="1" smtClean="0"/>
              <a:t>take</a:t>
            </a:r>
            <a:r>
              <a:rPr lang="es-MX" sz="3000" b="1" dirty="0" smtClean="0"/>
              <a:t> off </a:t>
            </a:r>
            <a:r>
              <a:rPr lang="es-MX" sz="3000" b="1" dirty="0" err="1" smtClean="0"/>
              <a:t>the</a:t>
            </a:r>
            <a:r>
              <a:rPr lang="es-MX" sz="3000" b="1" dirty="0" smtClean="0"/>
              <a:t> </a:t>
            </a:r>
            <a:r>
              <a:rPr lang="es-MX" sz="3000" b="1" dirty="0" err="1" smtClean="0"/>
              <a:t>last</a:t>
            </a:r>
            <a:r>
              <a:rPr lang="es-MX" sz="3000" b="1" dirty="0" smtClean="0"/>
              <a:t> 2 </a:t>
            </a:r>
            <a:r>
              <a:rPr lang="es-MX" sz="3000" b="1" dirty="0" err="1" smtClean="0"/>
              <a:t>letters</a:t>
            </a:r>
            <a:r>
              <a:rPr lang="es-MX" sz="3000" b="1" dirty="0" smtClean="0"/>
              <a:t> of </a:t>
            </a:r>
            <a:r>
              <a:rPr lang="es-MX" sz="3000" b="1" dirty="0" err="1" smtClean="0"/>
              <a:t>the</a:t>
            </a:r>
            <a:r>
              <a:rPr lang="es-MX" sz="3000" b="1" dirty="0" smtClean="0"/>
              <a:t> </a:t>
            </a:r>
            <a:r>
              <a:rPr lang="es-MX" sz="3000" b="1" dirty="0" err="1" smtClean="0"/>
              <a:t>infinitive</a:t>
            </a:r>
            <a:r>
              <a:rPr lang="es-MX" sz="3000" b="1" dirty="0" smtClean="0"/>
              <a:t> </a:t>
            </a:r>
            <a:r>
              <a:rPr lang="es-MX" sz="3000" b="1" dirty="0" err="1" smtClean="0"/>
              <a:t>verb</a:t>
            </a:r>
            <a:r>
              <a:rPr lang="es-MX" sz="3000" b="1" dirty="0" smtClean="0"/>
              <a:t> (</a:t>
            </a:r>
            <a:r>
              <a:rPr lang="es-MX" sz="3000" b="1" dirty="0" err="1" smtClean="0"/>
              <a:t>the</a:t>
            </a:r>
            <a:r>
              <a:rPr lang="es-MX" sz="3000" b="1" dirty="0" smtClean="0"/>
              <a:t> –</a:t>
            </a:r>
            <a:r>
              <a:rPr lang="es-MX" sz="3000" b="1" dirty="0" err="1" smtClean="0"/>
              <a:t>ar</a:t>
            </a:r>
            <a:r>
              <a:rPr lang="es-MX" sz="3000" b="1" dirty="0" smtClean="0"/>
              <a:t>, -</a:t>
            </a:r>
            <a:r>
              <a:rPr lang="es-MX" sz="3000" b="1" dirty="0" err="1" smtClean="0"/>
              <a:t>er</a:t>
            </a:r>
            <a:r>
              <a:rPr lang="es-MX" sz="3000" b="1" dirty="0" smtClean="0"/>
              <a:t>, </a:t>
            </a:r>
            <a:r>
              <a:rPr lang="es-MX" sz="3000" b="1" dirty="0" err="1" smtClean="0"/>
              <a:t>or</a:t>
            </a:r>
            <a:r>
              <a:rPr lang="es-MX" sz="3000" b="1" dirty="0" smtClean="0"/>
              <a:t> –ir </a:t>
            </a:r>
            <a:r>
              <a:rPr lang="es-MX" sz="3000" b="1" dirty="0" err="1" smtClean="0"/>
              <a:t>ending</a:t>
            </a:r>
            <a:r>
              <a:rPr lang="es-MX" sz="3000" b="1" dirty="0" smtClean="0"/>
              <a:t>).  </a:t>
            </a:r>
            <a:r>
              <a:rPr lang="es-MX" sz="3000" b="1" dirty="0" err="1" smtClean="0"/>
              <a:t>Now</a:t>
            </a:r>
            <a:r>
              <a:rPr lang="es-MX" sz="3000" b="1" dirty="0" smtClean="0"/>
              <a:t> </a:t>
            </a:r>
            <a:r>
              <a:rPr lang="es-MX" sz="3000" b="1" dirty="0" err="1" smtClean="0"/>
              <a:t>you</a:t>
            </a:r>
            <a:r>
              <a:rPr lang="es-MX" sz="3000" b="1" dirty="0" smtClean="0"/>
              <a:t> </a:t>
            </a:r>
            <a:r>
              <a:rPr lang="es-MX" sz="3000" b="1" dirty="0" err="1" smtClean="0"/>
              <a:t>have</a:t>
            </a:r>
            <a:r>
              <a:rPr lang="es-MX" sz="3000" b="1" dirty="0" smtClean="0"/>
              <a:t> </a:t>
            </a:r>
            <a:r>
              <a:rPr lang="es-MX" sz="3000" b="1" dirty="0" err="1" smtClean="0"/>
              <a:t>the</a:t>
            </a:r>
            <a:r>
              <a:rPr lang="es-MX" sz="3000" b="1" dirty="0" smtClean="0"/>
              <a:t> </a:t>
            </a:r>
            <a:r>
              <a:rPr lang="es-MX" sz="3000" b="1" dirty="0" err="1" smtClean="0"/>
              <a:t>stem</a:t>
            </a:r>
            <a:r>
              <a:rPr lang="es-MX" sz="3000" b="1" dirty="0" smtClean="0"/>
              <a:t>  </a:t>
            </a:r>
            <a:r>
              <a:rPr lang="es-MX" sz="3000" b="1" dirty="0" err="1" smtClean="0"/>
              <a:t>or</a:t>
            </a:r>
            <a:r>
              <a:rPr lang="es-MX" sz="3000" b="1" dirty="0" smtClean="0"/>
              <a:t> </a:t>
            </a:r>
            <a:r>
              <a:rPr lang="es-MX" sz="3000" b="1" dirty="0" err="1" smtClean="0"/>
              <a:t>root</a:t>
            </a:r>
            <a:r>
              <a:rPr lang="es-MX" sz="3000" b="1" dirty="0" smtClean="0"/>
              <a:t> of </a:t>
            </a:r>
            <a:r>
              <a:rPr lang="es-MX" sz="3000" b="1" dirty="0" err="1" smtClean="0"/>
              <a:t>the</a:t>
            </a:r>
            <a:r>
              <a:rPr lang="es-MX" sz="3000" b="1" dirty="0" smtClean="0"/>
              <a:t> </a:t>
            </a:r>
            <a:r>
              <a:rPr lang="es-MX" sz="3000" b="1" dirty="0" err="1" smtClean="0"/>
              <a:t>verb</a:t>
            </a:r>
            <a:r>
              <a:rPr lang="es-MX" sz="3000" b="1" dirty="0" smtClean="0"/>
              <a:t>.</a:t>
            </a:r>
          </a:p>
          <a:p>
            <a:r>
              <a:rPr lang="es-MX" sz="3000" b="1" dirty="0" smtClean="0"/>
              <a:t>Figure </a:t>
            </a:r>
            <a:r>
              <a:rPr lang="es-MX" sz="3000" b="1" dirty="0" err="1" smtClean="0"/>
              <a:t>out</a:t>
            </a:r>
            <a:r>
              <a:rPr lang="es-MX" sz="3000" b="1" dirty="0" smtClean="0"/>
              <a:t> </a:t>
            </a:r>
            <a:r>
              <a:rPr lang="es-MX" sz="3000" b="1" dirty="0" err="1" smtClean="0"/>
              <a:t>what</a:t>
            </a:r>
            <a:r>
              <a:rPr lang="es-MX" sz="3000" b="1" dirty="0" smtClean="0"/>
              <a:t> </a:t>
            </a:r>
            <a:r>
              <a:rPr lang="es-MX" sz="3000" b="1" dirty="0" err="1" smtClean="0"/>
              <a:t>your</a:t>
            </a:r>
            <a:r>
              <a:rPr lang="es-MX" sz="3000" b="1" dirty="0" smtClean="0"/>
              <a:t> </a:t>
            </a:r>
            <a:r>
              <a:rPr lang="es-MX" sz="3000" b="1" dirty="0" err="1" smtClean="0"/>
              <a:t>subject</a:t>
            </a:r>
            <a:r>
              <a:rPr lang="es-MX" sz="3000" b="1" dirty="0" smtClean="0"/>
              <a:t> </a:t>
            </a:r>
            <a:r>
              <a:rPr lang="es-MX" sz="3000" b="1" dirty="0" err="1" smtClean="0"/>
              <a:t>is</a:t>
            </a:r>
            <a:r>
              <a:rPr lang="es-MX" sz="3000" b="1" dirty="0" smtClean="0"/>
              <a:t> (</a:t>
            </a:r>
            <a:r>
              <a:rPr lang="es-MX" sz="3000" b="1" dirty="0" err="1" smtClean="0"/>
              <a:t>who</a:t>
            </a:r>
            <a:r>
              <a:rPr lang="es-MX" sz="3000" b="1" dirty="0" smtClean="0"/>
              <a:t> </a:t>
            </a:r>
            <a:r>
              <a:rPr lang="es-MX" sz="3000" b="1" dirty="0" err="1" smtClean="0"/>
              <a:t>or</a:t>
            </a:r>
            <a:r>
              <a:rPr lang="es-MX" sz="3000" b="1" dirty="0" smtClean="0"/>
              <a:t> </a:t>
            </a:r>
            <a:r>
              <a:rPr lang="es-MX" sz="3000" b="1" dirty="0" err="1" smtClean="0"/>
              <a:t>what</a:t>
            </a:r>
            <a:r>
              <a:rPr lang="es-MX" sz="3000" b="1" dirty="0" smtClean="0"/>
              <a:t> </a:t>
            </a:r>
            <a:r>
              <a:rPr lang="es-MX" sz="3000" b="1" dirty="0" err="1" smtClean="0"/>
              <a:t>is</a:t>
            </a:r>
            <a:r>
              <a:rPr lang="es-MX" sz="3000" b="1" dirty="0" smtClean="0"/>
              <a:t> </a:t>
            </a:r>
            <a:r>
              <a:rPr lang="es-MX" sz="3000" b="1" dirty="0" err="1" smtClean="0"/>
              <a:t>doing</a:t>
            </a:r>
            <a:r>
              <a:rPr lang="es-MX" sz="3000" b="1" dirty="0" smtClean="0"/>
              <a:t> </a:t>
            </a:r>
            <a:r>
              <a:rPr lang="es-MX" sz="3000" b="1" dirty="0" err="1" smtClean="0"/>
              <a:t>the</a:t>
            </a:r>
            <a:r>
              <a:rPr lang="es-MX" sz="3000" b="1" dirty="0" smtClean="0"/>
              <a:t> </a:t>
            </a:r>
            <a:r>
              <a:rPr lang="es-MX" sz="3000" b="1" dirty="0" err="1" smtClean="0"/>
              <a:t>action</a:t>
            </a:r>
            <a:r>
              <a:rPr lang="es-MX" sz="3000" b="1" dirty="0" smtClean="0"/>
              <a:t>).</a:t>
            </a:r>
            <a:r>
              <a:rPr lang="es-MX" sz="3000" b="1" dirty="0"/>
              <a:t> </a:t>
            </a:r>
            <a:r>
              <a:rPr lang="es-MX" sz="3000" b="1" dirty="0" smtClean="0"/>
              <a:t> </a:t>
            </a:r>
          </a:p>
          <a:p>
            <a:r>
              <a:rPr lang="es-MX" sz="3000" b="1" dirty="0" err="1" smtClean="0"/>
              <a:t>If</a:t>
            </a:r>
            <a:r>
              <a:rPr lang="es-MX" sz="3000" b="1" dirty="0" smtClean="0"/>
              <a:t> </a:t>
            </a:r>
            <a:r>
              <a:rPr lang="es-MX" sz="3000" b="1" dirty="0" err="1" smtClean="0"/>
              <a:t>it</a:t>
            </a:r>
            <a:r>
              <a:rPr lang="es-MX" sz="3000" b="1" dirty="0" smtClean="0"/>
              <a:t> </a:t>
            </a:r>
            <a:r>
              <a:rPr lang="es-MX" sz="3000" b="1" dirty="0" err="1" smtClean="0"/>
              <a:t>is</a:t>
            </a:r>
            <a:r>
              <a:rPr lang="es-MX" sz="3000" b="1" dirty="0" smtClean="0"/>
              <a:t> </a:t>
            </a:r>
            <a:r>
              <a:rPr lang="es-MX" sz="3000" b="1" dirty="0" err="1" smtClean="0"/>
              <a:t>any</a:t>
            </a:r>
            <a:r>
              <a:rPr lang="es-MX" sz="3000" b="1" dirty="0" smtClean="0"/>
              <a:t> </a:t>
            </a:r>
            <a:r>
              <a:rPr lang="es-MX" sz="3000" b="1" dirty="0" err="1" smtClean="0"/>
              <a:t>subject</a:t>
            </a:r>
            <a:r>
              <a:rPr lang="es-MX" sz="3000" b="1" dirty="0" smtClean="0"/>
              <a:t>, </a:t>
            </a:r>
            <a:r>
              <a:rPr lang="es-MX" sz="3000" b="1" dirty="0" err="1" smtClean="0"/>
              <a:t>other</a:t>
            </a:r>
            <a:r>
              <a:rPr lang="es-MX" sz="3000" b="1" dirty="0" smtClean="0"/>
              <a:t> </a:t>
            </a:r>
            <a:r>
              <a:rPr lang="es-MX" sz="3000" b="1" dirty="0" err="1" smtClean="0"/>
              <a:t>than</a:t>
            </a:r>
            <a:r>
              <a:rPr lang="es-MX" sz="3000" b="1" dirty="0" smtClean="0"/>
              <a:t> </a:t>
            </a:r>
            <a:r>
              <a:rPr lang="es-MX" sz="3000" b="1" i="1" dirty="0" smtClean="0"/>
              <a:t>vosotros</a:t>
            </a:r>
            <a:r>
              <a:rPr lang="es-MX" sz="3000" b="1" dirty="0" smtClean="0"/>
              <a:t> </a:t>
            </a:r>
            <a:r>
              <a:rPr lang="es-MX" sz="3000" b="1" dirty="0" err="1" smtClean="0"/>
              <a:t>or</a:t>
            </a:r>
            <a:r>
              <a:rPr lang="es-MX" sz="3000" b="1" dirty="0" smtClean="0"/>
              <a:t> </a:t>
            </a:r>
            <a:r>
              <a:rPr lang="es-MX" sz="3000" b="1" i="1" dirty="0" smtClean="0"/>
              <a:t>nosotros</a:t>
            </a:r>
            <a:r>
              <a:rPr lang="es-MX" sz="3000" b="1" dirty="0" smtClean="0"/>
              <a:t>, </a:t>
            </a:r>
            <a:r>
              <a:rPr lang="es-MX" sz="3000" b="1" dirty="0" err="1" smtClean="0"/>
              <a:t>make</a:t>
            </a:r>
            <a:r>
              <a:rPr lang="es-MX" sz="3000" b="1" dirty="0" smtClean="0"/>
              <a:t> </a:t>
            </a:r>
            <a:r>
              <a:rPr lang="es-MX" sz="3000" b="1" dirty="0" err="1" smtClean="0"/>
              <a:t>the</a:t>
            </a:r>
            <a:r>
              <a:rPr lang="es-MX" sz="3000" b="1" dirty="0" smtClean="0"/>
              <a:t> </a:t>
            </a:r>
            <a:r>
              <a:rPr lang="es-MX" sz="3000" b="1" dirty="0" err="1" smtClean="0"/>
              <a:t>vowel</a:t>
            </a:r>
            <a:r>
              <a:rPr lang="es-MX" sz="3000" b="1" dirty="0" smtClean="0"/>
              <a:t> </a:t>
            </a:r>
            <a:r>
              <a:rPr lang="es-MX" sz="3000" b="1" dirty="0" err="1" smtClean="0"/>
              <a:t>change</a:t>
            </a:r>
            <a:r>
              <a:rPr lang="es-MX" sz="3000" b="1" dirty="0" smtClean="0"/>
              <a:t> </a:t>
            </a:r>
            <a:r>
              <a:rPr lang="es-MX" sz="3000" b="1" dirty="0" err="1" smtClean="0"/>
              <a:t>from</a:t>
            </a:r>
            <a:r>
              <a:rPr lang="es-MX" sz="3000" b="1" dirty="0" smtClean="0"/>
              <a:t> “e” </a:t>
            </a:r>
            <a:r>
              <a:rPr lang="es-MX" sz="3000" b="1" dirty="0" err="1" smtClean="0"/>
              <a:t>to</a:t>
            </a:r>
            <a:r>
              <a:rPr lang="es-MX" sz="3000" b="1" dirty="0" smtClean="0"/>
              <a:t> “</a:t>
            </a:r>
            <a:r>
              <a:rPr lang="es-MX" sz="3000" b="1" dirty="0" err="1" smtClean="0"/>
              <a:t>ie</a:t>
            </a:r>
            <a:r>
              <a:rPr lang="es-MX" sz="3000" b="1" dirty="0" smtClean="0"/>
              <a:t>”, “o-</a:t>
            </a:r>
            <a:r>
              <a:rPr lang="es-MX" sz="3000" b="1" dirty="0" err="1" smtClean="0"/>
              <a:t>ue</a:t>
            </a:r>
            <a:r>
              <a:rPr lang="es-MX" sz="3000" b="1" dirty="0" smtClean="0"/>
              <a:t>” </a:t>
            </a:r>
            <a:r>
              <a:rPr lang="es-MX" sz="3000" b="1" dirty="0" err="1" smtClean="0"/>
              <a:t>or</a:t>
            </a:r>
            <a:r>
              <a:rPr lang="es-MX" sz="3000" b="1" dirty="0" smtClean="0"/>
              <a:t> “e-i”. </a:t>
            </a:r>
          </a:p>
          <a:p>
            <a:r>
              <a:rPr lang="es-MX" sz="3000" b="1" dirty="0" err="1" smtClean="0"/>
              <a:t>Finally</a:t>
            </a:r>
            <a:r>
              <a:rPr lang="es-MX" sz="3000" b="1" dirty="0" smtClean="0"/>
              <a:t>, </a:t>
            </a:r>
            <a:r>
              <a:rPr lang="es-MX" sz="3000" b="1" dirty="0" err="1" smtClean="0"/>
              <a:t>add</a:t>
            </a:r>
            <a:r>
              <a:rPr lang="es-MX" sz="3000" b="1" dirty="0" smtClean="0"/>
              <a:t> </a:t>
            </a:r>
            <a:r>
              <a:rPr lang="es-MX" sz="3000" b="1" dirty="0" err="1" smtClean="0"/>
              <a:t>the</a:t>
            </a:r>
            <a:r>
              <a:rPr lang="es-MX" sz="3000" b="1" dirty="0" smtClean="0"/>
              <a:t> </a:t>
            </a:r>
            <a:r>
              <a:rPr lang="es-MX" sz="3000" b="1" dirty="0" err="1" smtClean="0"/>
              <a:t>appropriate</a:t>
            </a:r>
            <a:r>
              <a:rPr lang="es-MX" sz="3000" b="1" dirty="0" smtClean="0"/>
              <a:t> </a:t>
            </a:r>
            <a:r>
              <a:rPr lang="es-MX" sz="3000" b="1" dirty="0" err="1" smtClean="0"/>
              <a:t>verb</a:t>
            </a:r>
            <a:r>
              <a:rPr lang="es-MX" sz="3000" b="1" dirty="0" smtClean="0"/>
              <a:t> </a:t>
            </a:r>
            <a:r>
              <a:rPr lang="es-MX" sz="3000" b="1" dirty="0" err="1" smtClean="0"/>
              <a:t>ending</a:t>
            </a:r>
            <a:r>
              <a:rPr lang="es-MX" sz="3000" b="1" dirty="0" smtClean="0"/>
              <a:t> </a:t>
            </a:r>
            <a:r>
              <a:rPr lang="es-MX" sz="3000" b="1" dirty="0" err="1" smtClean="0"/>
              <a:t>for</a:t>
            </a:r>
            <a:r>
              <a:rPr lang="es-MX" sz="3000" b="1" dirty="0" smtClean="0"/>
              <a:t> </a:t>
            </a:r>
            <a:r>
              <a:rPr lang="es-MX" sz="3000" b="1" dirty="0" err="1" smtClean="0"/>
              <a:t>the</a:t>
            </a:r>
            <a:r>
              <a:rPr lang="es-MX" sz="3000" b="1" dirty="0" smtClean="0"/>
              <a:t> </a:t>
            </a:r>
            <a:r>
              <a:rPr lang="es-MX" sz="3000" b="1" dirty="0" err="1" smtClean="0"/>
              <a:t>present</a:t>
            </a:r>
            <a:r>
              <a:rPr lang="es-MX" sz="3000" b="1" dirty="0" smtClean="0"/>
              <a:t> tense </a:t>
            </a:r>
            <a:r>
              <a:rPr lang="es-MX" sz="3000" b="1" dirty="0" err="1" smtClean="0"/>
              <a:t>to</a:t>
            </a:r>
            <a:r>
              <a:rPr lang="es-MX" sz="3000" b="1" dirty="0" smtClean="0"/>
              <a:t> </a:t>
            </a:r>
            <a:r>
              <a:rPr lang="es-MX" sz="3000" b="1" dirty="0" err="1" smtClean="0"/>
              <a:t>the</a:t>
            </a:r>
            <a:r>
              <a:rPr lang="es-MX" sz="3000" b="1" dirty="0" smtClean="0"/>
              <a:t> </a:t>
            </a:r>
            <a:r>
              <a:rPr lang="es-MX" sz="3000" b="1" dirty="0" err="1" smtClean="0"/>
              <a:t>verb</a:t>
            </a:r>
            <a:r>
              <a:rPr lang="es-MX" sz="3000" b="1" dirty="0" smtClean="0"/>
              <a:t>.  </a:t>
            </a:r>
            <a:r>
              <a:rPr lang="es-MX" sz="3000" b="1" dirty="0" err="1" smtClean="0"/>
              <a:t>Remember</a:t>
            </a:r>
            <a:r>
              <a:rPr lang="es-MX" sz="3000" b="1" dirty="0" smtClean="0"/>
              <a:t> </a:t>
            </a:r>
            <a:r>
              <a:rPr lang="es-MX" sz="3000" b="1" dirty="0" err="1" smtClean="0"/>
              <a:t>there</a:t>
            </a:r>
            <a:r>
              <a:rPr lang="es-MX" sz="3000" b="1" dirty="0" smtClean="0"/>
              <a:t> are </a:t>
            </a:r>
            <a:r>
              <a:rPr lang="es-MX" sz="3000" b="1" dirty="0" err="1" smtClean="0"/>
              <a:t>different</a:t>
            </a:r>
            <a:r>
              <a:rPr lang="es-MX" sz="3000" b="1" dirty="0" smtClean="0"/>
              <a:t> </a:t>
            </a:r>
            <a:r>
              <a:rPr lang="es-MX" sz="3000" b="1" dirty="0" err="1" smtClean="0"/>
              <a:t>endings</a:t>
            </a:r>
            <a:r>
              <a:rPr lang="es-MX" sz="3000" b="1" dirty="0" smtClean="0"/>
              <a:t> </a:t>
            </a:r>
            <a:r>
              <a:rPr lang="es-MX" sz="3000" b="1" dirty="0" err="1" smtClean="0"/>
              <a:t>for</a:t>
            </a:r>
            <a:r>
              <a:rPr lang="es-MX" sz="3000" b="1" dirty="0" smtClean="0"/>
              <a:t> –</a:t>
            </a:r>
            <a:r>
              <a:rPr lang="es-MX" sz="3000" b="1" dirty="0" err="1" smtClean="0"/>
              <a:t>ar</a:t>
            </a:r>
            <a:r>
              <a:rPr lang="es-MX" sz="3000" b="1" dirty="0" smtClean="0"/>
              <a:t>, -</a:t>
            </a:r>
            <a:r>
              <a:rPr lang="es-MX" sz="3000" b="1" dirty="0" err="1" smtClean="0"/>
              <a:t>er</a:t>
            </a:r>
            <a:r>
              <a:rPr lang="es-MX" sz="3000" b="1" dirty="0" smtClean="0"/>
              <a:t> and –ir </a:t>
            </a:r>
            <a:r>
              <a:rPr lang="es-MX" sz="3000" b="1" dirty="0" err="1" smtClean="0"/>
              <a:t>verbs</a:t>
            </a:r>
            <a:r>
              <a:rPr lang="es-MX" sz="3000" b="1" dirty="0" smtClean="0"/>
              <a:t>. </a:t>
            </a:r>
          </a:p>
        </p:txBody>
      </p:sp>
      <p:sp>
        <p:nvSpPr>
          <p:cNvPr id="4" name="TextBox 3"/>
          <p:cNvSpPr txBox="1"/>
          <p:nvPr/>
        </p:nvSpPr>
        <p:spPr>
          <a:xfrm>
            <a:off x="6400800" y="1371600"/>
            <a:ext cx="2743200" cy="492443"/>
          </a:xfrm>
          <a:prstGeom prst="rect">
            <a:avLst/>
          </a:prstGeom>
          <a:noFill/>
        </p:spPr>
        <p:txBody>
          <a:bodyPr wrap="square" rtlCol="0">
            <a:spAutoFit/>
          </a:bodyPr>
          <a:lstStyle/>
          <a:p>
            <a:r>
              <a:rPr lang="en-US" sz="2600" b="1" dirty="0" err="1" smtClean="0">
                <a:solidFill>
                  <a:srgbClr val="FF0000"/>
                </a:solidFill>
              </a:rPr>
              <a:t>p</a:t>
            </a:r>
            <a:r>
              <a:rPr lang="en-US" sz="2600" b="1" u="sng" dirty="0" err="1" smtClean="0">
                <a:solidFill>
                  <a:srgbClr val="FF0000"/>
                </a:solidFill>
              </a:rPr>
              <a:t>e</a:t>
            </a:r>
            <a:r>
              <a:rPr lang="en-US" sz="2600" b="1" dirty="0" err="1" smtClean="0">
                <a:solidFill>
                  <a:srgbClr val="FF0000"/>
                </a:solidFill>
              </a:rPr>
              <a:t>rder</a:t>
            </a:r>
            <a:r>
              <a:rPr lang="en-US" sz="2600" b="1" dirty="0" smtClean="0">
                <a:solidFill>
                  <a:srgbClr val="FF0000"/>
                </a:solidFill>
              </a:rPr>
              <a:t> (</a:t>
            </a:r>
            <a:r>
              <a:rPr lang="en-US" sz="2600" b="1" dirty="0" err="1" smtClean="0">
                <a:solidFill>
                  <a:srgbClr val="FF0000"/>
                </a:solidFill>
              </a:rPr>
              <a:t>ie</a:t>
            </a:r>
            <a:r>
              <a:rPr lang="en-US" sz="2600" b="1" dirty="0" smtClean="0">
                <a:solidFill>
                  <a:srgbClr val="FF0000"/>
                </a:solidFill>
              </a:rPr>
              <a:t>)=to lose</a:t>
            </a:r>
            <a:endParaRPr lang="en-US" sz="2600" b="1" dirty="0">
              <a:solidFill>
                <a:srgbClr val="FF0000"/>
              </a:solidFill>
            </a:endParaRPr>
          </a:p>
        </p:txBody>
      </p:sp>
      <p:sp>
        <p:nvSpPr>
          <p:cNvPr id="5" name="TextBox 4"/>
          <p:cNvSpPr txBox="1"/>
          <p:nvPr/>
        </p:nvSpPr>
        <p:spPr>
          <a:xfrm>
            <a:off x="6629400" y="2743200"/>
            <a:ext cx="1676400" cy="523220"/>
          </a:xfrm>
          <a:prstGeom prst="rect">
            <a:avLst/>
          </a:prstGeom>
          <a:noFill/>
        </p:spPr>
        <p:txBody>
          <a:bodyPr wrap="square" rtlCol="0">
            <a:spAutoFit/>
          </a:bodyPr>
          <a:lstStyle/>
          <a:p>
            <a:r>
              <a:rPr lang="en-US" sz="2800" b="1" dirty="0" err="1" smtClean="0">
                <a:solidFill>
                  <a:srgbClr val="FF0000"/>
                </a:solidFill>
              </a:rPr>
              <a:t>perd</a:t>
            </a:r>
            <a:endParaRPr lang="en-US" sz="2800" b="1" dirty="0">
              <a:solidFill>
                <a:srgbClr val="FF0000"/>
              </a:solidFill>
            </a:endParaRPr>
          </a:p>
        </p:txBody>
      </p:sp>
      <p:sp>
        <p:nvSpPr>
          <p:cNvPr id="6" name="TextBox 5"/>
          <p:cNvSpPr txBox="1"/>
          <p:nvPr/>
        </p:nvSpPr>
        <p:spPr>
          <a:xfrm>
            <a:off x="1905000" y="3581400"/>
            <a:ext cx="6629400" cy="523220"/>
          </a:xfrm>
          <a:prstGeom prst="rect">
            <a:avLst/>
          </a:prstGeom>
          <a:noFill/>
        </p:spPr>
        <p:txBody>
          <a:bodyPr wrap="square" rtlCol="0">
            <a:spAutoFit/>
          </a:bodyPr>
          <a:lstStyle/>
          <a:p>
            <a:r>
              <a:rPr lang="en-US" sz="2800" b="1" dirty="0" smtClean="0">
                <a:solidFill>
                  <a:srgbClr val="FF0000"/>
                </a:solidFill>
              </a:rPr>
              <a:t>Let’s say Manuel is the subject.  </a:t>
            </a:r>
            <a:endParaRPr lang="en-US" sz="2800" b="1" dirty="0">
              <a:solidFill>
                <a:srgbClr val="FF0000"/>
              </a:solidFill>
            </a:endParaRPr>
          </a:p>
        </p:txBody>
      </p:sp>
      <p:sp>
        <p:nvSpPr>
          <p:cNvPr id="7" name="TextBox 6"/>
          <p:cNvSpPr txBox="1"/>
          <p:nvPr/>
        </p:nvSpPr>
        <p:spPr>
          <a:xfrm>
            <a:off x="7772400" y="4419600"/>
            <a:ext cx="1371600" cy="523220"/>
          </a:xfrm>
          <a:prstGeom prst="rect">
            <a:avLst/>
          </a:prstGeom>
          <a:noFill/>
        </p:spPr>
        <p:txBody>
          <a:bodyPr wrap="square" rtlCol="0">
            <a:spAutoFit/>
          </a:bodyPr>
          <a:lstStyle/>
          <a:p>
            <a:r>
              <a:rPr lang="en-US" sz="2800" b="1" dirty="0" err="1" smtClean="0">
                <a:solidFill>
                  <a:srgbClr val="FF0000"/>
                </a:solidFill>
              </a:rPr>
              <a:t>pierd</a:t>
            </a:r>
            <a:endParaRPr lang="en-US" sz="2800" b="1" dirty="0">
              <a:solidFill>
                <a:srgbClr val="FF0000"/>
              </a:solidFill>
            </a:endParaRPr>
          </a:p>
        </p:txBody>
      </p:sp>
      <p:sp>
        <p:nvSpPr>
          <p:cNvPr id="8" name="TextBox 7"/>
          <p:cNvSpPr txBox="1"/>
          <p:nvPr/>
        </p:nvSpPr>
        <p:spPr>
          <a:xfrm>
            <a:off x="4648200" y="5715000"/>
            <a:ext cx="2971800" cy="523220"/>
          </a:xfrm>
          <a:prstGeom prst="rect">
            <a:avLst/>
          </a:prstGeom>
          <a:noFill/>
        </p:spPr>
        <p:txBody>
          <a:bodyPr wrap="square" rtlCol="0">
            <a:spAutoFit/>
          </a:bodyPr>
          <a:lstStyle/>
          <a:p>
            <a:r>
              <a:rPr lang="en-US" sz="2800" b="1" dirty="0" smtClean="0">
                <a:solidFill>
                  <a:srgbClr val="FF0000"/>
                </a:solidFill>
              </a:rPr>
              <a:t>Manuel </a:t>
            </a:r>
            <a:r>
              <a:rPr lang="en-US" sz="2800" b="1" dirty="0" err="1" smtClean="0">
                <a:solidFill>
                  <a:srgbClr val="FF0000"/>
                </a:solidFill>
              </a:rPr>
              <a:t>pierde</a:t>
            </a:r>
            <a:r>
              <a:rPr lang="en-US" sz="2800" b="1" dirty="0" smtClean="0">
                <a:solidFill>
                  <a:srgbClr val="FF0000"/>
                </a:solidFill>
              </a:rPr>
              <a:t>.</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228600" y="152400"/>
            <a:ext cx="8610600" cy="584775"/>
          </a:xfrm>
          <a:prstGeom prst="rect">
            <a:avLst/>
          </a:prstGeom>
          <a:solidFill>
            <a:srgbClr val="FFFF00"/>
          </a:solidFill>
        </p:spPr>
        <p:txBody>
          <a:bodyPr wrap="square" rtlCol="0">
            <a:spAutoFit/>
          </a:bodyPr>
          <a:lstStyle/>
          <a:p>
            <a:r>
              <a:rPr lang="es-MX" sz="3200" b="1" dirty="0" err="1" smtClean="0"/>
              <a:t>Objective</a:t>
            </a:r>
            <a:r>
              <a:rPr lang="es-MX" sz="3200" b="1" dirty="0" smtClean="0"/>
              <a:t>…</a:t>
            </a:r>
            <a:r>
              <a:rPr lang="es-MX" sz="3200" b="1" dirty="0" err="1" smtClean="0"/>
              <a:t>talking</a:t>
            </a:r>
            <a:r>
              <a:rPr lang="es-MX" sz="3200" b="1" dirty="0" smtClean="0"/>
              <a:t> in </a:t>
            </a:r>
            <a:r>
              <a:rPr lang="es-MX" sz="3200" b="1" dirty="0" err="1" smtClean="0"/>
              <a:t>the</a:t>
            </a:r>
            <a:r>
              <a:rPr lang="es-MX" sz="3200" b="1" dirty="0" smtClean="0"/>
              <a:t> </a:t>
            </a:r>
            <a:r>
              <a:rPr lang="es-MX" sz="3200" b="1" dirty="0" err="1" smtClean="0"/>
              <a:t>present</a:t>
            </a:r>
            <a:r>
              <a:rPr lang="es-MX" sz="3200" b="1" dirty="0" smtClean="0"/>
              <a:t> (e-</a:t>
            </a:r>
            <a:r>
              <a:rPr lang="es-MX" sz="3200" b="1" dirty="0" err="1" smtClean="0"/>
              <a:t>ie</a:t>
            </a:r>
            <a:r>
              <a:rPr lang="es-MX" sz="3200" b="1" dirty="0" smtClean="0"/>
              <a:t> </a:t>
            </a:r>
            <a:r>
              <a:rPr lang="es-MX" sz="3200" b="1" dirty="0" err="1" smtClean="0"/>
              <a:t>verbs</a:t>
            </a:r>
            <a:r>
              <a:rPr lang="es-MX" sz="3200" b="1" dirty="0" smtClean="0"/>
              <a:t>)</a:t>
            </a:r>
            <a:endParaRPr lang="en-US" sz="3200" b="1" dirty="0"/>
          </a:p>
        </p:txBody>
      </p:sp>
      <p:sp>
        <p:nvSpPr>
          <p:cNvPr id="5" name="TextBox 4"/>
          <p:cNvSpPr txBox="1"/>
          <p:nvPr/>
        </p:nvSpPr>
        <p:spPr>
          <a:xfrm>
            <a:off x="0" y="838200"/>
            <a:ext cx="8991600" cy="4647426"/>
          </a:xfrm>
          <a:prstGeom prst="rect">
            <a:avLst/>
          </a:prstGeom>
          <a:solidFill>
            <a:schemeClr val="tx2">
              <a:lumMod val="60000"/>
              <a:lumOff val="40000"/>
            </a:schemeClr>
          </a:solidFill>
        </p:spPr>
        <p:txBody>
          <a:bodyPr wrap="square" rtlCol="0">
            <a:spAutoFit/>
          </a:bodyPr>
          <a:lstStyle/>
          <a:p>
            <a:r>
              <a:rPr lang="en-US" sz="4000" b="1" u="sng" dirty="0" smtClean="0"/>
              <a:t>“</a:t>
            </a:r>
            <a:r>
              <a:rPr lang="en-US" sz="4000" b="1" u="sng" dirty="0" err="1" smtClean="0"/>
              <a:t>qu</a:t>
            </a:r>
            <a:r>
              <a:rPr lang="en-US" sz="4000" b="1" dirty="0" err="1" smtClean="0">
                <a:solidFill>
                  <a:srgbClr val="FFFF00"/>
                </a:solidFill>
              </a:rPr>
              <a:t>e</a:t>
            </a:r>
            <a:r>
              <a:rPr lang="en-US" sz="4000" b="1" u="sng" dirty="0" err="1" smtClean="0"/>
              <a:t>rer</a:t>
            </a:r>
            <a:r>
              <a:rPr lang="en-US" sz="4000" b="1" u="sng" dirty="0" smtClean="0"/>
              <a:t>”-to want</a:t>
            </a:r>
            <a:r>
              <a:rPr lang="es-ES_tradnl" sz="4000" b="1" u="sng" dirty="0" smtClean="0"/>
              <a:t>(</a:t>
            </a:r>
            <a:r>
              <a:rPr lang="es-ES_tradnl" sz="4000" b="1" u="sng" dirty="0" smtClean="0">
                <a:solidFill>
                  <a:srgbClr val="FFFF00"/>
                </a:solidFill>
              </a:rPr>
              <a:t>e </a:t>
            </a:r>
            <a:r>
              <a:rPr lang="es-ES_tradnl" sz="4000" b="1" u="sng" dirty="0" smtClean="0">
                <a:solidFill>
                  <a:srgbClr val="FFFF00"/>
                </a:solidFill>
                <a:sym typeface="Wingdings"/>
              </a:rPr>
              <a:t></a:t>
            </a:r>
            <a:r>
              <a:rPr lang="es-ES_tradnl" sz="4000" b="1" u="sng" dirty="0" smtClean="0">
                <a:solidFill>
                  <a:srgbClr val="FFFF00"/>
                </a:solidFill>
              </a:rPr>
              <a:t> </a:t>
            </a:r>
            <a:r>
              <a:rPr lang="es-ES_tradnl" sz="4000" b="1" u="sng" dirty="0" err="1" smtClean="0">
                <a:solidFill>
                  <a:srgbClr val="FFFF00"/>
                </a:solidFill>
              </a:rPr>
              <a:t>ie</a:t>
            </a:r>
            <a:r>
              <a:rPr lang="es-ES_tradnl" sz="4000" b="1" u="sng" dirty="0" smtClean="0"/>
              <a:t>)</a:t>
            </a:r>
            <a:endParaRPr lang="en-US" sz="4000" dirty="0" smtClean="0"/>
          </a:p>
          <a:p>
            <a:pPr lvl="0"/>
            <a:r>
              <a:rPr lang="es-ES_tradnl" sz="4000" b="1" dirty="0" smtClean="0"/>
              <a:t>qu</a:t>
            </a:r>
            <a:r>
              <a:rPr lang="es-ES_tradnl" sz="4000" b="1" dirty="0" smtClean="0">
                <a:solidFill>
                  <a:srgbClr val="FFFF00"/>
                </a:solidFill>
              </a:rPr>
              <a:t>ie</a:t>
            </a:r>
            <a:r>
              <a:rPr lang="es-ES_tradnl" sz="4000" b="1" dirty="0" smtClean="0"/>
              <a:t>ro		1. queremos</a:t>
            </a:r>
            <a:endParaRPr lang="en-US" sz="4000" b="1" dirty="0" smtClean="0"/>
          </a:p>
          <a:p>
            <a:pPr lvl="0"/>
            <a:r>
              <a:rPr lang="es-ES_tradnl" sz="4000" b="1" dirty="0" smtClean="0"/>
              <a:t>qu</a:t>
            </a:r>
            <a:r>
              <a:rPr lang="es-ES_tradnl" sz="4000" b="1" dirty="0" smtClean="0">
                <a:solidFill>
                  <a:srgbClr val="FFFF00"/>
                </a:solidFill>
              </a:rPr>
              <a:t>ie</a:t>
            </a:r>
            <a:r>
              <a:rPr lang="es-ES_tradnl" sz="4000" b="1" dirty="0" smtClean="0"/>
              <a:t>res		2. queréis</a:t>
            </a:r>
            <a:endParaRPr lang="en-US" sz="4000" b="1" dirty="0" smtClean="0"/>
          </a:p>
          <a:p>
            <a:pPr lvl="0"/>
            <a:r>
              <a:rPr lang="es-ES_tradnl" sz="4000" b="1" dirty="0" smtClean="0"/>
              <a:t>qu</a:t>
            </a:r>
            <a:r>
              <a:rPr lang="es-ES_tradnl" sz="4000" b="1" dirty="0" smtClean="0">
                <a:solidFill>
                  <a:srgbClr val="FFFF00"/>
                </a:solidFill>
              </a:rPr>
              <a:t>ie</a:t>
            </a:r>
            <a:r>
              <a:rPr lang="es-ES_tradnl" sz="4000" b="1" dirty="0" smtClean="0"/>
              <a:t>re		3. qu</a:t>
            </a:r>
            <a:r>
              <a:rPr lang="es-ES_tradnl" sz="4000" b="1" dirty="0" smtClean="0">
                <a:solidFill>
                  <a:srgbClr val="FFFF00"/>
                </a:solidFill>
              </a:rPr>
              <a:t>ie</a:t>
            </a:r>
            <a:r>
              <a:rPr lang="es-ES_tradnl" sz="4000" b="1" dirty="0" smtClean="0"/>
              <a:t>ren</a:t>
            </a:r>
            <a:endParaRPr lang="en-US" sz="4000" b="1" dirty="0" smtClean="0"/>
          </a:p>
          <a:p>
            <a:r>
              <a:rPr lang="es-ES_tradnl" sz="4000" b="1" dirty="0" smtClean="0"/>
              <a:t> </a:t>
            </a:r>
            <a:endParaRPr lang="en-US" sz="4800" b="1" dirty="0" smtClean="0"/>
          </a:p>
          <a:p>
            <a:pPr lvl="0"/>
            <a:endParaRPr lang="es-MX" sz="4800" b="1" dirty="0" smtClean="0"/>
          </a:p>
          <a:p>
            <a:pPr lvl="0"/>
            <a:r>
              <a:rPr lang="es-MX" sz="4800" b="1" dirty="0" smtClean="0"/>
              <a:t> </a:t>
            </a:r>
            <a:endParaRPr lang="en-US" sz="4800" b="1" dirty="0"/>
          </a:p>
        </p:txBody>
      </p:sp>
      <p:sp>
        <p:nvSpPr>
          <p:cNvPr id="9" name="Freeform 8"/>
          <p:cNvSpPr/>
          <p:nvPr/>
        </p:nvSpPr>
        <p:spPr>
          <a:xfrm>
            <a:off x="0" y="1371600"/>
            <a:ext cx="6019800" cy="25146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C:\Documents and Settings\jlopez\Local Settings\Temporary Internet Files\Content.IE5\T4EO839L\MP900430775[1].jpg"/>
          <p:cNvPicPr>
            <a:picLocks noChangeAspect="1" noChangeArrowheads="1"/>
          </p:cNvPicPr>
          <p:nvPr/>
        </p:nvPicPr>
        <p:blipFill>
          <a:blip r:embed="rId2" cstate="print"/>
          <a:srcRect/>
          <a:stretch>
            <a:fillRect/>
          </a:stretch>
        </p:blipFill>
        <p:spPr bwMode="auto">
          <a:xfrm>
            <a:off x="6172200" y="3505200"/>
            <a:ext cx="2971800" cy="1987391"/>
          </a:xfrm>
          <a:prstGeom prst="rect">
            <a:avLst/>
          </a:prstGeom>
          <a:noFill/>
        </p:spPr>
      </p:pic>
      <p:sp>
        <p:nvSpPr>
          <p:cNvPr id="7" name="TextBox 6"/>
          <p:cNvSpPr txBox="1"/>
          <p:nvPr/>
        </p:nvSpPr>
        <p:spPr>
          <a:xfrm>
            <a:off x="609600" y="5867400"/>
            <a:ext cx="6945876" cy="369332"/>
          </a:xfrm>
          <a:prstGeom prst="rect">
            <a:avLst/>
          </a:prstGeom>
          <a:noFill/>
        </p:spPr>
        <p:txBody>
          <a:bodyPr wrap="none" rtlCol="0">
            <a:spAutoFit/>
          </a:bodyPr>
          <a:lstStyle/>
          <a:p>
            <a:r>
              <a:rPr lang="es-MX" b="1" dirty="0" smtClean="0"/>
              <a:t>OJO:   </a:t>
            </a:r>
            <a:r>
              <a:rPr lang="es-MX" b="1" dirty="0" err="1" smtClean="0"/>
              <a:t>The</a:t>
            </a:r>
            <a:r>
              <a:rPr lang="es-MX" b="1" dirty="0" smtClean="0"/>
              <a:t> </a:t>
            </a:r>
            <a:r>
              <a:rPr lang="es-MX" b="1" dirty="0" err="1" smtClean="0"/>
              <a:t>forms</a:t>
            </a:r>
            <a:r>
              <a:rPr lang="es-MX" b="1" dirty="0" smtClean="0"/>
              <a:t> </a:t>
            </a:r>
            <a:r>
              <a:rPr lang="es-MX" b="1" dirty="0" err="1" smtClean="0"/>
              <a:t>that</a:t>
            </a:r>
            <a:r>
              <a:rPr lang="es-MX" b="1" dirty="0" smtClean="0"/>
              <a:t> </a:t>
            </a:r>
            <a:r>
              <a:rPr lang="es-MX" b="1" dirty="0" err="1" smtClean="0"/>
              <a:t>make</a:t>
            </a:r>
            <a:r>
              <a:rPr lang="es-MX" b="1" dirty="0" smtClean="0"/>
              <a:t> </a:t>
            </a:r>
            <a:r>
              <a:rPr lang="es-MX" b="1" dirty="0" err="1" smtClean="0"/>
              <a:t>the</a:t>
            </a:r>
            <a:r>
              <a:rPr lang="es-MX" b="1" dirty="0" smtClean="0"/>
              <a:t> </a:t>
            </a:r>
            <a:r>
              <a:rPr lang="es-MX" b="1" dirty="0" err="1" smtClean="0"/>
              <a:t>vowel</a:t>
            </a:r>
            <a:r>
              <a:rPr lang="es-MX" b="1" dirty="0" smtClean="0"/>
              <a:t> </a:t>
            </a:r>
            <a:r>
              <a:rPr lang="es-MX" b="1" dirty="0" err="1" smtClean="0"/>
              <a:t>change</a:t>
            </a:r>
            <a:r>
              <a:rPr lang="es-MX" b="1" dirty="0" smtClean="0"/>
              <a:t> </a:t>
            </a:r>
            <a:r>
              <a:rPr lang="es-MX" b="1" dirty="0" err="1" smtClean="0"/>
              <a:t>make</a:t>
            </a:r>
            <a:r>
              <a:rPr lang="es-MX" b="1" dirty="0" smtClean="0"/>
              <a:t> </a:t>
            </a:r>
            <a:r>
              <a:rPr lang="es-MX" b="1" dirty="0" err="1" smtClean="0"/>
              <a:t>the</a:t>
            </a:r>
            <a:r>
              <a:rPr lang="es-MX" b="1" dirty="0" smtClean="0"/>
              <a:t> </a:t>
            </a:r>
            <a:r>
              <a:rPr lang="es-MX" b="1" dirty="0" err="1" smtClean="0"/>
              <a:t>form</a:t>
            </a:r>
            <a:r>
              <a:rPr lang="es-MX" b="1" dirty="0" smtClean="0"/>
              <a:t> of a </a:t>
            </a:r>
            <a:r>
              <a:rPr lang="es-MX" b="1" dirty="0" err="1" smtClean="0"/>
              <a:t>boot</a:t>
            </a:r>
            <a:r>
              <a:rPr lang="es-MX" b="1" dirty="0" smtClean="0"/>
              <a:t>.</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228600" y="152400"/>
            <a:ext cx="8610600" cy="584775"/>
          </a:xfrm>
          <a:prstGeom prst="rect">
            <a:avLst/>
          </a:prstGeom>
          <a:solidFill>
            <a:srgbClr val="FFFF00"/>
          </a:solidFill>
        </p:spPr>
        <p:txBody>
          <a:bodyPr wrap="square" rtlCol="0">
            <a:spAutoFit/>
          </a:bodyPr>
          <a:lstStyle/>
          <a:p>
            <a:r>
              <a:rPr lang="es-MX" sz="3200" b="1" dirty="0" err="1" smtClean="0"/>
              <a:t>Objective</a:t>
            </a:r>
            <a:r>
              <a:rPr lang="es-MX" sz="3200" b="1" dirty="0" smtClean="0"/>
              <a:t>…</a:t>
            </a:r>
            <a:r>
              <a:rPr lang="es-MX" sz="3200" b="1" dirty="0" err="1" smtClean="0"/>
              <a:t>talking</a:t>
            </a:r>
            <a:r>
              <a:rPr lang="es-MX" sz="3200" b="1" dirty="0" smtClean="0"/>
              <a:t> in </a:t>
            </a:r>
            <a:r>
              <a:rPr lang="es-MX" sz="3200" b="1" dirty="0" err="1" smtClean="0"/>
              <a:t>the</a:t>
            </a:r>
            <a:r>
              <a:rPr lang="es-MX" sz="3200" b="1" dirty="0" smtClean="0"/>
              <a:t> </a:t>
            </a:r>
            <a:r>
              <a:rPr lang="es-MX" sz="3200" b="1" dirty="0" err="1" smtClean="0"/>
              <a:t>present</a:t>
            </a:r>
            <a:r>
              <a:rPr lang="es-MX" sz="3200" b="1" dirty="0" smtClean="0"/>
              <a:t> (e-</a:t>
            </a:r>
            <a:r>
              <a:rPr lang="es-MX" sz="3200" b="1" dirty="0" err="1" smtClean="0"/>
              <a:t>ie</a:t>
            </a:r>
            <a:r>
              <a:rPr lang="es-MX" sz="3200" b="1" dirty="0" smtClean="0"/>
              <a:t> </a:t>
            </a:r>
            <a:r>
              <a:rPr lang="es-MX" sz="3200" b="1" dirty="0" err="1" smtClean="0"/>
              <a:t>verbs</a:t>
            </a:r>
            <a:r>
              <a:rPr lang="es-MX" sz="3200" b="1" dirty="0" smtClean="0"/>
              <a:t>) </a:t>
            </a:r>
            <a:endParaRPr lang="en-US" sz="3200" b="1" dirty="0"/>
          </a:p>
        </p:txBody>
      </p:sp>
      <p:sp>
        <p:nvSpPr>
          <p:cNvPr id="5" name="TextBox 4"/>
          <p:cNvSpPr txBox="1"/>
          <p:nvPr/>
        </p:nvSpPr>
        <p:spPr>
          <a:xfrm>
            <a:off x="0" y="838200"/>
            <a:ext cx="8991600" cy="7109639"/>
          </a:xfrm>
          <a:prstGeom prst="rect">
            <a:avLst/>
          </a:prstGeom>
          <a:solidFill>
            <a:schemeClr val="tx2">
              <a:lumMod val="60000"/>
              <a:lumOff val="40000"/>
            </a:schemeClr>
          </a:solidFill>
        </p:spPr>
        <p:txBody>
          <a:bodyPr wrap="square" rtlCol="0">
            <a:spAutoFit/>
          </a:bodyPr>
          <a:lstStyle/>
          <a:p>
            <a:r>
              <a:rPr lang="en-US" sz="4000" b="1" u="sng" dirty="0" smtClean="0"/>
              <a:t>“</a:t>
            </a:r>
            <a:r>
              <a:rPr lang="en-US" sz="4000" b="1" u="sng" dirty="0" err="1" smtClean="0"/>
              <a:t>pref</a:t>
            </a:r>
            <a:r>
              <a:rPr lang="en-US" sz="4000" b="1" dirty="0" err="1" smtClean="0">
                <a:solidFill>
                  <a:srgbClr val="FFFF00"/>
                </a:solidFill>
              </a:rPr>
              <a:t>e</a:t>
            </a:r>
            <a:r>
              <a:rPr lang="en-US" sz="4000" b="1" u="sng" dirty="0" err="1" smtClean="0"/>
              <a:t>rir</a:t>
            </a:r>
            <a:r>
              <a:rPr lang="en-US" sz="4000" b="1" u="sng" dirty="0" smtClean="0"/>
              <a:t>”-to prefer </a:t>
            </a:r>
            <a:r>
              <a:rPr lang="es-ES_tradnl" sz="4000" b="1" u="sng" dirty="0" smtClean="0"/>
              <a:t>(</a:t>
            </a:r>
            <a:r>
              <a:rPr lang="es-ES_tradnl" sz="4000" b="1" u="sng" dirty="0" smtClean="0">
                <a:solidFill>
                  <a:srgbClr val="FFFF00"/>
                </a:solidFill>
              </a:rPr>
              <a:t>e </a:t>
            </a:r>
            <a:r>
              <a:rPr lang="es-ES_tradnl" sz="4000" b="1" u="sng" dirty="0" smtClean="0">
                <a:solidFill>
                  <a:srgbClr val="FFFF00"/>
                </a:solidFill>
                <a:sym typeface="Wingdings"/>
              </a:rPr>
              <a:t></a:t>
            </a:r>
            <a:r>
              <a:rPr lang="es-ES_tradnl" sz="4000" b="1" u="sng" dirty="0" smtClean="0">
                <a:solidFill>
                  <a:srgbClr val="FFFF00"/>
                </a:solidFill>
              </a:rPr>
              <a:t> </a:t>
            </a:r>
            <a:r>
              <a:rPr lang="es-ES_tradnl" sz="4000" b="1" u="sng" dirty="0" err="1" smtClean="0">
                <a:solidFill>
                  <a:srgbClr val="FFFF00"/>
                </a:solidFill>
              </a:rPr>
              <a:t>ie</a:t>
            </a:r>
            <a:r>
              <a:rPr lang="es-ES_tradnl" sz="4000" b="1" u="sng" dirty="0" smtClean="0"/>
              <a:t>)</a:t>
            </a:r>
            <a:endParaRPr lang="en-US" sz="4000" dirty="0" smtClean="0"/>
          </a:p>
          <a:p>
            <a:pPr lvl="0"/>
            <a:r>
              <a:rPr lang="es-ES_tradnl" sz="4000" b="1" dirty="0" smtClean="0"/>
              <a:t>pref</a:t>
            </a:r>
            <a:r>
              <a:rPr lang="es-ES_tradnl" sz="4000" b="1" dirty="0" smtClean="0">
                <a:solidFill>
                  <a:srgbClr val="FFFF00"/>
                </a:solidFill>
              </a:rPr>
              <a:t>ie</a:t>
            </a:r>
            <a:r>
              <a:rPr lang="es-ES_tradnl" sz="4000" b="1" dirty="0" smtClean="0"/>
              <a:t>ro		1. preferimos</a:t>
            </a:r>
            <a:endParaRPr lang="en-US" sz="4000" b="1" dirty="0" smtClean="0"/>
          </a:p>
          <a:p>
            <a:pPr lvl="0"/>
            <a:r>
              <a:rPr lang="es-ES_tradnl" sz="4000" b="1" dirty="0" smtClean="0"/>
              <a:t>pref</a:t>
            </a:r>
            <a:r>
              <a:rPr lang="es-ES_tradnl" sz="4000" b="1" dirty="0" smtClean="0">
                <a:solidFill>
                  <a:srgbClr val="FFFF00"/>
                </a:solidFill>
              </a:rPr>
              <a:t>ie</a:t>
            </a:r>
            <a:r>
              <a:rPr lang="es-ES_tradnl" sz="4000" b="1" dirty="0" smtClean="0"/>
              <a:t>res	2. preferís</a:t>
            </a:r>
            <a:endParaRPr lang="en-US" sz="4000" b="1" dirty="0" smtClean="0"/>
          </a:p>
          <a:p>
            <a:pPr lvl="0"/>
            <a:r>
              <a:rPr lang="es-ES_tradnl" sz="4000" b="1" dirty="0" smtClean="0"/>
              <a:t>pref</a:t>
            </a:r>
            <a:r>
              <a:rPr lang="es-ES_tradnl" sz="4000" b="1" dirty="0" smtClean="0">
                <a:solidFill>
                  <a:srgbClr val="FFFF00"/>
                </a:solidFill>
              </a:rPr>
              <a:t>ie</a:t>
            </a:r>
            <a:r>
              <a:rPr lang="es-ES_tradnl" sz="4000" b="1" dirty="0" smtClean="0"/>
              <a:t>re		3. pref</a:t>
            </a:r>
            <a:r>
              <a:rPr lang="es-ES_tradnl" sz="4000" b="1" dirty="0" smtClean="0">
                <a:solidFill>
                  <a:srgbClr val="FFFF00"/>
                </a:solidFill>
              </a:rPr>
              <a:t>ie</a:t>
            </a:r>
            <a:r>
              <a:rPr lang="es-ES_tradnl" sz="4000" b="1" dirty="0" smtClean="0"/>
              <a:t>ren</a:t>
            </a:r>
          </a:p>
          <a:p>
            <a:pPr lvl="0"/>
            <a:endParaRPr lang="es-ES_tradnl" sz="3200" b="1" dirty="0" smtClean="0"/>
          </a:p>
          <a:p>
            <a:pPr lvl="0"/>
            <a:r>
              <a:rPr lang="es-ES_tradnl" sz="3200" b="1" dirty="0" err="1" smtClean="0"/>
              <a:t>This</a:t>
            </a:r>
            <a:r>
              <a:rPr lang="es-ES_tradnl" sz="3200" b="1" dirty="0" smtClean="0"/>
              <a:t> </a:t>
            </a:r>
            <a:r>
              <a:rPr lang="es-ES_tradnl" sz="3200" b="1" dirty="0" err="1" smtClean="0"/>
              <a:t>verb</a:t>
            </a:r>
            <a:r>
              <a:rPr lang="es-ES_tradnl" sz="3200" b="1" dirty="0" smtClean="0"/>
              <a:t> </a:t>
            </a:r>
            <a:r>
              <a:rPr lang="es-ES_tradnl" sz="3200" b="1" dirty="0" err="1" smtClean="0"/>
              <a:t>is</a:t>
            </a:r>
            <a:r>
              <a:rPr lang="es-ES_tradnl" sz="3200" b="1" dirty="0" smtClean="0"/>
              <a:t> </a:t>
            </a:r>
            <a:r>
              <a:rPr lang="es-ES_tradnl" sz="3200" b="1" dirty="0" err="1" smtClean="0"/>
              <a:t>often</a:t>
            </a:r>
            <a:r>
              <a:rPr lang="es-ES_tradnl" sz="3200" b="1" dirty="0" smtClean="0"/>
              <a:t> </a:t>
            </a:r>
            <a:r>
              <a:rPr lang="es-ES_tradnl" sz="3200" b="1" dirty="0" err="1" smtClean="0"/>
              <a:t>used</a:t>
            </a:r>
            <a:r>
              <a:rPr lang="es-ES_tradnl" sz="3200" b="1" dirty="0" smtClean="0"/>
              <a:t> in a </a:t>
            </a:r>
            <a:r>
              <a:rPr lang="es-ES_tradnl" sz="3200" b="1" dirty="0" err="1" smtClean="0"/>
              <a:t>double</a:t>
            </a:r>
            <a:r>
              <a:rPr lang="es-ES_tradnl" sz="3200" b="1" dirty="0" smtClean="0"/>
              <a:t> </a:t>
            </a:r>
            <a:r>
              <a:rPr lang="es-ES_tradnl" sz="3200" b="1" dirty="0" err="1" smtClean="0"/>
              <a:t>verb</a:t>
            </a:r>
            <a:r>
              <a:rPr lang="es-ES_tradnl" sz="3200" b="1" dirty="0" smtClean="0"/>
              <a:t> </a:t>
            </a:r>
            <a:r>
              <a:rPr lang="es-ES_tradnl" sz="3200" b="1" dirty="0" err="1" smtClean="0"/>
              <a:t>sentence</a:t>
            </a:r>
            <a:r>
              <a:rPr lang="es-ES_tradnl" sz="3200" b="1" dirty="0" smtClean="0"/>
              <a:t> </a:t>
            </a:r>
            <a:r>
              <a:rPr lang="es-ES_tradnl" sz="3200" b="1" dirty="0" err="1" smtClean="0"/>
              <a:t>where</a:t>
            </a:r>
            <a:r>
              <a:rPr lang="es-ES_tradnl" sz="3200" b="1" dirty="0" smtClean="0"/>
              <a:t> </a:t>
            </a:r>
            <a:r>
              <a:rPr lang="es-ES_tradnl" sz="3200" b="1" dirty="0" err="1" smtClean="0"/>
              <a:t>the</a:t>
            </a:r>
            <a:r>
              <a:rPr lang="es-ES_tradnl" sz="3200" b="1" dirty="0" smtClean="0"/>
              <a:t> </a:t>
            </a:r>
            <a:r>
              <a:rPr lang="es-ES_tradnl" sz="3200" b="1" dirty="0" err="1" smtClean="0"/>
              <a:t>first</a:t>
            </a:r>
            <a:r>
              <a:rPr lang="es-ES_tradnl" sz="3200" b="1" dirty="0" smtClean="0"/>
              <a:t> </a:t>
            </a:r>
            <a:r>
              <a:rPr lang="es-ES_tradnl" sz="3200" b="1" dirty="0" err="1" smtClean="0"/>
              <a:t>verb</a:t>
            </a:r>
            <a:r>
              <a:rPr lang="es-ES_tradnl" sz="3200" b="1" dirty="0" smtClean="0"/>
              <a:t> </a:t>
            </a:r>
            <a:r>
              <a:rPr lang="es-ES_tradnl" sz="3200" b="1" dirty="0" err="1" smtClean="0"/>
              <a:t>is</a:t>
            </a:r>
            <a:r>
              <a:rPr lang="es-ES_tradnl" sz="3200" b="1" dirty="0" smtClean="0"/>
              <a:t> </a:t>
            </a:r>
            <a:r>
              <a:rPr lang="es-ES_tradnl" sz="3200" b="1" dirty="0" err="1" smtClean="0"/>
              <a:t>conjugated</a:t>
            </a:r>
            <a:r>
              <a:rPr lang="es-ES_tradnl" sz="3200" b="1" dirty="0" smtClean="0"/>
              <a:t> and </a:t>
            </a:r>
            <a:r>
              <a:rPr lang="es-ES_tradnl" sz="3200" b="1" dirty="0" err="1" smtClean="0"/>
              <a:t>the</a:t>
            </a:r>
            <a:r>
              <a:rPr lang="es-ES_tradnl" sz="3200" b="1" dirty="0" smtClean="0"/>
              <a:t> </a:t>
            </a:r>
            <a:r>
              <a:rPr lang="es-ES_tradnl" sz="3200" b="1" dirty="0" err="1" smtClean="0"/>
              <a:t>second</a:t>
            </a:r>
            <a:r>
              <a:rPr lang="es-ES_tradnl" sz="3200" b="1" dirty="0" smtClean="0"/>
              <a:t> </a:t>
            </a:r>
            <a:r>
              <a:rPr lang="es-ES_tradnl" sz="3200" b="1" dirty="0" err="1" smtClean="0"/>
              <a:t>is</a:t>
            </a:r>
            <a:r>
              <a:rPr lang="es-ES_tradnl" sz="3200" b="1" dirty="0" smtClean="0"/>
              <a:t> </a:t>
            </a:r>
            <a:r>
              <a:rPr lang="es-ES_tradnl" sz="3200" b="1" dirty="0" err="1" smtClean="0"/>
              <a:t>left</a:t>
            </a:r>
            <a:r>
              <a:rPr lang="es-ES_tradnl" sz="3200" b="1" dirty="0" smtClean="0"/>
              <a:t> </a:t>
            </a:r>
            <a:r>
              <a:rPr lang="es-ES_tradnl" sz="3200" b="1" dirty="0" err="1" smtClean="0"/>
              <a:t>an</a:t>
            </a:r>
            <a:r>
              <a:rPr lang="es-ES_tradnl" sz="3200" b="1" dirty="0" smtClean="0"/>
              <a:t> </a:t>
            </a:r>
            <a:r>
              <a:rPr lang="es-ES_tradnl" sz="3200" b="1" dirty="0" err="1" smtClean="0"/>
              <a:t>infinitive</a:t>
            </a:r>
            <a:r>
              <a:rPr lang="es-ES_tradnl" sz="3200" b="1" dirty="0" smtClean="0"/>
              <a:t> </a:t>
            </a:r>
            <a:r>
              <a:rPr lang="es-ES_tradnl" sz="3200" b="1" dirty="0" err="1" smtClean="0"/>
              <a:t>verb</a:t>
            </a:r>
            <a:r>
              <a:rPr lang="es-ES_tradnl" sz="3200" b="1" dirty="0" smtClean="0"/>
              <a:t>. </a:t>
            </a:r>
          </a:p>
          <a:p>
            <a:pPr lvl="0"/>
            <a:r>
              <a:rPr lang="es-ES_tradnl" sz="3200" b="1" dirty="0" smtClean="0">
                <a:solidFill>
                  <a:schemeClr val="tx2">
                    <a:lumMod val="75000"/>
                  </a:schemeClr>
                </a:solidFill>
              </a:rPr>
              <a:t>Ejemplo…Ella prefiere leer.</a:t>
            </a:r>
            <a:r>
              <a:rPr lang="es-ES_tradnl" sz="3200" b="1" dirty="0" smtClean="0"/>
              <a:t> (</a:t>
            </a:r>
            <a:r>
              <a:rPr lang="es-ES_tradnl" sz="3200" b="1" dirty="0" err="1" smtClean="0"/>
              <a:t>She</a:t>
            </a:r>
            <a:r>
              <a:rPr lang="es-ES_tradnl" sz="3200" b="1" dirty="0" smtClean="0"/>
              <a:t> </a:t>
            </a:r>
            <a:r>
              <a:rPr lang="es-ES_tradnl" sz="3200" b="1" dirty="0" err="1" smtClean="0"/>
              <a:t>prefers</a:t>
            </a:r>
            <a:r>
              <a:rPr lang="es-ES_tradnl" sz="3200" b="1" dirty="0" smtClean="0"/>
              <a:t> </a:t>
            </a:r>
            <a:r>
              <a:rPr lang="es-ES_tradnl" sz="3200" b="1" dirty="0" err="1" smtClean="0"/>
              <a:t>to</a:t>
            </a:r>
            <a:r>
              <a:rPr lang="es-ES_tradnl" sz="3200" b="1" dirty="0" smtClean="0"/>
              <a:t> </a:t>
            </a:r>
            <a:r>
              <a:rPr lang="es-ES_tradnl" sz="3200" b="1" dirty="0" err="1" smtClean="0"/>
              <a:t>read</a:t>
            </a:r>
            <a:r>
              <a:rPr lang="es-ES_tradnl" sz="3200" b="1" dirty="0" smtClean="0"/>
              <a:t>.)</a:t>
            </a:r>
            <a:endParaRPr lang="en-US" sz="3200" dirty="0" smtClean="0"/>
          </a:p>
          <a:p>
            <a:r>
              <a:rPr lang="es-ES_tradnl" sz="4000" dirty="0" smtClean="0"/>
              <a:t> </a:t>
            </a:r>
            <a:endParaRPr lang="en-US" sz="4800" dirty="0" smtClean="0"/>
          </a:p>
          <a:p>
            <a:pPr lvl="0"/>
            <a:endParaRPr lang="es-MX" sz="4800" b="1" dirty="0" smtClean="0"/>
          </a:p>
          <a:p>
            <a:pPr lvl="0"/>
            <a:r>
              <a:rPr lang="es-MX" sz="4800" b="1" dirty="0" smtClean="0"/>
              <a:t> </a:t>
            </a:r>
            <a:endParaRPr lang="en-US" sz="4800" b="1" dirty="0"/>
          </a:p>
        </p:txBody>
      </p:sp>
      <p:sp>
        <p:nvSpPr>
          <p:cNvPr id="9" name="Freeform 8"/>
          <p:cNvSpPr/>
          <p:nvPr/>
        </p:nvSpPr>
        <p:spPr>
          <a:xfrm>
            <a:off x="0" y="1371600"/>
            <a:ext cx="6019800" cy="25146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descr="C:\Documents and Settings\jlopez\Local Settings\Temporary Internet Files\Content.IE5\8WJL2WB5\MC900324544[1].wmf"/>
          <p:cNvPicPr>
            <a:picLocks noChangeAspect="1" noChangeArrowheads="1"/>
          </p:cNvPicPr>
          <p:nvPr/>
        </p:nvPicPr>
        <p:blipFill>
          <a:blip r:embed="rId2" cstate="print"/>
          <a:srcRect/>
          <a:stretch>
            <a:fillRect/>
          </a:stretch>
        </p:blipFill>
        <p:spPr bwMode="auto">
          <a:xfrm>
            <a:off x="6858000" y="1135036"/>
            <a:ext cx="1600200" cy="26585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228600" y="152400"/>
            <a:ext cx="8610600" cy="584775"/>
          </a:xfrm>
          <a:prstGeom prst="rect">
            <a:avLst/>
          </a:prstGeom>
          <a:solidFill>
            <a:srgbClr val="FFFF00"/>
          </a:solidFill>
        </p:spPr>
        <p:txBody>
          <a:bodyPr wrap="square" rtlCol="0">
            <a:spAutoFit/>
          </a:bodyPr>
          <a:lstStyle/>
          <a:p>
            <a:r>
              <a:rPr lang="es-MX" sz="3200" b="1" dirty="0" err="1" smtClean="0"/>
              <a:t>Objective</a:t>
            </a:r>
            <a:r>
              <a:rPr lang="es-MX" sz="3200" b="1" dirty="0" smtClean="0"/>
              <a:t>…</a:t>
            </a:r>
            <a:r>
              <a:rPr lang="es-MX" sz="3200" b="1" dirty="0" err="1" smtClean="0"/>
              <a:t>talking</a:t>
            </a:r>
            <a:r>
              <a:rPr lang="es-MX" sz="3200" b="1" dirty="0" smtClean="0"/>
              <a:t> in </a:t>
            </a:r>
            <a:r>
              <a:rPr lang="es-MX" sz="3200" b="1" dirty="0" err="1" smtClean="0"/>
              <a:t>the</a:t>
            </a:r>
            <a:r>
              <a:rPr lang="es-MX" sz="3200" b="1" dirty="0" smtClean="0"/>
              <a:t> </a:t>
            </a:r>
            <a:r>
              <a:rPr lang="es-MX" sz="3200" b="1" dirty="0" err="1" smtClean="0"/>
              <a:t>present</a:t>
            </a:r>
            <a:r>
              <a:rPr lang="es-MX" sz="3200" b="1" dirty="0" smtClean="0"/>
              <a:t> (e-</a:t>
            </a:r>
            <a:r>
              <a:rPr lang="es-MX" sz="3200" b="1" dirty="0" err="1" smtClean="0"/>
              <a:t>ie</a:t>
            </a:r>
            <a:r>
              <a:rPr lang="es-MX" sz="3200" b="1" dirty="0" smtClean="0"/>
              <a:t> </a:t>
            </a:r>
            <a:r>
              <a:rPr lang="es-MX" sz="3200" b="1" dirty="0" err="1" smtClean="0"/>
              <a:t>verbs</a:t>
            </a:r>
            <a:r>
              <a:rPr lang="es-MX" sz="3200" b="1" dirty="0" smtClean="0"/>
              <a:t>)  </a:t>
            </a:r>
            <a:endParaRPr lang="en-US" sz="3200" b="1" dirty="0"/>
          </a:p>
        </p:txBody>
      </p:sp>
      <p:sp>
        <p:nvSpPr>
          <p:cNvPr id="5" name="TextBox 4"/>
          <p:cNvSpPr txBox="1"/>
          <p:nvPr/>
        </p:nvSpPr>
        <p:spPr>
          <a:xfrm>
            <a:off x="0" y="838200"/>
            <a:ext cx="9144000" cy="5262979"/>
          </a:xfrm>
          <a:prstGeom prst="rect">
            <a:avLst/>
          </a:prstGeom>
          <a:solidFill>
            <a:schemeClr val="tx2">
              <a:lumMod val="60000"/>
              <a:lumOff val="40000"/>
            </a:schemeClr>
          </a:solidFill>
        </p:spPr>
        <p:txBody>
          <a:bodyPr wrap="square" rtlCol="0">
            <a:spAutoFit/>
          </a:bodyPr>
          <a:lstStyle/>
          <a:p>
            <a:r>
              <a:rPr lang="en-US" sz="4000" b="1" u="sng" dirty="0" smtClean="0"/>
              <a:t>“</a:t>
            </a:r>
            <a:r>
              <a:rPr lang="en-US" sz="4000" b="1" u="sng" dirty="0" err="1" smtClean="0"/>
              <a:t>emp</a:t>
            </a:r>
            <a:r>
              <a:rPr lang="en-US" sz="4000" b="1" u="sng" dirty="0" err="1" smtClean="0">
                <a:solidFill>
                  <a:srgbClr val="FFFF00"/>
                </a:solidFill>
              </a:rPr>
              <a:t>e</a:t>
            </a:r>
            <a:r>
              <a:rPr lang="en-US" sz="4000" b="1" u="sng" dirty="0" err="1" smtClean="0"/>
              <a:t>zar</a:t>
            </a:r>
            <a:r>
              <a:rPr lang="en-US" sz="4000" b="1" u="sng" dirty="0" smtClean="0"/>
              <a:t>” and “</a:t>
            </a:r>
            <a:r>
              <a:rPr lang="en-US" sz="4000" b="1" u="sng" dirty="0" err="1" smtClean="0"/>
              <a:t>com</a:t>
            </a:r>
            <a:r>
              <a:rPr lang="en-US" sz="4000" b="1" u="sng" dirty="0" err="1" smtClean="0">
                <a:solidFill>
                  <a:srgbClr val="FFFF00"/>
                </a:solidFill>
              </a:rPr>
              <a:t>e</a:t>
            </a:r>
            <a:r>
              <a:rPr lang="en-US" sz="4000" b="1" u="sng" dirty="0" err="1" smtClean="0"/>
              <a:t>nzar</a:t>
            </a:r>
            <a:r>
              <a:rPr lang="en-US" sz="4000" b="1" u="sng" dirty="0" smtClean="0"/>
              <a:t>”-to start, begin  </a:t>
            </a:r>
            <a:r>
              <a:rPr lang="es-ES_tradnl" sz="4000" b="1" u="sng" dirty="0" smtClean="0"/>
              <a:t>(</a:t>
            </a:r>
            <a:r>
              <a:rPr lang="es-ES_tradnl" sz="4000" b="1" u="sng" dirty="0" smtClean="0">
                <a:solidFill>
                  <a:srgbClr val="FFFF00"/>
                </a:solidFill>
              </a:rPr>
              <a:t>e </a:t>
            </a:r>
            <a:r>
              <a:rPr lang="es-ES_tradnl" sz="4000" b="1" u="sng" dirty="0" smtClean="0">
                <a:solidFill>
                  <a:srgbClr val="FFFF00"/>
                </a:solidFill>
                <a:sym typeface="Wingdings"/>
              </a:rPr>
              <a:t></a:t>
            </a:r>
            <a:r>
              <a:rPr lang="es-ES_tradnl" sz="4000" b="1" u="sng" dirty="0" smtClean="0">
                <a:solidFill>
                  <a:srgbClr val="FFFF00"/>
                </a:solidFill>
              </a:rPr>
              <a:t> </a:t>
            </a:r>
            <a:r>
              <a:rPr lang="es-ES_tradnl" sz="4000" b="1" u="sng" dirty="0" err="1" smtClean="0">
                <a:solidFill>
                  <a:srgbClr val="FFFF00"/>
                </a:solidFill>
              </a:rPr>
              <a:t>ie</a:t>
            </a:r>
            <a:r>
              <a:rPr lang="es-ES_tradnl" sz="4000" b="1" u="sng" dirty="0" smtClean="0"/>
              <a:t>)</a:t>
            </a:r>
            <a:endParaRPr lang="en-US" sz="4000" dirty="0" smtClean="0"/>
          </a:p>
          <a:p>
            <a:pPr lvl="0"/>
            <a:r>
              <a:rPr lang="es-ES_tradnl" sz="4000" b="1" dirty="0" smtClean="0"/>
              <a:t>emp</a:t>
            </a:r>
            <a:r>
              <a:rPr lang="es-ES_tradnl" sz="4000" b="1" dirty="0" smtClean="0">
                <a:solidFill>
                  <a:srgbClr val="FFFF00"/>
                </a:solidFill>
              </a:rPr>
              <a:t>ie</a:t>
            </a:r>
            <a:r>
              <a:rPr lang="es-ES_tradnl" sz="4000" b="1" dirty="0" smtClean="0"/>
              <a:t>zo		1. empezamos</a:t>
            </a:r>
            <a:endParaRPr lang="en-US" sz="4000" b="1" dirty="0" smtClean="0"/>
          </a:p>
          <a:p>
            <a:pPr lvl="0"/>
            <a:r>
              <a:rPr lang="es-ES_tradnl" sz="4000" b="1" dirty="0" smtClean="0"/>
              <a:t>emp</a:t>
            </a:r>
            <a:r>
              <a:rPr lang="es-ES_tradnl" sz="4000" b="1" dirty="0" smtClean="0">
                <a:solidFill>
                  <a:srgbClr val="FFFF00"/>
                </a:solidFill>
              </a:rPr>
              <a:t>ie</a:t>
            </a:r>
            <a:r>
              <a:rPr lang="es-ES_tradnl" sz="4000" b="1" dirty="0" smtClean="0"/>
              <a:t>zas	2. empezáis</a:t>
            </a:r>
            <a:endParaRPr lang="en-US" sz="4000" b="1" dirty="0" smtClean="0"/>
          </a:p>
          <a:p>
            <a:pPr lvl="0"/>
            <a:r>
              <a:rPr lang="es-ES_tradnl" sz="4000" b="1" dirty="0" smtClean="0"/>
              <a:t>emp</a:t>
            </a:r>
            <a:r>
              <a:rPr lang="es-ES_tradnl" sz="4000" b="1" dirty="0" smtClean="0">
                <a:solidFill>
                  <a:srgbClr val="FFFF00"/>
                </a:solidFill>
              </a:rPr>
              <a:t>ie</a:t>
            </a:r>
            <a:r>
              <a:rPr lang="es-ES_tradnl" sz="4000" b="1" dirty="0" smtClean="0"/>
              <a:t>za		3. emp</a:t>
            </a:r>
            <a:r>
              <a:rPr lang="es-ES_tradnl" sz="4000" b="1" dirty="0" smtClean="0">
                <a:solidFill>
                  <a:srgbClr val="FFFF00"/>
                </a:solidFill>
              </a:rPr>
              <a:t>ie</a:t>
            </a:r>
            <a:r>
              <a:rPr lang="es-ES_tradnl" sz="4000" b="1" dirty="0" smtClean="0"/>
              <a:t>zan</a:t>
            </a:r>
            <a:endParaRPr lang="en-US" sz="4000" b="1" dirty="0" smtClean="0"/>
          </a:p>
          <a:p>
            <a:r>
              <a:rPr lang="es-ES_tradnl" sz="4000" b="1" dirty="0" smtClean="0"/>
              <a:t> </a:t>
            </a:r>
            <a:endParaRPr lang="en-US" sz="4800" b="1" dirty="0" smtClean="0"/>
          </a:p>
          <a:p>
            <a:pPr lvl="0"/>
            <a:endParaRPr lang="es-MX" sz="4800" b="1" dirty="0" smtClean="0"/>
          </a:p>
          <a:p>
            <a:pPr lvl="0"/>
            <a:r>
              <a:rPr lang="es-MX" sz="4800" b="1" dirty="0" smtClean="0"/>
              <a:t> </a:t>
            </a:r>
            <a:endParaRPr lang="en-US" sz="4800" b="1" dirty="0"/>
          </a:p>
        </p:txBody>
      </p:sp>
      <p:sp>
        <p:nvSpPr>
          <p:cNvPr id="9" name="Freeform 8"/>
          <p:cNvSpPr/>
          <p:nvPr/>
        </p:nvSpPr>
        <p:spPr>
          <a:xfrm>
            <a:off x="0" y="1371600"/>
            <a:ext cx="6019800" cy="25146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8" name="Picture 2" descr="C:\Documents and Settings\jlopez\Local Settings\Temporary Internet Files\Content.IE5\T4EO839L\MC900213001[1].wmf"/>
          <p:cNvPicPr>
            <a:picLocks noChangeAspect="1" noChangeArrowheads="1"/>
          </p:cNvPicPr>
          <p:nvPr/>
        </p:nvPicPr>
        <p:blipFill>
          <a:blip r:embed="rId2" cstate="print"/>
          <a:srcRect/>
          <a:stretch>
            <a:fillRect/>
          </a:stretch>
        </p:blipFill>
        <p:spPr bwMode="auto">
          <a:xfrm>
            <a:off x="6553200" y="2714345"/>
            <a:ext cx="2286000" cy="23864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O-UE) </a:t>
            </a:r>
            <a:endParaRPr lang="en-US" sz="2400" b="1" dirty="0" smtClean="0"/>
          </a:p>
          <a:p>
            <a:endParaRPr lang="en-US" sz="3200" b="1" dirty="0"/>
          </a:p>
        </p:txBody>
      </p:sp>
      <p:sp>
        <p:nvSpPr>
          <p:cNvPr id="5" name="TextBox 4"/>
          <p:cNvSpPr txBox="1"/>
          <p:nvPr/>
        </p:nvSpPr>
        <p:spPr>
          <a:xfrm>
            <a:off x="0" y="609600"/>
            <a:ext cx="9144000" cy="3785652"/>
          </a:xfrm>
          <a:prstGeom prst="rect">
            <a:avLst/>
          </a:prstGeom>
          <a:solidFill>
            <a:schemeClr val="accent3">
              <a:lumMod val="75000"/>
            </a:schemeClr>
          </a:solidFill>
        </p:spPr>
        <p:txBody>
          <a:bodyPr wrap="square" rtlCol="0">
            <a:spAutoFit/>
          </a:bodyPr>
          <a:lstStyle/>
          <a:p>
            <a:r>
              <a:rPr lang="en-US" sz="4000" b="1" u="sng" dirty="0" err="1" smtClean="0"/>
              <a:t>alm</a:t>
            </a:r>
            <a:r>
              <a:rPr lang="en-US" sz="4000" b="1" u="sng" dirty="0" err="1" smtClean="0">
                <a:solidFill>
                  <a:srgbClr val="FFC000"/>
                </a:solidFill>
              </a:rPr>
              <a:t>o</a:t>
            </a:r>
            <a:r>
              <a:rPr lang="en-US" sz="4000" b="1" u="sng" dirty="0" err="1" smtClean="0"/>
              <a:t>rzar</a:t>
            </a:r>
            <a:r>
              <a:rPr lang="en-US" sz="4000" b="1" u="sng" dirty="0" smtClean="0"/>
              <a:t> (o</a:t>
            </a:r>
            <a:r>
              <a:rPr lang="es-ES_tradnl" sz="4000" b="1" u="sng" dirty="0" smtClean="0">
                <a:sym typeface="Wingdings"/>
              </a:rPr>
              <a:t></a:t>
            </a:r>
            <a:r>
              <a:rPr lang="es-ES_tradnl" sz="4000" b="1" u="sng" dirty="0" smtClean="0"/>
              <a:t> </a:t>
            </a:r>
            <a:r>
              <a:rPr lang="en-US" sz="4000" b="1" u="sng" dirty="0" err="1" smtClean="0"/>
              <a:t>ue</a:t>
            </a:r>
            <a:r>
              <a:rPr lang="en-US" sz="4000" b="1" u="sng" dirty="0" smtClean="0"/>
              <a:t>) – to eat lunch</a:t>
            </a:r>
            <a:endParaRPr lang="en-US" sz="4000" dirty="0" smtClean="0"/>
          </a:p>
          <a:p>
            <a:pPr lvl="0"/>
            <a:r>
              <a:rPr lang="es-ES_tradnl" sz="4000" b="1" dirty="0" smtClean="0"/>
              <a:t>alm</a:t>
            </a:r>
            <a:r>
              <a:rPr lang="es-ES_tradnl" sz="4000" b="1" dirty="0" smtClean="0">
                <a:solidFill>
                  <a:srgbClr val="FFFF00"/>
                </a:solidFill>
              </a:rPr>
              <a:t>ue</a:t>
            </a:r>
            <a:r>
              <a:rPr lang="es-ES_tradnl" sz="4000" b="1" dirty="0" smtClean="0"/>
              <a:t>rzo		1. almorzamos</a:t>
            </a:r>
            <a:endParaRPr lang="en-US" sz="4000" b="1" dirty="0" smtClean="0"/>
          </a:p>
          <a:p>
            <a:pPr lvl="0"/>
            <a:r>
              <a:rPr lang="es-ES_tradnl" sz="4000" b="1" dirty="0" smtClean="0"/>
              <a:t>alm</a:t>
            </a:r>
            <a:r>
              <a:rPr lang="es-ES_tradnl" sz="4000" b="1" dirty="0" smtClean="0">
                <a:solidFill>
                  <a:srgbClr val="FFFF00"/>
                </a:solidFill>
              </a:rPr>
              <a:t>ue</a:t>
            </a:r>
            <a:r>
              <a:rPr lang="es-ES_tradnl" sz="4000" b="1" dirty="0" smtClean="0"/>
              <a:t>rzas		2. almorzáis</a:t>
            </a:r>
            <a:endParaRPr lang="en-US" sz="4000" b="1" dirty="0" smtClean="0"/>
          </a:p>
          <a:p>
            <a:pPr lvl="0"/>
            <a:r>
              <a:rPr lang="es-ES_tradnl" sz="4000" b="1" dirty="0" smtClean="0"/>
              <a:t>alm</a:t>
            </a:r>
            <a:r>
              <a:rPr lang="es-ES_tradnl" sz="4000" b="1" dirty="0" smtClean="0">
                <a:solidFill>
                  <a:srgbClr val="FFFF00"/>
                </a:solidFill>
              </a:rPr>
              <a:t>ue</a:t>
            </a:r>
            <a:r>
              <a:rPr lang="es-ES_tradnl" sz="4000" b="1" dirty="0" smtClean="0"/>
              <a:t>rza		3. alm</a:t>
            </a:r>
            <a:r>
              <a:rPr lang="es-ES_tradnl" sz="4000" b="1" dirty="0" smtClean="0">
                <a:solidFill>
                  <a:srgbClr val="FFFF00"/>
                </a:solidFill>
              </a:rPr>
              <a:t>ue</a:t>
            </a:r>
            <a:r>
              <a:rPr lang="es-ES_tradnl" sz="4000" b="1" dirty="0" smtClean="0"/>
              <a:t>rzan</a:t>
            </a:r>
            <a:r>
              <a:rPr lang="es-ES_tradnl" sz="4000" dirty="0" smtClean="0"/>
              <a:t>	</a:t>
            </a:r>
            <a:endParaRPr lang="en-US" sz="4000" dirty="0" smtClean="0"/>
          </a:p>
          <a:p>
            <a:r>
              <a:rPr lang="es-ES_tradnl" sz="4000" dirty="0" smtClean="0"/>
              <a:t> </a:t>
            </a:r>
            <a:endParaRPr lang="en-US" sz="4000" dirty="0" smtClean="0"/>
          </a:p>
          <a:p>
            <a:pPr lvl="0"/>
            <a:endParaRPr lang="en-US" sz="4000" b="1" dirty="0">
              <a:latin typeface="Arial Black" pitchFamily="34" charset="0"/>
            </a:endParaRPr>
          </a:p>
        </p:txBody>
      </p:sp>
      <p:sp>
        <p:nvSpPr>
          <p:cNvPr id="8" name="Freeform 7"/>
          <p:cNvSpPr/>
          <p:nvPr/>
        </p:nvSpPr>
        <p:spPr>
          <a:xfrm>
            <a:off x="0" y="11430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7" name="Picture 3" descr="C:\Documents and Settings\jlopez\Local Settings\Temporary Internet Files\Content.IE5\8G1XPQ8C\MC900359083[1].wmf"/>
          <p:cNvPicPr>
            <a:picLocks noChangeAspect="1" noChangeArrowheads="1"/>
          </p:cNvPicPr>
          <p:nvPr/>
        </p:nvPicPr>
        <p:blipFill>
          <a:blip r:embed="rId2" cstate="print"/>
          <a:srcRect/>
          <a:stretch>
            <a:fillRect/>
          </a:stretch>
        </p:blipFill>
        <p:spPr bwMode="auto">
          <a:xfrm>
            <a:off x="6858000" y="1060117"/>
            <a:ext cx="2286000" cy="22259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s-MX" b="1" dirty="0" smtClean="0"/>
              <a:t> </a:t>
            </a:r>
            <a:endParaRPr lang="en-US" b="1" dirty="0"/>
          </a:p>
        </p:txBody>
      </p:sp>
      <p:sp>
        <p:nvSpPr>
          <p:cNvPr id="3" name="Content Placeholder 2"/>
          <p:cNvSpPr>
            <a:spLocks noGrp="1"/>
          </p:cNvSpPr>
          <p:nvPr>
            <p:ph idx="1"/>
          </p:nvPr>
        </p:nvSpPr>
        <p:spPr>
          <a:xfrm>
            <a:off x="457200" y="2590800"/>
            <a:ext cx="8229600" cy="3535363"/>
          </a:xfrm>
        </p:spPr>
        <p:txBody>
          <a:bodyPr>
            <a:normAutofit/>
          </a:bodyPr>
          <a:lstStyle/>
          <a:p>
            <a:endParaRPr lang="en-US" sz="3600" dirty="0"/>
          </a:p>
        </p:txBody>
      </p:sp>
      <p:sp>
        <p:nvSpPr>
          <p:cNvPr id="4" name="TextBox 3"/>
          <p:cNvSpPr txBox="1"/>
          <p:nvPr/>
        </p:nvSpPr>
        <p:spPr>
          <a:xfrm>
            <a:off x="0" y="0"/>
            <a:ext cx="9144000" cy="954107"/>
          </a:xfrm>
          <a:prstGeom prst="rect">
            <a:avLst/>
          </a:prstGeom>
          <a:solidFill>
            <a:srgbClr val="FFFF00"/>
          </a:solidFill>
        </p:spPr>
        <p:txBody>
          <a:bodyPr wrap="square" rtlCol="0">
            <a:spAutoFit/>
          </a:bodyPr>
          <a:lstStyle/>
          <a:p>
            <a:r>
              <a:rPr lang="es-MX" sz="2400" b="1" dirty="0" err="1" smtClean="0"/>
              <a:t>Objective</a:t>
            </a:r>
            <a:r>
              <a:rPr lang="es-MX" sz="2400" b="1" dirty="0" smtClean="0"/>
              <a:t>…</a:t>
            </a:r>
            <a:r>
              <a:rPr lang="es-MX" sz="2400" b="1" dirty="0" err="1" smtClean="0"/>
              <a:t>talking</a:t>
            </a:r>
            <a:r>
              <a:rPr lang="es-MX" sz="2400" b="1" dirty="0" smtClean="0"/>
              <a:t> </a:t>
            </a:r>
            <a:r>
              <a:rPr lang="es-MX" sz="2400" b="1" dirty="0" err="1" smtClean="0"/>
              <a:t>about</a:t>
            </a:r>
            <a:r>
              <a:rPr lang="es-MX" sz="2400" b="1" dirty="0" smtClean="0"/>
              <a:t> </a:t>
            </a:r>
            <a:r>
              <a:rPr lang="es-MX" sz="2400" b="1" dirty="0" err="1" smtClean="0"/>
              <a:t>the</a:t>
            </a:r>
            <a:r>
              <a:rPr lang="es-MX" sz="2400" b="1" dirty="0" smtClean="0"/>
              <a:t> </a:t>
            </a:r>
            <a:r>
              <a:rPr lang="es-MX" sz="2400" b="1" dirty="0" err="1" smtClean="0"/>
              <a:t>present</a:t>
            </a:r>
            <a:r>
              <a:rPr lang="es-MX" sz="2400" b="1" dirty="0" smtClean="0"/>
              <a:t> (</a:t>
            </a:r>
            <a:r>
              <a:rPr lang="es-MX" sz="2400" b="1" dirty="0" err="1" smtClean="0"/>
              <a:t>stem-changing</a:t>
            </a:r>
            <a:r>
              <a:rPr lang="es-MX" sz="2400" b="1" dirty="0" smtClean="0"/>
              <a:t> </a:t>
            </a:r>
            <a:r>
              <a:rPr lang="es-MX" sz="2400" b="1" dirty="0" err="1" smtClean="0"/>
              <a:t>verbs</a:t>
            </a:r>
            <a:r>
              <a:rPr lang="es-MX" sz="2400" b="1" dirty="0" smtClean="0"/>
              <a:t> O-UE) </a:t>
            </a:r>
            <a:endParaRPr lang="en-US" sz="2400" b="1" dirty="0" smtClean="0"/>
          </a:p>
          <a:p>
            <a:endParaRPr lang="en-US" sz="3200" b="1" dirty="0"/>
          </a:p>
        </p:txBody>
      </p:sp>
      <p:sp>
        <p:nvSpPr>
          <p:cNvPr id="5" name="TextBox 4"/>
          <p:cNvSpPr txBox="1"/>
          <p:nvPr/>
        </p:nvSpPr>
        <p:spPr>
          <a:xfrm>
            <a:off x="0" y="609600"/>
            <a:ext cx="9144000" cy="3785652"/>
          </a:xfrm>
          <a:prstGeom prst="rect">
            <a:avLst/>
          </a:prstGeom>
          <a:solidFill>
            <a:schemeClr val="accent3">
              <a:lumMod val="75000"/>
            </a:schemeClr>
          </a:solidFill>
        </p:spPr>
        <p:txBody>
          <a:bodyPr wrap="square" rtlCol="0">
            <a:spAutoFit/>
          </a:bodyPr>
          <a:lstStyle/>
          <a:p>
            <a:r>
              <a:rPr lang="en-US" sz="4000" b="1" u="sng" dirty="0" err="1" smtClean="0"/>
              <a:t>enc</a:t>
            </a:r>
            <a:r>
              <a:rPr lang="en-US" sz="4000" b="1" u="sng" dirty="0" err="1" smtClean="0">
                <a:solidFill>
                  <a:srgbClr val="FFC000"/>
                </a:solidFill>
              </a:rPr>
              <a:t>o</a:t>
            </a:r>
            <a:r>
              <a:rPr lang="en-US" sz="4000" b="1" u="sng" dirty="0" err="1" smtClean="0"/>
              <a:t>ntrar</a:t>
            </a:r>
            <a:r>
              <a:rPr lang="en-US" sz="4000" b="1" u="sng" dirty="0" smtClean="0"/>
              <a:t> (o</a:t>
            </a:r>
            <a:r>
              <a:rPr lang="es-ES_tradnl" sz="4000" b="1" u="sng" dirty="0" smtClean="0">
                <a:sym typeface="Wingdings"/>
              </a:rPr>
              <a:t></a:t>
            </a:r>
            <a:r>
              <a:rPr lang="es-ES_tradnl" sz="4000" b="1" u="sng" dirty="0" smtClean="0"/>
              <a:t> </a:t>
            </a:r>
            <a:r>
              <a:rPr lang="en-US" sz="4000" b="1" u="sng" dirty="0" err="1" smtClean="0"/>
              <a:t>ue</a:t>
            </a:r>
            <a:r>
              <a:rPr lang="en-US" sz="4000" b="1" u="sng" dirty="0" smtClean="0"/>
              <a:t>) – to find</a:t>
            </a:r>
            <a:endParaRPr lang="en-US" sz="4000" dirty="0" smtClean="0"/>
          </a:p>
          <a:p>
            <a:pPr lvl="0"/>
            <a:r>
              <a:rPr lang="es-ES_tradnl" sz="4000" b="1" dirty="0" smtClean="0"/>
              <a:t>enc</a:t>
            </a:r>
            <a:r>
              <a:rPr lang="es-ES_tradnl" sz="4000" b="1" dirty="0" smtClean="0">
                <a:solidFill>
                  <a:srgbClr val="FFFF00"/>
                </a:solidFill>
              </a:rPr>
              <a:t>ue</a:t>
            </a:r>
            <a:r>
              <a:rPr lang="es-ES_tradnl" sz="4000" b="1" dirty="0" smtClean="0"/>
              <a:t>ntro		1. encontramos</a:t>
            </a:r>
            <a:endParaRPr lang="en-US" sz="4000" b="1" dirty="0" smtClean="0"/>
          </a:p>
          <a:p>
            <a:pPr lvl="0"/>
            <a:r>
              <a:rPr lang="es-ES_tradnl" sz="4000" b="1" dirty="0" smtClean="0"/>
              <a:t>enc</a:t>
            </a:r>
            <a:r>
              <a:rPr lang="es-ES_tradnl" sz="4000" b="1" dirty="0" smtClean="0">
                <a:solidFill>
                  <a:srgbClr val="FFFF00"/>
                </a:solidFill>
              </a:rPr>
              <a:t>ue</a:t>
            </a:r>
            <a:r>
              <a:rPr lang="es-ES_tradnl" sz="4000" b="1" dirty="0" smtClean="0"/>
              <a:t>ntras		2. encontráis</a:t>
            </a:r>
            <a:endParaRPr lang="en-US" sz="4000" b="1" dirty="0" smtClean="0"/>
          </a:p>
          <a:p>
            <a:pPr lvl="0"/>
            <a:r>
              <a:rPr lang="es-ES_tradnl" sz="4000" b="1" dirty="0" smtClean="0"/>
              <a:t>enc</a:t>
            </a:r>
            <a:r>
              <a:rPr lang="es-ES_tradnl" sz="4000" b="1" dirty="0" smtClean="0">
                <a:solidFill>
                  <a:srgbClr val="FFFF00"/>
                </a:solidFill>
              </a:rPr>
              <a:t>ue</a:t>
            </a:r>
            <a:r>
              <a:rPr lang="es-ES_tradnl" sz="4000" b="1" dirty="0" smtClean="0"/>
              <a:t>ntra		3. </a:t>
            </a:r>
            <a:r>
              <a:rPr lang="es-ES_tradnl" sz="4000" b="1" smtClean="0"/>
              <a:t>enc</a:t>
            </a:r>
            <a:r>
              <a:rPr lang="es-ES_tradnl" sz="4000" b="1" smtClean="0">
                <a:solidFill>
                  <a:srgbClr val="FFFF00"/>
                </a:solidFill>
              </a:rPr>
              <a:t>ue</a:t>
            </a:r>
            <a:r>
              <a:rPr lang="es-ES_tradnl" sz="4000" b="1" smtClean="0"/>
              <a:t>ntran</a:t>
            </a:r>
            <a:r>
              <a:rPr lang="es-ES_tradnl" sz="4000" dirty="0" smtClean="0"/>
              <a:t>	</a:t>
            </a:r>
            <a:endParaRPr lang="en-US" sz="4000" dirty="0" smtClean="0"/>
          </a:p>
          <a:p>
            <a:r>
              <a:rPr lang="es-ES_tradnl" sz="4000" dirty="0" smtClean="0"/>
              <a:t> </a:t>
            </a:r>
            <a:endParaRPr lang="en-US" sz="4000" dirty="0" smtClean="0"/>
          </a:p>
          <a:p>
            <a:pPr lvl="0"/>
            <a:endParaRPr lang="en-US" sz="4000" b="1" dirty="0">
              <a:latin typeface="Arial Black" pitchFamily="34" charset="0"/>
            </a:endParaRPr>
          </a:p>
        </p:txBody>
      </p:sp>
      <p:sp>
        <p:nvSpPr>
          <p:cNvPr id="8" name="Freeform 7"/>
          <p:cNvSpPr/>
          <p:nvPr/>
        </p:nvSpPr>
        <p:spPr>
          <a:xfrm>
            <a:off x="0" y="1143000"/>
            <a:ext cx="6629400" cy="2362200"/>
          </a:xfrm>
          <a:custGeom>
            <a:avLst/>
            <a:gdLst>
              <a:gd name="connsiteX0" fmla="*/ 103031 w 4994754"/>
              <a:gd name="connsiteY0" fmla="*/ 77274 h 2347333"/>
              <a:gd name="connsiteX1" fmla="*/ 103031 w 4994754"/>
              <a:gd name="connsiteY1" fmla="*/ 77274 h 2347333"/>
              <a:gd name="connsiteX2" fmla="*/ 618186 w 4994754"/>
              <a:gd name="connsiteY2" fmla="*/ 64395 h 2347333"/>
              <a:gd name="connsiteX3" fmla="*/ 721217 w 4994754"/>
              <a:gd name="connsiteY3" fmla="*/ 90152 h 2347333"/>
              <a:gd name="connsiteX4" fmla="*/ 1043189 w 4994754"/>
              <a:gd name="connsiteY4" fmla="*/ 77274 h 2347333"/>
              <a:gd name="connsiteX5" fmla="*/ 1081825 w 4994754"/>
              <a:gd name="connsiteY5" fmla="*/ 64395 h 2347333"/>
              <a:gd name="connsiteX6" fmla="*/ 1159098 w 4994754"/>
              <a:gd name="connsiteY6" fmla="*/ 51516 h 2347333"/>
              <a:gd name="connsiteX7" fmla="*/ 1275008 w 4994754"/>
              <a:gd name="connsiteY7" fmla="*/ 25758 h 2347333"/>
              <a:gd name="connsiteX8" fmla="*/ 1339403 w 4994754"/>
              <a:gd name="connsiteY8" fmla="*/ 0 h 2347333"/>
              <a:gd name="connsiteX9" fmla="*/ 1571222 w 4994754"/>
              <a:gd name="connsiteY9" fmla="*/ 12879 h 2347333"/>
              <a:gd name="connsiteX10" fmla="*/ 1635617 w 4994754"/>
              <a:gd name="connsiteY10" fmla="*/ 25758 h 2347333"/>
              <a:gd name="connsiteX11" fmla="*/ 1622738 w 4994754"/>
              <a:gd name="connsiteY11" fmla="*/ 167426 h 2347333"/>
              <a:gd name="connsiteX12" fmla="*/ 1635617 w 4994754"/>
              <a:gd name="connsiteY12" fmla="*/ 914400 h 2347333"/>
              <a:gd name="connsiteX13" fmla="*/ 1687132 w 4994754"/>
              <a:gd name="connsiteY13" fmla="*/ 991674 h 2347333"/>
              <a:gd name="connsiteX14" fmla="*/ 1712890 w 4994754"/>
              <a:gd name="connsiteY14" fmla="*/ 1030310 h 2347333"/>
              <a:gd name="connsiteX15" fmla="*/ 1725769 w 4994754"/>
              <a:gd name="connsiteY15" fmla="*/ 1159099 h 2347333"/>
              <a:gd name="connsiteX16" fmla="*/ 1944710 w 4994754"/>
              <a:gd name="connsiteY16" fmla="*/ 1171978 h 2347333"/>
              <a:gd name="connsiteX17" fmla="*/ 2112135 w 4994754"/>
              <a:gd name="connsiteY17" fmla="*/ 1184857 h 2347333"/>
              <a:gd name="connsiteX18" fmla="*/ 2446986 w 4994754"/>
              <a:gd name="connsiteY18" fmla="*/ 1223493 h 2347333"/>
              <a:gd name="connsiteX19" fmla="*/ 2537138 w 4994754"/>
              <a:gd name="connsiteY19" fmla="*/ 1236372 h 2347333"/>
              <a:gd name="connsiteX20" fmla="*/ 2794715 w 4994754"/>
              <a:gd name="connsiteY20" fmla="*/ 1249251 h 2347333"/>
              <a:gd name="connsiteX21" fmla="*/ 3065172 w 4994754"/>
              <a:gd name="connsiteY21" fmla="*/ 1249251 h 2347333"/>
              <a:gd name="connsiteX22" fmla="*/ 3103808 w 4994754"/>
              <a:gd name="connsiteY22" fmla="*/ 1236372 h 2347333"/>
              <a:gd name="connsiteX23" fmla="*/ 3155324 w 4994754"/>
              <a:gd name="connsiteY23" fmla="*/ 1223493 h 2347333"/>
              <a:gd name="connsiteX24" fmla="*/ 3966693 w 4994754"/>
              <a:gd name="connsiteY24" fmla="*/ 1236372 h 2347333"/>
              <a:gd name="connsiteX25" fmla="*/ 4172755 w 4994754"/>
              <a:gd name="connsiteY25" fmla="*/ 1223493 h 2347333"/>
              <a:gd name="connsiteX26" fmla="*/ 4262907 w 4994754"/>
              <a:gd name="connsiteY26" fmla="*/ 1197736 h 2347333"/>
              <a:gd name="connsiteX27" fmla="*/ 4365938 w 4994754"/>
              <a:gd name="connsiteY27" fmla="*/ 1184857 h 2347333"/>
              <a:gd name="connsiteX28" fmla="*/ 4700789 w 4994754"/>
              <a:gd name="connsiteY28" fmla="*/ 1171978 h 2347333"/>
              <a:gd name="connsiteX29" fmla="*/ 4790941 w 4994754"/>
              <a:gd name="connsiteY29" fmla="*/ 1171978 h 2347333"/>
              <a:gd name="connsiteX30" fmla="*/ 4816698 w 4994754"/>
              <a:gd name="connsiteY30" fmla="*/ 1249251 h 2347333"/>
              <a:gd name="connsiteX31" fmla="*/ 4893972 w 4994754"/>
              <a:gd name="connsiteY31" fmla="*/ 1313645 h 2347333"/>
              <a:gd name="connsiteX32" fmla="*/ 4906851 w 4994754"/>
              <a:gd name="connsiteY32" fmla="*/ 1365161 h 2347333"/>
              <a:gd name="connsiteX33" fmla="*/ 4919729 w 4994754"/>
              <a:gd name="connsiteY33" fmla="*/ 1403798 h 2347333"/>
              <a:gd name="connsiteX34" fmla="*/ 4945487 w 4994754"/>
              <a:gd name="connsiteY34" fmla="*/ 1506829 h 2347333"/>
              <a:gd name="connsiteX35" fmla="*/ 4984124 w 4994754"/>
              <a:gd name="connsiteY35" fmla="*/ 1648496 h 2347333"/>
              <a:gd name="connsiteX36" fmla="*/ 4971245 w 4994754"/>
              <a:gd name="connsiteY36" fmla="*/ 2112136 h 2347333"/>
              <a:gd name="connsiteX37" fmla="*/ 4906851 w 4994754"/>
              <a:gd name="connsiteY37" fmla="*/ 2150772 h 2347333"/>
              <a:gd name="connsiteX38" fmla="*/ 4829577 w 4994754"/>
              <a:gd name="connsiteY38" fmla="*/ 2189409 h 2347333"/>
              <a:gd name="connsiteX39" fmla="*/ 4687910 w 4994754"/>
              <a:gd name="connsiteY39" fmla="*/ 2228045 h 2347333"/>
              <a:gd name="connsiteX40" fmla="*/ 4404575 w 4994754"/>
              <a:gd name="connsiteY40" fmla="*/ 2266682 h 2347333"/>
              <a:gd name="connsiteX41" fmla="*/ 3915177 w 4994754"/>
              <a:gd name="connsiteY41" fmla="*/ 2253803 h 2347333"/>
              <a:gd name="connsiteX42" fmla="*/ 3644721 w 4994754"/>
              <a:gd name="connsiteY42" fmla="*/ 2240924 h 2347333"/>
              <a:gd name="connsiteX43" fmla="*/ 3387144 w 4994754"/>
              <a:gd name="connsiteY43" fmla="*/ 2279561 h 2347333"/>
              <a:gd name="connsiteX44" fmla="*/ 3296991 w 4994754"/>
              <a:gd name="connsiteY44" fmla="*/ 2318198 h 2347333"/>
              <a:gd name="connsiteX45" fmla="*/ 3258355 w 4994754"/>
              <a:gd name="connsiteY45" fmla="*/ 2343955 h 2347333"/>
              <a:gd name="connsiteX46" fmla="*/ 3116687 w 4994754"/>
              <a:gd name="connsiteY46" fmla="*/ 2331076 h 2347333"/>
              <a:gd name="connsiteX47" fmla="*/ 3052293 w 4994754"/>
              <a:gd name="connsiteY47" fmla="*/ 2318198 h 2347333"/>
              <a:gd name="connsiteX48" fmla="*/ 2060620 w 4994754"/>
              <a:gd name="connsiteY48" fmla="*/ 2292440 h 2347333"/>
              <a:gd name="connsiteX49" fmla="*/ 1957589 w 4994754"/>
              <a:gd name="connsiteY49" fmla="*/ 2215167 h 2347333"/>
              <a:gd name="connsiteX50" fmla="*/ 1893194 w 4994754"/>
              <a:gd name="connsiteY50" fmla="*/ 2176530 h 2347333"/>
              <a:gd name="connsiteX51" fmla="*/ 1532586 w 4994754"/>
              <a:gd name="connsiteY51" fmla="*/ 2189409 h 2347333"/>
              <a:gd name="connsiteX52" fmla="*/ 1429555 w 4994754"/>
              <a:gd name="connsiteY52" fmla="*/ 2228045 h 2347333"/>
              <a:gd name="connsiteX53" fmla="*/ 1223493 w 4994754"/>
              <a:gd name="connsiteY53" fmla="*/ 2253803 h 2347333"/>
              <a:gd name="connsiteX54" fmla="*/ 901521 w 4994754"/>
              <a:gd name="connsiteY54" fmla="*/ 2240924 h 2347333"/>
              <a:gd name="connsiteX55" fmla="*/ 746975 w 4994754"/>
              <a:gd name="connsiteY55" fmla="*/ 2163651 h 2347333"/>
              <a:gd name="connsiteX56" fmla="*/ 656822 w 4994754"/>
              <a:gd name="connsiteY56" fmla="*/ 2137893 h 2347333"/>
              <a:gd name="connsiteX57" fmla="*/ 528034 w 4994754"/>
              <a:gd name="connsiteY57" fmla="*/ 2163651 h 2347333"/>
              <a:gd name="connsiteX58" fmla="*/ 476518 w 4994754"/>
              <a:gd name="connsiteY58" fmla="*/ 2176530 h 2347333"/>
              <a:gd name="connsiteX59" fmla="*/ 334851 w 4994754"/>
              <a:gd name="connsiteY59" fmla="*/ 2189409 h 2347333"/>
              <a:gd name="connsiteX60" fmla="*/ 103031 w 4994754"/>
              <a:gd name="connsiteY60" fmla="*/ 2163651 h 2347333"/>
              <a:gd name="connsiteX61" fmla="*/ 0 w 4994754"/>
              <a:gd name="connsiteY61" fmla="*/ 2125014 h 2347333"/>
              <a:gd name="connsiteX62" fmla="*/ 12879 w 4994754"/>
              <a:gd name="connsiteY62" fmla="*/ 1983347 h 2347333"/>
              <a:gd name="connsiteX63" fmla="*/ 51515 w 4994754"/>
              <a:gd name="connsiteY63" fmla="*/ 1545465 h 2347333"/>
              <a:gd name="connsiteX64" fmla="*/ 38636 w 4994754"/>
              <a:gd name="connsiteY64" fmla="*/ 1017431 h 2347333"/>
              <a:gd name="connsiteX65" fmla="*/ 12879 w 4994754"/>
              <a:gd name="connsiteY65" fmla="*/ 978795 h 2347333"/>
              <a:gd name="connsiteX66" fmla="*/ 38636 w 4994754"/>
              <a:gd name="connsiteY66" fmla="*/ 579550 h 2347333"/>
              <a:gd name="connsiteX67" fmla="*/ 51515 w 4994754"/>
              <a:gd name="connsiteY67" fmla="*/ 528034 h 2347333"/>
              <a:gd name="connsiteX68" fmla="*/ 51515 w 4994754"/>
              <a:gd name="connsiteY68" fmla="*/ 25758 h 2347333"/>
              <a:gd name="connsiteX69" fmla="*/ 64394 w 4994754"/>
              <a:gd name="connsiteY69" fmla="*/ 25758 h 2347333"/>
              <a:gd name="connsiteX70" fmla="*/ 64394 w 4994754"/>
              <a:gd name="connsiteY70" fmla="*/ 25758 h 23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94754" h="2347333">
                <a:moveTo>
                  <a:pt x="103031" y="77274"/>
                </a:moveTo>
                <a:lnTo>
                  <a:pt x="103031" y="77274"/>
                </a:lnTo>
                <a:cubicBezTo>
                  <a:pt x="354463" y="14415"/>
                  <a:pt x="250057" y="23492"/>
                  <a:pt x="618186" y="64395"/>
                </a:cubicBezTo>
                <a:cubicBezTo>
                  <a:pt x="653370" y="68304"/>
                  <a:pt x="721217" y="90152"/>
                  <a:pt x="721217" y="90152"/>
                </a:cubicBezTo>
                <a:cubicBezTo>
                  <a:pt x="828541" y="85859"/>
                  <a:pt x="936052" y="84926"/>
                  <a:pt x="1043189" y="77274"/>
                </a:cubicBezTo>
                <a:cubicBezTo>
                  <a:pt x="1056730" y="76307"/>
                  <a:pt x="1068573" y="67340"/>
                  <a:pt x="1081825" y="64395"/>
                </a:cubicBezTo>
                <a:cubicBezTo>
                  <a:pt x="1107316" y="58730"/>
                  <a:pt x="1133406" y="56187"/>
                  <a:pt x="1159098" y="51516"/>
                </a:cubicBezTo>
                <a:cubicBezTo>
                  <a:pt x="1181557" y="47433"/>
                  <a:pt x="1250200" y="34027"/>
                  <a:pt x="1275008" y="25758"/>
                </a:cubicBezTo>
                <a:cubicBezTo>
                  <a:pt x="1296940" y="18447"/>
                  <a:pt x="1317938" y="8586"/>
                  <a:pt x="1339403" y="0"/>
                </a:cubicBezTo>
                <a:cubicBezTo>
                  <a:pt x="1416676" y="4293"/>
                  <a:pt x="1494121" y="6174"/>
                  <a:pt x="1571222" y="12879"/>
                </a:cubicBezTo>
                <a:cubicBezTo>
                  <a:pt x="1593030" y="14775"/>
                  <a:pt x="1628695" y="4991"/>
                  <a:pt x="1635617" y="25758"/>
                </a:cubicBezTo>
                <a:cubicBezTo>
                  <a:pt x="1650612" y="70742"/>
                  <a:pt x="1627031" y="120203"/>
                  <a:pt x="1622738" y="167426"/>
                </a:cubicBezTo>
                <a:cubicBezTo>
                  <a:pt x="1627031" y="416417"/>
                  <a:pt x="1627715" y="665497"/>
                  <a:pt x="1635617" y="914400"/>
                </a:cubicBezTo>
                <a:cubicBezTo>
                  <a:pt x="1637944" y="987702"/>
                  <a:pt x="1635924" y="974604"/>
                  <a:pt x="1687132" y="991674"/>
                </a:cubicBezTo>
                <a:cubicBezTo>
                  <a:pt x="1695718" y="1004553"/>
                  <a:pt x="1709410" y="1015228"/>
                  <a:pt x="1712890" y="1030310"/>
                </a:cubicBezTo>
                <a:cubicBezTo>
                  <a:pt x="1722591" y="1072349"/>
                  <a:pt x="1688955" y="1136602"/>
                  <a:pt x="1725769" y="1159099"/>
                </a:cubicBezTo>
                <a:cubicBezTo>
                  <a:pt x="1788149" y="1197220"/>
                  <a:pt x="1871765" y="1167115"/>
                  <a:pt x="1944710" y="1171978"/>
                </a:cubicBezTo>
                <a:cubicBezTo>
                  <a:pt x="2000559" y="1175701"/>
                  <a:pt x="2056422" y="1179466"/>
                  <a:pt x="2112135" y="1184857"/>
                </a:cubicBezTo>
                <a:cubicBezTo>
                  <a:pt x="2181723" y="1191591"/>
                  <a:pt x="2354340" y="1211140"/>
                  <a:pt x="2446986" y="1223493"/>
                </a:cubicBezTo>
                <a:cubicBezTo>
                  <a:pt x="2477075" y="1227505"/>
                  <a:pt x="2506865" y="1234130"/>
                  <a:pt x="2537138" y="1236372"/>
                </a:cubicBezTo>
                <a:cubicBezTo>
                  <a:pt x="2622869" y="1242723"/>
                  <a:pt x="2708856" y="1244958"/>
                  <a:pt x="2794715" y="1249251"/>
                </a:cubicBezTo>
                <a:cubicBezTo>
                  <a:pt x="2921455" y="1270374"/>
                  <a:pt x="2881012" y="1269713"/>
                  <a:pt x="3065172" y="1249251"/>
                </a:cubicBezTo>
                <a:cubicBezTo>
                  <a:pt x="3078664" y="1247752"/>
                  <a:pt x="3090755" y="1240101"/>
                  <a:pt x="3103808" y="1236372"/>
                </a:cubicBezTo>
                <a:cubicBezTo>
                  <a:pt x="3120827" y="1231509"/>
                  <a:pt x="3138152" y="1227786"/>
                  <a:pt x="3155324" y="1223493"/>
                </a:cubicBezTo>
                <a:lnTo>
                  <a:pt x="3966693" y="1236372"/>
                </a:lnTo>
                <a:cubicBezTo>
                  <a:pt x="4035514" y="1236372"/>
                  <a:pt x="4104275" y="1230341"/>
                  <a:pt x="4172755" y="1223493"/>
                </a:cubicBezTo>
                <a:cubicBezTo>
                  <a:pt x="4252664" y="1215502"/>
                  <a:pt x="4195802" y="1209937"/>
                  <a:pt x="4262907" y="1197736"/>
                </a:cubicBezTo>
                <a:cubicBezTo>
                  <a:pt x="4296960" y="1191545"/>
                  <a:pt x="4331387" y="1186889"/>
                  <a:pt x="4365938" y="1184857"/>
                </a:cubicBezTo>
                <a:cubicBezTo>
                  <a:pt x="4477445" y="1178298"/>
                  <a:pt x="4589172" y="1176271"/>
                  <a:pt x="4700789" y="1171978"/>
                </a:cubicBezTo>
                <a:cubicBezTo>
                  <a:pt x="4725900" y="1163608"/>
                  <a:pt x="4765785" y="1142629"/>
                  <a:pt x="4790941" y="1171978"/>
                </a:cubicBezTo>
                <a:cubicBezTo>
                  <a:pt x="4808611" y="1192593"/>
                  <a:pt x="4794107" y="1234190"/>
                  <a:pt x="4816698" y="1249251"/>
                </a:cubicBezTo>
                <a:cubicBezTo>
                  <a:pt x="4870489" y="1285112"/>
                  <a:pt x="4844390" y="1264064"/>
                  <a:pt x="4893972" y="1313645"/>
                </a:cubicBezTo>
                <a:cubicBezTo>
                  <a:pt x="4898265" y="1330817"/>
                  <a:pt x="4901988" y="1348142"/>
                  <a:pt x="4906851" y="1365161"/>
                </a:cubicBezTo>
                <a:cubicBezTo>
                  <a:pt x="4910580" y="1378214"/>
                  <a:pt x="4916157" y="1390701"/>
                  <a:pt x="4919729" y="1403798"/>
                </a:cubicBezTo>
                <a:cubicBezTo>
                  <a:pt x="4929043" y="1437951"/>
                  <a:pt x="4934292" y="1473245"/>
                  <a:pt x="4945487" y="1506829"/>
                </a:cubicBezTo>
                <a:cubicBezTo>
                  <a:pt x="4978167" y="1604868"/>
                  <a:pt x="4965920" y="1557478"/>
                  <a:pt x="4984124" y="1648496"/>
                </a:cubicBezTo>
                <a:cubicBezTo>
                  <a:pt x="4979831" y="1803043"/>
                  <a:pt x="4994754" y="1959328"/>
                  <a:pt x="4971245" y="2112136"/>
                </a:cubicBezTo>
                <a:cubicBezTo>
                  <a:pt x="4967439" y="2136877"/>
                  <a:pt x="4928826" y="2138786"/>
                  <a:pt x="4906851" y="2150772"/>
                </a:cubicBezTo>
                <a:cubicBezTo>
                  <a:pt x="4881569" y="2164562"/>
                  <a:pt x="4855794" y="2177492"/>
                  <a:pt x="4829577" y="2189409"/>
                </a:cubicBezTo>
                <a:cubicBezTo>
                  <a:pt x="4737159" y="2231417"/>
                  <a:pt x="4792255" y="2203966"/>
                  <a:pt x="4687910" y="2228045"/>
                </a:cubicBezTo>
                <a:cubicBezTo>
                  <a:pt x="4484735" y="2274931"/>
                  <a:pt x="4734192" y="2244707"/>
                  <a:pt x="4404575" y="2266682"/>
                </a:cubicBezTo>
                <a:lnTo>
                  <a:pt x="3915177" y="2253803"/>
                </a:lnTo>
                <a:cubicBezTo>
                  <a:pt x="3824975" y="2250745"/>
                  <a:pt x="3734868" y="2236527"/>
                  <a:pt x="3644721" y="2240924"/>
                </a:cubicBezTo>
                <a:cubicBezTo>
                  <a:pt x="3558005" y="2245154"/>
                  <a:pt x="3473003" y="2266682"/>
                  <a:pt x="3387144" y="2279561"/>
                </a:cubicBezTo>
                <a:cubicBezTo>
                  <a:pt x="3357093" y="2292440"/>
                  <a:pt x="3326234" y="2303577"/>
                  <a:pt x="3296991" y="2318198"/>
                </a:cubicBezTo>
                <a:cubicBezTo>
                  <a:pt x="3283147" y="2325120"/>
                  <a:pt x="3273794" y="2342852"/>
                  <a:pt x="3258355" y="2343955"/>
                </a:cubicBezTo>
                <a:cubicBezTo>
                  <a:pt x="3211058" y="2347333"/>
                  <a:pt x="3163910" y="2335369"/>
                  <a:pt x="3116687" y="2331076"/>
                </a:cubicBezTo>
                <a:cubicBezTo>
                  <a:pt x="3095222" y="2326783"/>
                  <a:pt x="3074168" y="2318998"/>
                  <a:pt x="3052293" y="2318198"/>
                </a:cubicBezTo>
                <a:cubicBezTo>
                  <a:pt x="2721845" y="2306109"/>
                  <a:pt x="2389834" y="2323425"/>
                  <a:pt x="2060620" y="2292440"/>
                </a:cubicBezTo>
                <a:cubicBezTo>
                  <a:pt x="2017879" y="2288417"/>
                  <a:pt x="1994401" y="2237254"/>
                  <a:pt x="1957589" y="2215167"/>
                </a:cubicBezTo>
                <a:lnTo>
                  <a:pt x="1893194" y="2176530"/>
                </a:lnTo>
                <a:cubicBezTo>
                  <a:pt x="1772991" y="2180823"/>
                  <a:pt x="1652130" y="2176126"/>
                  <a:pt x="1532586" y="2189409"/>
                </a:cubicBezTo>
                <a:cubicBezTo>
                  <a:pt x="1496131" y="2193459"/>
                  <a:pt x="1465463" y="2220564"/>
                  <a:pt x="1429555" y="2228045"/>
                </a:cubicBezTo>
                <a:cubicBezTo>
                  <a:pt x="1361788" y="2242163"/>
                  <a:pt x="1223493" y="2253803"/>
                  <a:pt x="1223493" y="2253803"/>
                </a:cubicBezTo>
                <a:cubicBezTo>
                  <a:pt x="1116169" y="2249510"/>
                  <a:pt x="1008431" y="2251270"/>
                  <a:pt x="901521" y="2240924"/>
                </a:cubicBezTo>
                <a:cubicBezTo>
                  <a:pt x="778098" y="2228980"/>
                  <a:pt x="865972" y="2203317"/>
                  <a:pt x="746975" y="2163651"/>
                </a:cubicBezTo>
                <a:cubicBezTo>
                  <a:pt x="691546" y="2145175"/>
                  <a:pt x="721508" y="2154065"/>
                  <a:pt x="656822" y="2137893"/>
                </a:cubicBezTo>
                <a:cubicBezTo>
                  <a:pt x="613893" y="2146479"/>
                  <a:pt x="570506" y="2153033"/>
                  <a:pt x="528034" y="2163651"/>
                </a:cubicBezTo>
                <a:cubicBezTo>
                  <a:pt x="510862" y="2167944"/>
                  <a:pt x="494063" y="2174191"/>
                  <a:pt x="476518" y="2176530"/>
                </a:cubicBezTo>
                <a:cubicBezTo>
                  <a:pt x="429517" y="2182797"/>
                  <a:pt x="382073" y="2185116"/>
                  <a:pt x="334851" y="2189409"/>
                </a:cubicBezTo>
                <a:cubicBezTo>
                  <a:pt x="257578" y="2180823"/>
                  <a:pt x="179998" y="2174646"/>
                  <a:pt x="103031" y="2163651"/>
                </a:cubicBezTo>
                <a:cubicBezTo>
                  <a:pt x="87327" y="2161408"/>
                  <a:pt x="598" y="2125253"/>
                  <a:pt x="0" y="2125014"/>
                </a:cubicBezTo>
                <a:cubicBezTo>
                  <a:pt x="4293" y="2077792"/>
                  <a:pt x="9242" y="2030624"/>
                  <a:pt x="12879" y="1983347"/>
                </a:cubicBezTo>
                <a:cubicBezTo>
                  <a:pt x="44442" y="1573015"/>
                  <a:pt x="17969" y="1746738"/>
                  <a:pt x="51515" y="1545465"/>
                </a:cubicBezTo>
                <a:cubicBezTo>
                  <a:pt x="47222" y="1369454"/>
                  <a:pt x="50612" y="1193087"/>
                  <a:pt x="38636" y="1017431"/>
                </a:cubicBezTo>
                <a:cubicBezTo>
                  <a:pt x="37583" y="1001989"/>
                  <a:pt x="13431" y="994263"/>
                  <a:pt x="12879" y="978795"/>
                </a:cubicBezTo>
                <a:cubicBezTo>
                  <a:pt x="8248" y="849129"/>
                  <a:pt x="12612" y="709676"/>
                  <a:pt x="38636" y="579550"/>
                </a:cubicBezTo>
                <a:cubicBezTo>
                  <a:pt x="42107" y="562193"/>
                  <a:pt x="47222" y="545206"/>
                  <a:pt x="51515" y="528034"/>
                </a:cubicBezTo>
                <a:cubicBezTo>
                  <a:pt x="27078" y="308104"/>
                  <a:pt x="28482" y="371248"/>
                  <a:pt x="51515" y="25758"/>
                </a:cubicBezTo>
                <a:cubicBezTo>
                  <a:pt x="51801" y="21475"/>
                  <a:pt x="60101" y="25758"/>
                  <a:pt x="64394" y="25758"/>
                </a:cubicBezTo>
                <a:lnTo>
                  <a:pt x="64394" y="2575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C:\Documents and Settings\jlopez\Local Settings\Temporary Internet Files\Content.IE5\T4EO839L\MC900128626[1].wmf"/>
          <p:cNvPicPr>
            <a:picLocks noChangeAspect="1" noChangeArrowheads="1"/>
          </p:cNvPicPr>
          <p:nvPr/>
        </p:nvPicPr>
        <p:blipFill>
          <a:blip r:embed="rId2" cstate="print"/>
          <a:srcRect/>
          <a:stretch>
            <a:fillRect/>
          </a:stretch>
        </p:blipFill>
        <p:spPr bwMode="auto">
          <a:xfrm>
            <a:off x="7010400" y="1849810"/>
            <a:ext cx="2133600" cy="241890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7440C5C2D3F4B14F9ADB3480866DE14A" ma:contentTypeVersion="1" ma:contentTypeDescription="Page is a system content type template created by the Publishing Resources feature. The column templates from Page will be added to all Pages libraries created by the Publishing feature." ma:contentTypeScope="" ma:versionID="1e369d376254acfa798b838c5619f879">
  <xsd:schema xmlns:xsd="http://www.w3.org/2001/XMLSchema" xmlns:xs="http://www.w3.org/2001/XMLSchema" xmlns:p="http://schemas.microsoft.com/office/2006/metadata/properties" xmlns:ns1="http://schemas.microsoft.com/sharepoint/v3" targetNamespace="http://schemas.microsoft.com/office/2006/metadata/properties" ma:root="true" ma:fieldsID="0ae9f5723b20835a7f264595426a6ea3"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element name="PublishingContact" ma:index="11"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internalName="PublishingContactEmail">
      <xsd:simpleType>
        <xsd:restriction base="dms:Text">
          <xsd:maxLength value="255"/>
        </xsd:restriction>
      </xsd:simpleType>
    </xsd:element>
    <xsd:element name="PublishingContactName" ma:index="13" nillable="true" ma:displayName="Contact Name" ma:internalName="PublishingContactName">
      <xsd:simpleType>
        <xsd:restriction base="dms:Text">
          <xsd:maxLength value="255"/>
        </xsd:restriction>
      </xsd:simpleType>
    </xsd:element>
    <xsd:element name="PublishingContactPicture" ma:index="14" nillable="true" ma:displayName="Contact Pictur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AC1B5104-9F57-40E8-A715-18E2A388E7A5}"/>
</file>

<file path=customXml/itemProps2.xml><?xml version="1.0" encoding="utf-8"?>
<ds:datastoreItem xmlns:ds="http://schemas.openxmlformats.org/officeDocument/2006/customXml" ds:itemID="{1E660D94-61B5-44AD-87AC-A522F0C1E8F0}"/>
</file>

<file path=customXml/itemProps3.xml><?xml version="1.0" encoding="utf-8"?>
<ds:datastoreItem xmlns:ds="http://schemas.openxmlformats.org/officeDocument/2006/customXml" ds:itemID="{5A52687C-A35D-444C-8BA4-A81E10F2ECDA}"/>
</file>

<file path=docProps/app.xml><?xml version="1.0" encoding="utf-8"?>
<Properties xmlns="http://schemas.openxmlformats.org/officeDocument/2006/extended-properties" xmlns:vt="http://schemas.openxmlformats.org/officeDocument/2006/docPropsVTypes">
  <TotalTime>297</TotalTime>
  <Words>801</Words>
  <Application>Microsoft Office PowerPoint</Application>
  <PresentationFormat>On-screen Show (4:3)</PresentationFormat>
  <Paragraphs>164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Stem-changing verbs  in the present tense</vt:lpstr>
      <vt:lpstr>Slide 2</vt:lpstr>
      <vt:lpstr>To be able to conjugate verbs, you must know your subject pronouns.  Review them below. </vt:lpstr>
      <vt:lpstr>Conjugation of stem-changing verbs  </vt:lpstr>
      <vt:lpstr>Slide 5</vt:lpstr>
      <vt:lpstr>Slide 6</vt:lpstr>
      <vt:lpstr>Slide 7</vt:lpstr>
      <vt:lpstr> </vt:lpstr>
      <vt:lpstr> </vt:lpstr>
      <vt:lpstr> </vt:lpstr>
      <vt:lpstr> </vt:lpstr>
      <vt:lpstr>Slide 12</vt:lpstr>
      <vt:lpstr> </vt:lpstr>
      <vt:lpstr> </vt:lpstr>
      <vt:lpstr> </vt:lpstr>
      <vt:lpstr> </vt:lpstr>
      <vt:lpstr>Slide 17</vt:lpstr>
      <vt:lpstr>Slide 18</vt:lpstr>
      <vt:lpstr>Slide 19</vt:lpstr>
      <vt:lpstr>Slide 20</vt:lpstr>
      <vt:lpstr>Slide 21</vt:lpstr>
      <vt:lpstr>Slide 22</vt:lpstr>
      <vt:lpstr>Slide 23</vt:lpstr>
      <vt:lpstr>Slide 24</vt:lpstr>
      <vt:lpstr>Slide 25</vt:lpstr>
      <vt:lpstr>El fin </vt:lpstr>
    </vt:vector>
  </TitlesOfParts>
  <Company>TUHSD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jlopez</dc:creator>
  <cp:lastModifiedBy>Jen</cp:lastModifiedBy>
  <cp:revision>46</cp:revision>
  <dcterms:created xsi:type="dcterms:W3CDTF">2011-02-18T16:38:15Z</dcterms:created>
  <dcterms:modified xsi:type="dcterms:W3CDTF">2012-10-31T12:13:36Z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0x010100C568DB52D9D0A14D9B2FDCC96666E9F2007948130EC3DB064584E219954237AF39007440C5C2D3F4B14F9ADB3480866DE14A</vt:lpwstr>
  </property>
</Properties>
</file>