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0" r:id="rId3"/>
    <p:sldId id="282" r:id="rId4"/>
    <p:sldId id="283" r:id="rId5"/>
    <p:sldId id="257" r:id="rId6"/>
    <p:sldId id="263" r:id="rId7"/>
    <p:sldId id="264" r:id="rId8"/>
    <p:sldId id="265" r:id="rId9"/>
    <p:sldId id="260" r:id="rId10"/>
    <p:sldId id="266" r:id="rId11"/>
    <p:sldId id="269" r:id="rId12"/>
    <p:sldId id="270" r:id="rId13"/>
    <p:sldId id="271" r:id="rId14"/>
    <p:sldId id="272" r:id="rId15"/>
    <p:sldId id="273" r:id="rId16"/>
    <p:sldId id="274" r:id="rId17"/>
    <p:sldId id="275" r:id="rId18"/>
    <p:sldId id="279" r:id="rId19"/>
    <p:sldId id="281" r:id="rId20"/>
    <p:sldId id="278"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07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CA896D64-F668-4C55-AF46-9625D15E1B21}" type="datetimeFigureOut">
              <a:rPr lang="en-US" smtClean="0"/>
              <a:pPr/>
              <a:t>6/26/2012</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43C9EA09-E025-4586-B1F6-5CF739EAFEC6}"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A896D64-F668-4C55-AF46-9625D15E1B21}" type="datetimeFigureOut">
              <a:rPr lang="en-US" smtClean="0"/>
              <a:pPr/>
              <a:t>6/26/2012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C9EA09-E025-4586-B1F6-5CF739EAFEC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A896D64-F668-4C55-AF46-9625D15E1B21}" type="datetimeFigureOut">
              <a:rPr lang="en-US" smtClean="0"/>
              <a:pPr/>
              <a:t>6/26/2012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C9EA09-E025-4586-B1F6-5CF739EAFEC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A896D64-F668-4C55-AF46-9625D15E1B21}" type="datetimeFigureOut">
              <a:rPr lang="en-US" smtClean="0"/>
              <a:pPr/>
              <a:t>6/26/2012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C9EA09-E025-4586-B1F6-5CF739EAFEC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A896D64-F668-4C55-AF46-9625D15E1B21}" type="datetimeFigureOut">
              <a:rPr lang="en-US" smtClean="0"/>
              <a:pPr/>
              <a:t>6/26/2012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43C9EA09-E025-4586-B1F6-5CF739EAFEC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A896D64-F668-4C55-AF46-9625D15E1B21}" type="datetimeFigureOut">
              <a:rPr lang="en-US" smtClean="0"/>
              <a:pPr/>
              <a:t>6/26/2012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C9EA09-E025-4586-B1F6-5CF739EAFEC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A896D64-F668-4C55-AF46-9625D15E1B21}" type="datetimeFigureOut">
              <a:rPr lang="en-US" smtClean="0"/>
              <a:pPr/>
              <a:t>6/26/2012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C9EA09-E025-4586-B1F6-5CF739EAFEC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A896D64-F668-4C55-AF46-9625D15E1B21}" type="datetimeFigureOut">
              <a:rPr lang="en-US" smtClean="0"/>
              <a:pPr/>
              <a:t>6/26/2012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C9EA09-E025-4586-B1F6-5CF739EAFEC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896D64-F668-4C55-AF46-9625D15E1B21}" type="datetimeFigureOut">
              <a:rPr lang="en-US" smtClean="0"/>
              <a:pPr/>
              <a:t>6/26/2012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C9EA09-E025-4586-B1F6-5CF739EAFEC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A896D64-F668-4C55-AF46-9625D15E1B21}" type="datetimeFigureOut">
              <a:rPr lang="en-US" smtClean="0"/>
              <a:pPr/>
              <a:t>6/26/2012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C9EA09-E025-4586-B1F6-5CF739EAFEC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A896D64-F668-4C55-AF46-9625D15E1B21}" type="datetimeFigureOut">
              <a:rPr lang="en-US" smtClean="0"/>
              <a:pPr/>
              <a:t>6/26/2012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C9EA09-E025-4586-B1F6-5CF739EAFEC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CA896D64-F668-4C55-AF46-9625D15E1B21}" type="datetimeFigureOut">
              <a:rPr lang="en-US" smtClean="0"/>
              <a:pPr/>
              <a:t>6/26/2012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43C9EA09-E025-4586-B1F6-5CF739EAFEC6}"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La </a:t>
            </a:r>
            <a:r>
              <a:rPr lang="en-US" dirty="0" err="1" smtClean="0"/>
              <a:t>práctiCa</a:t>
            </a:r>
            <a:r>
              <a:rPr lang="en-US" dirty="0" smtClean="0"/>
              <a:t> de la </a:t>
            </a:r>
            <a:r>
              <a:rPr lang="en-US" dirty="0" err="1" smtClean="0"/>
              <a:t>formaci</a:t>
            </a:r>
            <a:r>
              <a:rPr lang="es-MX" dirty="0" err="1" smtClean="0"/>
              <a:t>ón</a:t>
            </a:r>
            <a:r>
              <a:rPr lang="es-MX" dirty="0" smtClean="0"/>
              <a:t> del presente del subjuntivo</a:t>
            </a:r>
            <a:endParaRPr lang="en-US" dirty="0"/>
          </a:p>
        </p:txBody>
      </p:sp>
      <p:sp>
        <p:nvSpPr>
          <p:cNvPr id="3" name="Subtitle 2"/>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MX" sz="6600" dirty="0" smtClean="0"/>
              <a:t>estar torpes: nosotros</a:t>
            </a:r>
            <a:endParaRPr lang="en-US" sz="6600" dirty="0"/>
          </a:p>
        </p:txBody>
      </p:sp>
      <p:sp>
        <p:nvSpPr>
          <p:cNvPr id="3" name="Content Placeholder 2"/>
          <p:cNvSpPr>
            <a:spLocks noGrp="1"/>
          </p:cNvSpPr>
          <p:nvPr>
            <p:ph idx="1"/>
          </p:nvPr>
        </p:nvSpPr>
        <p:spPr/>
        <p:txBody>
          <a:bodyPr>
            <a:normAutofit/>
          </a:bodyPr>
          <a:lstStyle/>
          <a:p>
            <a:r>
              <a:rPr lang="es-MX" sz="5400" dirty="0" smtClean="0"/>
              <a:t>estemos torpes</a:t>
            </a:r>
            <a:endParaRPr lang="en-US" sz="5400" dirty="0"/>
          </a:p>
        </p:txBody>
      </p:sp>
      <p:pic>
        <p:nvPicPr>
          <p:cNvPr id="8194" name="Picture 2" descr="C:\Documents and Settings\jlopez\Local Settings\Temporary Internet Files\Content.IE5\8CWN8AR1\MC900441892[1].wmf"/>
          <p:cNvPicPr>
            <a:picLocks noChangeAspect="1" noChangeArrowheads="1"/>
          </p:cNvPicPr>
          <p:nvPr/>
        </p:nvPicPr>
        <p:blipFill>
          <a:blip r:embed="rId2" cstate="print"/>
          <a:srcRect/>
          <a:stretch>
            <a:fillRect/>
          </a:stretch>
        </p:blipFill>
        <p:spPr bwMode="auto">
          <a:xfrm>
            <a:off x="4572000" y="3048000"/>
            <a:ext cx="3158331" cy="2651893"/>
          </a:xfrm>
          <a:prstGeom prst="rect">
            <a:avLst/>
          </a:prstGeom>
          <a:noFill/>
        </p:spPr>
      </p:pic>
      <p:pic>
        <p:nvPicPr>
          <p:cNvPr id="5" name="Picture 2" descr="C:\Documents and Settings\jlopez\Local Settings\Temporary Internet Files\Content.IE5\8CWN8AR1\MC900441892[1].wmf"/>
          <p:cNvPicPr>
            <a:picLocks noChangeAspect="1" noChangeArrowheads="1"/>
          </p:cNvPicPr>
          <p:nvPr/>
        </p:nvPicPr>
        <p:blipFill>
          <a:blip r:embed="rId2" cstate="print"/>
          <a:srcRect/>
          <a:stretch>
            <a:fillRect/>
          </a:stretch>
        </p:blipFill>
        <p:spPr bwMode="auto">
          <a:xfrm>
            <a:off x="0" y="3048000"/>
            <a:ext cx="3441700" cy="28898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81328"/>
            <a:ext cx="8686800" cy="4525963"/>
          </a:xfrm>
        </p:spPr>
        <p:txBody>
          <a:bodyPr>
            <a:normAutofit fontScale="70000" lnSpcReduction="20000"/>
          </a:bodyPr>
          <a:lstStyle/>
          <a:p>
            <a:r>
              <a:rPr lang="es-MX" sz="3600" b="1" dirty="0" smtClean="0"/>
              <a:t>ejemplos: </a:t>
            </a:r>
            <a:endParaRPr lang="en-US" sz="3600" dirty="0" smtClean="0"/>
          </a:p>
          <a:p>
            <a:r>
              <a:rPr lang="es-MX" sz="3600" b="1" u="sng" dirty="0" smtClean="0">
                <a:solidFill>
                  <a:srgbClr val="92D050"/>
                </a:solidFill>
              </a:rPr>
              <a:t>pensar</a:t>
            </a:r>
            <a:r>
              <a:rPr lang="es-MX" sz="3600" b="1" dirty="0" smtClean="0"/>
              <a:t> (yo pienso)		</a:t>
            </a:r>
            <a:r>
              <a:rPr lang="es-MX" sz="3600" b="1" dirty="0" smtClean="0">
                <a:solidFill>
                  <a:schemeClr val="accent1"/>
                </a:solidFill>
              </a:rPr>
              <a:t>pienso - o = </a:t>
            </a:r>
            <a:r>
              <a:rPr lang="es-MX" sz="3600" b="1" dirty="0" err="1" smtClean="0">
                <a:solidFill>
                  <a:schemeClr val="accent1"/>
                </a:solidFill>
              </a:rPr>
              <a:t>piens</a:t>
            </a:r>
            <a:endParaRPr lang="en-US" sz="3600" dirty="0" smtClean="0">
              <a:solidFill>
                <a:schemeClr val="accent1"/>
              </a:solidFill>
            </a:endParaRPr>
          </a:p>
          <a:p>
            <a:r>
              <a:rPr lang="es-MX" sz="3600" b="1" dirty="0" err="1" smtClean="0"/>
              <a:t>piens</a:t>
            </a:r>
            <a:r>
              <a:rPr lang="es-MX" sz="3600" b="1" dirty="0" smtClean="0"/>
              <a:t> + e = piense		 </a:t>
            </a:r>
            <a:r>
              <a:rPr lang="es-MX" sz="3600" b="1" dirty="0" err="1" smtClean="0"/>
              <a:t>pens</a:t>
            </a:r>
            <a:r>
              <a:rPr lang="es-MX" sz="3600" b="1" dirty="0" smtClean="0"/>
              <a:t> + </a:t>
            </a:r>
            <a:r>
              <a:rPr lang="es-MX" sz="3600" b="1" dirty="0" err="1" smtClean="0"/>
              <a:t>emos</a:t>
            </a:r>
            <a:r>
              <a:rPr lang="es-MX" sz="3600" b="1" dirty="0" smtClean="0"/>
              <a:t> = pensemos </a:t>
            </a:r>
            <a:br>
              <a:rPr lang="es-MX" sz="3600" b="1" dirty="0" smtClean="0"/>
            </a:br>
            <a:r>
              <a:rPr lang="es-MX" sz="3600" b="1" dirty="0" err="1" smtClean="0"/>
              <a:t>piens</a:t>
            </a:r>
            <a:r>
              <a:rPr lang="es-MX" sz="3600" b="1" dirty="0" smtClean="0"/>
              <a:t> + es = pienses		 </a:t>
            </a:r>
            <a:r>
              <a:rPr lang="es-MX" sz="3600" b="1" dirty="0" err="1" smtClean="0"/>
              <a:t>pens</a:t>
            </a:r>
            <a:r>
              <a:rPr lang="es-MX" sz="3600" b="1" dirty="0" smtClean="0"/>
              <a:t> + </a:t>
            </a:r>
            <a:r>
              <a:rPr lang="es-MX" sz="3600" b="1" dirty="0" err="1" smtClean="0"/>
              <a:t>éis</a:t>
            </a:r>
            <a:r>
              <a:rPr lang="es-MX" sz="3600" b="1" dirty="0" smtClean="0"/>
              <a:t> = penséis </a:t>
            </a:r>
            <a:br>
              <a:rPr lang="es-MX" sz="3600" b="1" dirty="0" smtClean="0"/>
            </a:br>
            <a:r>
              <a:rPr lang="es-MX" sz="3600" b="1" dirty="0" err="1" smtClean="0"/>
              <a:t>piens</a:t>
            </a:r>
            <a:r>
              <a:rPr lang="es-MX" sz="3600" b="1" dirty="0" smtClean="0"/>
              <a:t> + e = piense		</a:t>
            </a:r>
            <a:r>
              <a:rPr lang="es-MX" sz="3600" b="1" dirty="0" err="1" smtClean="0"/>
              <a:t>piens</a:t>
            </a:r>
            <a:r>
              <a:rPr lang="es-MX" sz="3600" b="1" dirty="0" smtClean="0"/>
              <a:t> + en = piensen </a:t>
            </a:r>
            <a:endParaRPr lang="en-US" sz="3600" dirty="0" smtClean="0"/>
          </a:p>
          <a:p>
            <a:endParaRPr lang="es-MX" sz="3600" b="1" dirty="0" smtClean="0"/>
          </a:p>
          <a:p>
            <a:r>
              <a:rPr lang="es-MX" sz="3600" b="1" u="sng" dirty="0" smtClean="0">
                <a:solidFill>
                  <a:srgbClr val="92D050"/>
                </a:solidFill>
              </a:rPr>
              <a:t>perder</a:t>
            </a:r>
            <a:r>
              <a:rPr lang="es-MX" sz="3600" b="1" u="sng" dirty="0" smtClean="0"/>
              <a:t> </a:t>
            </a:r>
            <a:r>
              <a:rPr lang="es-MX" sz="3600" b="1" dirty="0" smtClean="0"/>
              <a:t>(yo pierdo)		</a:t>
            </a:r>
            <a:r>
              <a:rPr lang="es-MX" sz="3600" b="1" dirty="0" smtClean="0">
                <a:solidFill>
                  <a:schemeClr val="accent1"/>
                </a:solidFill>
              </a:rPr>
              <a:t>pierdo - o = </a:t>
            </a:r>
            <a:r>
              <a:rPr lang="es-MX" sz="3600" b="1" dirty="0" err="1" smtClean="0">
                <a:solidFill>
                  <a:schemeClr val="accent1"/>
                </a:solidFill>
              </a:rPr>
              <a:t>pierd</a:t>
            </a:r>
            <a:endParaRPr lang="en-US" sz="3600" dirty="0" smtClean="0">
              <a:solidFill>
                <a:schemeClr val="accent1"/>
              </a:solidFill>
            </a:endParaRPr>
          </a:p>
          <a:p>
            <a:r>
              <a:rPr lang="es-MX" sz="3600" b="1" dirty="0" err="1" smtClean="0"/>
              <a:t>pierd</a:t>
            </a:r>
            <a:r>
              <a:rPr lang="es-MX" sz="3600" b="1" dirty="0" smtClean="0"/>
              <a:t> + a = pierda		 </a:t>
            </a:r>
            <a:r>
              <a:rPr lang="es-MX" sz="3300" b="1" dirty="0" err="1" smtClean="0"/>
              <a:t>perd</a:t>
            </a:r>
            <a:r>
              <a:rPr lang="es-MX" sz="3300" b="1" dirty="0" smtClean="0"/>
              <a:t> + amos = perdamos </a:t>
            </a:r>
            <a:r>
              <a:rPr lang="es-MX" sz="3600" b="1" dirty="0" smtClean="0"/>
              <a:t/>
            </a:r>
            <a:br>
              <a:rPr lang="es-MX" sz="3600" b="1" dirty="0" smtClean="0"/>
            </a:br>
            <a:r>
              <a:rPr lang="es-MX" sz="3600" b="1" dirty="0" err="1" smtClean="0"/>
              <a:t>pierd</a:t>
            </a:r>
            <a:r>
              <a:rPr lang="es-MX" sz="3600" b="1" dirty="0" smtClean="0"/>
              <a:t> + as = pierdas		 </a:t>
            </a:r>
            <a:r>
              <a:rPr lang="es-MX" sz="3600" b="1" dirty="0" err="1" smtClean="0"/>
              <a:t>perd</a:t>
            </a:r>
            <a:r>
              <a:rPr lang="es-MX" sz="3600" b="1" dirty="0" smtClean="0"/>
              <a:t> + </a:t>
            </a:r>
            <a:r>
              <a:rPr lang="es-MX" sz="3600" b="1" dirty="0" err="1" smtClean="0"/>
              <a:t>áis</a:t>
            </a:r>
            <a:r>
              <a:rPr lang="es-MX" sz="3600" b="1" dirty="0" smtClean="0"/>
              <a:t> = perdáis </a:t>
            </a:r>
            <a:br>
              <a:rPr lang="es-MX" sz="3600" b="1" dirty="0" smtClean="0"/>
            </a:br>
            <a:r>
              <a:rPr lang="es-MX" sz="3600" b="1" dirty="0" err="1" smtClean="0"/>
              <a:t>pierd</a:t>
            </a:r>
            <a:r>
              <a:rPr lang="es-MX" sz="3600" b="1" dirty="0" smtClean="0"/>
              <a:t> + a = pierda		 </a:t>
            </a:r>
            <a:r>
              <a:rPr lang="es-MX" sz="3600" b="1" dirty="0" err="1" smtClean="0"/>
              <a:t>pierd</a:t>
            </a:r>
            <a:r>
              <a:rPr lang="es-MX" sz="3600" b="1" dirty="0" smtClean="0"/>
              <a:t> + </a:t>
            </a:r>
            <a:r>
              <a:rPr lang="es-MX" sz="3600" b="1" dirty="0" err="1" smtClean="0"/>
              <a:t>an</a:t>
            </a:r>
            <a:r>
              <a:rPr lang="es-MX" sz="3600" b="1" dirty="0" smtClean="0"/>
              <a:t> = pierdan </a:t>
            </a:r>
            <a:endParaRPr lang="en-US" sz="3600" dirty="0" smtClean="0"/>
          </a:p>
          <a:p>
            <a:r>
              <a:rPr lang="es-MX" sz="3600" b="1" dirty="0" smtClean="0"/>
              <a:t> </a:t>
            </a:r>
            <a:endParaRPr lang="en-US" sz="3600" dirty="0" smtClean="0"/>
          </a:p>
          <a:p>
            <a:endParaRPr lang="en-US" dirty="0"/>
          </a:p>
        </p:txBody>
      </p:sp>
      <p:sp>
        <p:nvSpPr>
          <p:cNvPr id="2" name="Title 1"/>
          <p:cNvSpPr>
            <a:spLocks noGrp="1"/>
          </p:cNvSpPr>
          <p:nvPr>
            <p:ph type="title"/>
          </p:nvPr>
        </p:nvSpPr>
        <p:spPr/>
        <p:txBody>
          <a:bodyPr>
            <a:noAutofit/>
          </a:bodyPr>
          <a:lstStyle/>
          <a:p>
            <a:r>
              <a:rPr lang="en-US" sz="2400" dirty="0" smtClean="0"/>
              <a:t>For -</a:t>
            </a:r>
            <a:r>
              <a:rPr lang="en-US" sz="2400" dirty="0" err="1" smtClean="0">
                <a:solidFill>
                  <a:schemeClr val="accent1"/>
                </a:solidFill>
              </a:rPr>
              <a:t>ar</a:t>
            </a:r>
            <a:r>
              <a:rPr lang="en-US" sz="2400" dirty="0" smtClean="0"/>
              <a:t> and -</a:t>
            </a:r>
            <a:r>
              <a:rPr lang="en-US" sz="2400" dirty="0" err="1" smtClean="0">
                <a:solidFill>
                  <a:schemeClr val="accent1"/>
                </a:solidFill>
              </a:rPr>
              <a:t>er</a:t>
            </a:r>
            <a:r>
              <a:rPr lang="en-US" sz="2400" dirty="0" smtClean="0"/>
              <a:t> stem-changing verbs, the formula applies except that there is </a:t>
            </a:r>
            <a:r>
              <a:rPr lang="en-US" sz="2400" u="sng" dirty="0" smtClean="0"/>
              <a:t>no</a:t>
            </a:r>
            <a:r>
              <a:rPr lang="en-US" sz="2400" dirty="0" smtClean="0"/>
              <a:t> stem change in the </a:t>
            </a:r>
            <a:r>
              <a:rPr lang="en-US" sz="2400" dirty="0" err="1" smtClean="0"/>
              <a:t>nosotros</a:t>
            </a:r>
            <a:r>
              <a:rPr lang="en-US" sz="2400" dirty="0" smtClean="0"/>
              <a:t> and </a:t>
            </a:r>
            <a:r>
              <a:rPr lang="en-US" sz="2400" dirty="0" err="1" smtClean="0"/>
              <a:t>vosotros</a:t>
            </a:r>
            <a:r>
              <a:rPr lang="en-US" sz="2400" dirty="0" smtClean="0"/>
              <a:t> forms.</a:t>
            </a:r>
            <a:endParaRPr lang="en-US"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5000"/>
            <a:ext cx="8915400" cy="4495800"/>
          </a:xfrm>
        </p:spPr>
        <p:txBody>
          <a:bodyPr>
            <a:normAutofit fontScale="92500"/>
          </a:bodyPr>
          <a:lstStyle/>
          <a:p>
            <a:r>
              <a:rPr lang="es-MX" b="1" dirty="0" smtClean="0">
                <a:solidFill>
                  <a:srgbClr val="92D050"/>
                </a:solidFill>
              </a:rPr>
              <a:t>dormir </a:t>
            </a:r>
            <a:r>
              <a:rPr lang="es-MX" b="1" dirty="0" smtClean="0"/>
              <a:t>(yo duermo)	</a:t>
            </a:r>
            <a:r>
              <a:rPr lang="es-MX" b="1" dirty="0" smtClean="0">
                <a:solidFill>
                  <a:schemeClr val="accent1"/>
                </a:solidFill>
              </a:rPr>
              <a:t>duermo - o = </a:t>
            </a:r>
            <a:r>
              <a:rPr lang="es-MX" b="1" dirty="0" err="1" smtClean="0">
                <a:solidFill>
                  <a:schemeClr val="accent1"/>
                </a:solidFill>
              </a:rPr>
              <a:t>duerm</a:t>
            </a:r>
            <a:endParaRPr lang="en-US" dirty="0" smtClean="0">
              <a:solidFill>
                <a:schemeClr val="accent1"/>
              </a:solidFill>
            </a:endParaRPr>
          </a:p>
          <a:p>
            <a:r>
              <a:rPr lang="es-MX" b="1" dirty="0" err="1" smtClean="0"/>
              <a:t>duerm</a:t>
            </a:r>
            <a:r>
              <a:rPr lang="es-MX" b="1" dirty="0" smtClean="0"/>
              <a:t> + a = duerma	 	</a:t>
            </a:r>
            <a:r>
              <a:rPr lang="es-MX" b="1" dirty="0" err="1" smtClean="0"/>
              <a:t>durm</a:t>
            </a:r>
            <a:r>
              <a:rPr lang="es-MX" b="1" dirty="0" smtClean="0"/>
              <a:t> + amos = d</a:t>
            </a:r>
            <a:r>
              <a:rPr lang="es-MX" b="1" dirty="0" smtClean="0">
                <a:solidFill>
                  <a:srgbClr val="FF0000"/>
                </a:solidFill>
              </a:rPr>
              <a:t>u</a:t>
            </a:r>
            <a:r>
              <a:rPr lang="es-MX" b="1" dirty="0" smtClean="0"/>
              <a:t>rmamos </a:t>
            </a:r>
            <a:br>
              <a:rPr lang="es-MX" b="1" dirty="0" smtClean="0"/>
            </a:br>
            <a:r>
              <a:rPr lang="es-MX" b="1" dirty="0" err="1" smtClean="0"/>
              <a:t>duerm</a:t>
            </a:r>
            <a:r>
              <a:rPr lang="es-MX" b="1" dirty="0" smtClean="0"/>
              <a:t> + as = duermas	</a:t>
            </a:r>
            <a:r>
              <a:rPr lang="es-MX" b="1" dirty="0" err="1" smtClean="0"/>
              <a:t>durm</a:t>
            </a:r>
            <a:r>
              <a:rPr lang="es-MX" b="1" dirty="0" smtClean="0"/>
              <a:t> + </a:t>
            </a:r>
            <a:r>
              <a:rPr lang="es-MX" b="1" dirty="0" err="1" smtClean="0"/>
              <a:t>áis</a:t>
            </a:r>
            <a:r>
              <a:rPr lang="es-MX" b="1" dirty="0" smtClean="0"/>
              <a:t> = d</a:t>
            </a:r>
            <a:r>
              <a:rPr lang="es-MX" b="1" dirty="0" smtClean="0">
                <a:solidFill>
                  <a:srgbClr val="FF0000"/>
                </a:solidFill>
              </a:rPr>
              <a:t>u</a:t>
            </a:r>
            <a:r>
              <a:rPr lang="es-MX" b="1" dirty="0" smtClean="0"/>
              <a:t>rmáis </a:t>
            </a:r>
            <a:br>
              <a:rPr lang="es-MX" b="1" dirty="0" smtClean="0"/>
            </a:br>
            <a:r>
              <a:rPr lang="es-MX" b="1" dirty="0" err="1" smtClean="0"/>
              <a:t>duerm</a:t>
            </a:r>
            <a:r>
              <a:rPr lang="es-MX" b="1" dirty="0" smtClean="0"/>
              <a:t> + a = duerma		</a:t>
            </a:r>
            <a:r>
              <a:rPr lang="es-MX" b="1" dirty="0" err="1" smtClean="0"/>
              <a:t>duerm</a:t>
            </a:r>
            <a:r>
              <a:rPr lang="es-MX" b="1" dirty="0" smtClean="0"/>
              <a:t> + </a:t>
            </a:r>
            <a:r>
              <a:rPr lang="es-MX" b="1" dirty="0" err="1" smtClean="0"/>
              <a:t>an</a:t>
            </a:r>
            <a:r>
              <a:rPr lang="es-MX" b="1" dirty="0" smtClean="0"/>
              <a:t> = duerman </a:t>
            </a:r>
            <a:endParaRPr lang="en-US" dirty="0" smtClean="0"/>
          </a:p>
          <a:p>
            <a:r>
              <a:rPr lang="es-MX" b="1" dirty="0" smtClean="0">
                <a:solidFill>
                  <a:srgbClr val="92D050"/>
                </a:solidFill>
              </a:rPr>
              <a:t>sentir </a:t>
            </a:r>
            <a:r>
              <a:rPr lang="es-MX" b="1" dirty="0" smtClean="0"/>
              <a:t>(yo siento)	</a:t>
            </a:r>
            <a:r>
              <a:rPr lang="es-MX" b="1" dirty="0" smtClean="0">
                <a:solidFill>
                  <a:srgbClr val="00B0F0"/>
                </a:solidFill>
              </a:rPr>
              <a:t>siento - o = </a:t>
            </a:r>
            <a:r>
              <a:rPr lang="es-MX" b="1" dirty="0" err="1" smtClean="0">
                <a:solidFill>
                  <a:srgbClr val="00B0F0"/>
                </a:solidFill>
              </a:rPr>
              <a:t>sient</a:t>
            </a:r>
            <a:endParaRPr lang="en-US" dirty="0" smtClean="0">
              <a:solidFill>
                <a:srgbClr val="00B0F0"/>
              </a:solidFill>
            </a:endParaRPr>
          </a:p>
          <a:p>
            <a:r>
              <a:rPr lang="es-MX" b="1" dirty="0" err="1" smtClean="0"/>
              <a:t>sient</a:t>
            </a:r>
            <a:r>
              <a:rPr lang="es-MX" b="1" dirty="0" smtClean="0"/>
              <a:t> + a = sienta		</a:t>
            </a:r>
            <a:r>
              <a:rPr lang="es-MX" b="1" dirty="0" err="1" smtClean="0"/>
              <a:t>sint</a:t>
            </a:r>
            <a:r>
              <a:rPr lang="es-MX" b="1" dirty="0" smtClean="0"/>
              <a:t> + amos = s</a:t>
            </a:r>
            <a:r>
              <a:rPr lang="es-MX" b="1" dirty="0" smtClean="0">
                <a:solidFill>
                  <a:srgbClr val="FF0000"/>
                </a:solidFill>
              </a:rPr>
              <a:t>i</a:t>
            </a:r>
            <a:r>
              <a:rPr lang="es-MX" b="1" dirty="0" smtClean="0"/>
              <a:t>ntamos </a:t>
            </a:r>
            <a:br>
              <a:rPr lang="es-MX" b="1" dirty="0" smtClean="0"/>
            </a:br>
            <a:r>
              <a:rPr lang="es-MX" b="1" dirty="0" err="1" smtClean="0"/>
              <a:t>sient</a:t>
            </a:r>
            <a:r>
              <a:rPr lang="es-MX" b="1" dirty="0" smtClean="0"/>
              <a:t> + as = sientas	 	</a:t>
            </a:r>
            <a:r>
              <a:rPr lang="es-MX" b="1" dirty="0" err="1" smtClean="0"/>
              <a:t>sint</a:t>
            </a:r>
            <a:r>
              <a:rPr lang="es-MX" b="1" dirty="0" smtClean="0"/>
              <a:t> + </a:t>
            </a:r>
            <a:r>
              <a:rPr lang="es-MX" b="1" dirty="0" err="1" smtClean="0"/>
              <a:t>áis</a:t>
            </a:r>
            <a:r>
              <a:rPr lang="es-MX" b="1" dirty="0" smtClean="0"/>
              <a:t> = s</a:t>
            </a:r>
            <a:r>
              <a:rPr lang="es-MX" b="1" dirty="0" smtClean="0">
                <a:solidFill>
                  <a:srgbClr val="FF0000"/>
                </a:solidFill>
              </a:rPr>
              <a:t>i</a:t>
            </a:r>
            <a:r>
              <a:rPr lang="es-MX" b="1" dirty="0" smtClean="0"/>
              <a:t>ntáis </a:t>
            </a:r>
            <a:br>
              <a:rPr lang="es-MX" b="1" dirty="0" smtClean="0"/>
            </a:br>
            <a:r>
              <a:rPr lang="es-MX" b="1" dirty="0" err="1" smtClean="0"/>
              <a:t>sient</a:t>
            </a:r>
            <a:r>
              <a:rPr lang="es-MX" b="1" dirty="0" smtClean="0"/>
              <a:t> + a = sienta		</a:t>
            </a:r>
            <a:r>
              <a:rPr lang="es-MX" b="1" dirty="0" err="1" smtClean="0"/>
              <a:t>sient</a:t>
            </a:r>
            <a:r>
              <a:rPr lang="es-MX" b="1" dirty="0" smtClean="0"/>
              <a:t> + </a:t>
            </a:r>
            <a:r>
              <a:rPr lang="es-MX" b="1" dirty="0" err="1" smtClean="0"/>
              <a:t>an</a:t>
            </a:r>
            <a:r>
              <a:rPr lang="es-MX" b="1" dirty="0" smtClean="0"/>
              <a:t> = sientan </a:t>
            </a:r>
            <a:endParaRPr lang="en-US" dirty="0" smtClean="0"/>
          </a:p>
          <a:p>
            <a:pPr>
              <a:buNone/>
            </a:pPr>
            <a:r>
              <a:rPr lang="es-MX" b="1" dirty="0" smtClean="0"/>
              <a:t> </a:t>
            </a:r>
            <a:endParaRPr lang="en-US" dirty="0" smtClean="0"/>
          </a:p>
          <a:p>
            <a:endParaRPr lang="en-US" dirty="0"/>
          </a:p>
        </p:txBody>
      </p:sp>
      <p:sp>
        <p:nvSpPr>
          <p:cNvPr id="2" name="Title 1"/>
          <p:cNvSpPr>
            <a:spLocks noGrp="1"/>
          </p:cNvSpPr>
          <p:nvPr>
            <p:ph type="title"/>
          </p:nvPr>
        </p:nvSpPr>
        <p:spPr>
          <a:xfrm>
            <a:off x="0" y="274638"/>
            <a:ext cx="8915400" cy="1554162"/>
          </a:xfrm>
        </p:spPr>
        <p:txBody>
          <a:bodyPr>
            <a:noAutofit/>
          </a:bodyPr>
          <a:lstStyle/>
          <a:p>
            <a:r>
              <a:rPr lang="en-US" sz="2000" dirty="0" smtClean="0"/>
              <a:t>For </a:t>
            </a:r>
            <a:r>
              <a:rPr lang="en-US" sz="2000" dirty="0" smtClean="0">
                <a:solidFill>
                  <a:schemeClr val="accent1"/>
                </a:solidFill>
              </a:rPr>
              <a:t>-</a:t>
            </a:r>
            <a:r>
              <a:rPr lang="en-US" sz="2000" dirty="0" err="1" smtClean="0">
                <a:solidFill>
                  <a:schemeClr val="accent1"/>
                </a:solidFill>
              </a:rPr>
              <a:t>ir</a:t>
            </a:r>
            <a:r>
              <a:rPr lang="en-US" sz="2000" dirty="0" smtClean="0"/>
              <a:t> stem-changing verbs, the formula applies except that the stem change in the </a:t>
            </a:r>
            <a:r>
              <a:rPr lang="en-US" sz="2000" dirty="0" err="1" smtClean="0"/>
              <a:t>nosotros</a:t>
            </a:r>
            <a:r>
              <a:rPr lang="en-US" sz="2000" dirty="0" smtClean="0"/>
              <a:t> and </a:t>
            </a:r>
            <a:r>
              <a:rPr lang="en-US" sz="2000" dirty="0" err="1" smtClean="0"/>
              <a:t>vosotros</a:t>
            </a:r>
            <a:r>
              <a:rPr lang="en-US" sz="2000" dirty="0" smtClean="0"/>
              <a:t> forms follows these patterns: o:ue verbs change o to </a:t>
            </a:r>
            <a:r>
              <a:rPr lang="en-US" sz="2000" dirty="0" smtClean="0">
                <a:solidFill>
                  <a:srgbClr val="FFFF00"/>
                </a:solidFill>
              </a:rPr>
              <a:t>u</a:t>
            </a:r>
            <a:r>
              <a:rPr lang="en-US" sz="2000" dirty="0" smtClean="0"/>
              <a:t>; e:ie verbs change e to </a:t>
            </a:r>
            <a:r>
              <a:rPr lang="en-US" sz="2000" dirty="0" err="1" smtClean="0"/>
              <a:t>i</a:t>
            </a:r>
            <a:r>
              <a:rPr lang="en-US" sz="2000" dirty="0" smtClean="0"/>
              <a:t>; e:i verbs change </a:t>
            </a:r>
            <a:br>
              <a:rPr lang="en-US" sz="2000" dirty="0" smtClean="0"/>
            </a:br>
            <a:r>
              <a:rPr lang="en-US" sz="2000" dirty="0" smtClean="0"/>
              <a:t>e to </a:t>
            </a:r>
            <a:r>
              <a:rPr lang="en-US" sz="2000" dirty="0" err="1" smtClean="0">
                <a:solidFill>
                  <a:srgbClr val="FFFF00"/>
                </a:solidFill>
              </a:rPr>
              <a:t>i</a:t>
            </a:r>
            <a:r>
              <a:rPr lang="en-US" sz="2000" dirty="0" smtClean="0">
                <a:solidFill>
                  <a:srgbClr val="FFFF00"/>
                </a:solidFill>
              </a:rPr>
              <a:t>.</a:t>
            </a:r>
            <a:endParaRPr lang="en-US" sz="2000" b="0" dirty="0">
              <a:solidFill>
                <a:srgbClr val="FFFF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MX" sz="6000" dirty="0" smtClean="0"/>
              <a:t>acostarse: Uds.</a:t>
            </a:r>
            <a:endParaRPr lang="en-US" sz="6000" dirty="0"/>
          </a:p>
        </p:txBody>
      </p:sp>
      <p:sp>
        <p:nvSpPr>
          <p:cNvPr id="3" name="Content Placeholder 2"/>
          <p:cNvSpPr>
            <a:spLocks noGrp="1"/>
          </p:cNvSpPr>
          <p:nvPr>
            <p:ph idx="1"/>
          </p:nvPr>
        </p:nvSpPr>
        <p:spPr/>
        <p:txBody>
          <a:bodyPr>
            <a:normAutofit/>
          </a:bodyPr>
          <a:lstStyle/>
          <a:p>
            <a:r>
              <a:rPr lang="es-MX" sz="5400" dirty="0" smtClean="0"/>
              <a:t>se acuesten</a:t>
            </a:r>
            <a:endParaRPr lang="en-US" sz="5400" dirty="0"/>
          </a:p>
        </p:txBody>
      </p:sp>
      <p:pic>
        <p:nvPicPr>
          <p:cNvPr id="10242" name="Picture 2" descr="C:\Documents and Settings\jlopez\Local Settings\Temporary Internet Files\Content.IE5\RYAT9C35\MM900283964[1].gif"/>
          <p:cNvPicPr>
            <a:picLocks noChangeAspect="1" noChangeArrowheads="1" noCrop="1"/>
          </p:cNvPicPr>
          <p:nvPr/>
        </p:nvPicPr>
        <p:blipFill>
          <a:blip r:embed="rId2" cstate="print"/>
          <a:srcRect/>
          <a:stretch>
            <a:fillRect/>
          </a:stretch>
        </p:blipFill>
        <p:spPr bwMode="auto">
          <a:xfrm>
            <a:off x="4071937" y="2967037"/>
            <a:ext cx="3634475" cy="33575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MX" sz="5400" dirty="0" smtClean="0"/>
              <a:t>dormir: vosotros</a:t>
            </a:r>
            <a:endParaRPr lang="en-US" sz="5400" dirty="0"/>
          </a:p>
        </p:txBody>
      </p:sp>
      <p:sp>
        <p:nvSpPr>
          <p:cNvPr id="3" name="Content Placeholder 2"/>
          <p:cNvSpPr>
            <a:spLocks noGrp="1"/>
          </p:cNvSpPr>
          <p:nvPr>
            <p:ph idx="1"/>
          </p:nvPr>
        </p:nvSpPr>
        <p:spPr/>
        <p:txBody>
          <a:bodyPr>
            <a:normAutofit/>
          </a:bodyPr>
          <a:lstStyle/>
          <a:p>
            <a:r>
              <a:rPr lang="es-MX" sz="5400" dirty="0" smtClean="0"/>
              <a:t>d</a:t>
            </a:r>
            <a:r>
              <a:rPr lang="es-MX" sz="5400" dirty="0" smtClean="0">
                <a:solidFill>
                  <a:srgbClr val="00B0F0"/>
                </a:solidFill>
              </a:rPr>
              <a:t>u</a:t>
            </a:r>
            <a:r>
              <a:rPr lang="es-MX" sz="5400" dirty="0" smtClean="0"/>
              <a:t>rmáis</a:t>
            </a:r>
            <a:endParaRPr lang="en-US" sz="5400" dirty="0"/>
          </a:p>
        </p:txBody>
      </p:sp>
      <p:pic>
        <p:nvPicPr>
          <p:cNvPr id="11266" name="Picture 2" descr="C:\Documents and Settings\jlopez\Local Settings\Temporary Internet Files\Content.IE5\SPI7BM7W\MC900335024[1].wmf"/>
          <p:cNvPicPr>
            <a:picLocks noChangeAspect="1" noChangeArrowheads="1"/>
          </p:cNvPicPr>
          <p:nvPr/>
        </p:nvPicPr>
        <p:blipFill>
          <a:blip r:embed="rId2" cstate="print"/>
          <a:srcRect/>
          <a:stretch>
            <a:fillRect/>
          </a:stretch>
        </p:blipFill>
        <p:spPr bwMode="auto">
          <a:xfrm>
            <a:off x="5562600" y="1981200"/>
            <a:ext cx="1884052" cy="2362200"/>
          </a:xfrm>
          <a:prstGeom prst="rect">
            <a:avLst/>
          </a:prstGeom>
          <a:noFill/>
        </p:spPr>
      </p:pic>
      <p:pic>
        <p:nvPicPr>
          <p:cNvPr id="11267" name="Picture 3" descr="C:\Documents and Settings\jlopez\Local Settings\Temporary Internet Files\Content.IE5\SPI7BM7W\MC900335024[1].wmf"/>
          <p:cNvPicPr>
            <a:picLocks noChangeAspect="1" noChangeArrowheads="1"/>
          </p:cNvPicPr>
          <p:nvPr/>
        </p:nvPicPr>
        <p:blipFill>
          <a:blip r:embed="rId2" cstate="print"/>
          <a:srcRect/>
          <a:stretch>
            <a:fillRect/>
          </a:stretch>
        </p:blipFill>
        <p:spPr bwMode="auto">
          <a:xfrm>
            <a:off x="2971800" y="3048000"/>
            <a:ext cx="1962303" cy="246031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MX" sz="7200" dirty="0" smtClean="0"/>
              <a:t>perder: Ernesto</a:t>
            </a:r>
            <a:endParaRPr lang="en-US" sz="7200" dirty="0"/>
          </a:p>
        </p:txBody>
      </p:sp>
      <p:sp>
        <p:nvSpPr>
          <p:cNvPr id="3" name="Content Placeholder 2"/>
          <p:cNvSpPr>
            <a:spLocks noGrp="1"/>
          </p:cNvSpPr>
          <p:nvPr>
            <p:ph idx="1"/>
          </p:nvPr>
        </p:nvSpPr>
        <p:spPr/>
        <p:txBody>
          <a:bodyPr>
            <a:normAutofit/>
          </a:bodyPr>
          <a:lstStyle/>
          <a:p>
            <a:r>
              <a:rPr lang="es-MX" sz="5400" dirty="0" smtClean="0"/>
              <a:t>pierda</a:t>
            </a:r>
            <a:endParaRPr lang="en-US" sz="5400" dirty="0"/>
          </a:p>
        </p:txBody>
      </p:sp>
      <p:pic>
        <p:nvPicPr>
          <p:cNvPr id="12292" name="Picture 4" descr="C:\Documents and Settings\jlopez\Local Settings\Temporary Internet Files\Content.IE5\8CWN8AR1\MC900240401[1].wmf"/>
          <p:cNvPicPr>
            <a:picLocks noChangeAspect="1" noChangeArrowheads="1"/>
          </p:cNvPicPr>
          <p:nvPr/>
        </p:nvPicPr>
        <p:blipFill>
          <a:blip r:embed="rId2" cstate="print"/>
          <a:srcRect/>
          <a:stretch>
            <a:fillRect/>
          </a:stretch>
        </p:blipFill>
        <p:spPr bwMode="auto">
          <a:xfrm>
            <a:off x="3594963" y="2595981"/>
            <a:ext cx="3747631" cy="31952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MX" sz="5400" dirty="0" smtClean="0"/>
              <a:t>servir: nosotros</a:t>
            </a:r>
            <a:endParaRPr lang="en-US" sz="5400" dirty="0"/>
          </a:p>
        </p:txBody>
      </p:sp>
      <p:sp>
        <p:nvSpPr>
          <p:cNvPr id="3" name="Content Placeholder 2"/>
          <p:cNvSpPr>
            <a:spLocks noGrp="1"/>
          </p:cNvSpPr>
          <p:nvPr>
            <p:ph idx="1"/>
          </p:nvPr>
        </p:nvSpPr>
        <p:spPr/>
        <p:txBody>
          <a:bodyPr>
            <a:normAutofit/>
          </a:bodyPr>
          <a:lstStyle/>
          <a:p>
            <a:r>
              <a:rPr lang="es-MX" sz="5400" dirty="0" smtClean="0"/>
              <a:t>s</a:t>
            </a:r>
            <a:r>
              <a:rPr lang="es-MX" sz="5400" dirty="0" smtClean="0">
                <a:solidFill>
                  <a:srgbClr val="00B0F0"/>
                </a:solidFill>
              </a:rPr>
              <a:t>i</a:t>
            </a:r>
            <a:r>
              <a:rPr lang="es-MX" sz="5400" dirty="0" smtClean="0"/>
              <a:t>rvamos</a:t>
            </a:r>
            <a:endParaRPr lang="en-US" sz="5400" dirty="0"/>
          </a:p>
        </p:txBody>
      </p:sp>
      <p:pic>
        <p:nvPicPr>
          <p:cNvPr id="13314" name="Picture 2" descr="C:\Documents and Settings\jlopez\Local Settings\Temporary Internet Files\Content.IE5\H7JSHLPZ\MC900023500[1].wmf"/>
          <p:cNvPicPr>
            <a:picLocks noChangeAspect="1" noChangeArrowheads="1"/>
          </p:cNvPicPr>
          <p:nvPr/>
        </p:nvPicPr>
        <p:blipFill>
          <a:blip r:embed="rId2" cstate="print"/>
          <a:srcRect/>
          <a:stretch>
            <a:fillRect/>
          </a:stretch>
        </p:blipFill>
        <p:spPr bwMode="auto">
          <a:xfrm>
            <a:off x="4876800" y="2514600"/>
            <a:ext cx="3340934" cy="3200400"/>
          </a:xfrm>
          <a:prstGeom prst="rect">
            <a:avLst/>
          </a:prstGeom>
          <a:noFill/>
        </p:spPr>
      </p:pic>
      <p:pic>
        <p:nvPicPr>
          <p:cNvPr id="13315" name="Picture 3" descr="C:\Documents and Settings\jlopez\Local Settings\Temporary Internet Files\Content.IE5\8CWN8AR1\MC900023501[1].wmf"/>
          <p:cNvPicPr>
            <a:picLocks noChangeAspect="1" noChangeArrowheads="1"/>
          </p:cNvPicPr>
          <p:nvPr/>
        </p:nvPicPr>
        <p:blipFill>
          <a:blip r:embed="rId3" cstate="print"/>
          <a:srcRect/>
          <a:stretch>
            <a:fillRect/>
          </a:stretch>
        </p:blipFill>
        <p:spPr bwMode="auto">
          <a:xfrm>
            <a:off x="1676400" y="2819400"/>
            <a:ext cx="2057400" cy="274036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MX" sz="4400" dirty="0" smtClean="0"/>
              <a:t>divertirse: nosotros</a:t>
            </a:r>
            <a:endParaRPr lang="en-US" sz="4800" dirty="0"/>
          </a:p>
        </p:txBody>
      </p:sp>
      <p:sp>
        <p:nvSpPr>
          <p:cNvPr id="3" name="Content Placeholder 2"/>
          <p:cNvSpPr>
            <a:spLocks noGrp="1"/>
          </p:cNvSpPr>
          <p:nvPr>
            <p:ph idx="1"/>
          </p:nvPr>
        </p:nvSpPr>
        <p:spPr/>
        <p:txBody>
          <a:bodyPr>
            <a:normAutofit/>
          </a:bodyPr>
          <a:lstStyle/>
          <a:p>
            <a:r>
              <a:rPr lang="es-MX" sz="5400" dirty="0" smtClean="0"/>
              <a:t>Nos div</a:t>
            </a:r>
            <a:r>
              <a:rPr lang="es-MX" sz="5400" dirty="0" smtClean="0">
                <a:solidFill>
                  <a:srgbClr val="00B0F0"/>
                </a:solidFill>
              </a:rPr>
              <a:t>i</a:t>
            </a:r>
            <a:r>
              <a:rPr lang="es-MX" sz="5400" dirty="0" smtClean="0"/>
              <a:t>rtamos</a:t>
            </a:r>
            <a:endParaRPr lang="en-US" sz="5400" dirty="0"/>
          </a:p>
        </p:txBody>
      </p:sp>
      <p:pic>
        <p:nvPicPr>
          <p:cNvPr id="14338" name="Picture 2" descr="C:\Documents and Settings\jlopez\Local Settings\Temporary Internet Files\Content.IE5\SPI7BM7W\MC900445246[1].wmf"/>
          <p:cNvPicPr>
            <a:picLocks noChangeAspect="1" noChangeArrowheads="1"/>
          </p:cNvPicPr>
          <p:nvPr/>
        </p:nvPicPr>
        <p:blipFill>
          <a:blip r:embed="rId2" cstate="print"/>
          <a:srcRect/>
          <a:stretch>
            <a:fillRect/>
          </a:stretch>
        </p:blipFill>
        <p:spPr bwMode="auto">
          <a:xfrm>
            <a:off x="3048000" y="2438400"/>
            <a:ext cx="3680138" cy="37597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MX" sz="4400" dirty="0" smtClean="0"/>
              <a:t>Morir de sed: ellos</a:t>
            </a:r>
            <a:endParaRPr lang="en-US" sz="4800" dirty="0"/>
          </a:p>
        </p:txBody>
      </p:sp>
      <p:sp>
        <p:nvSpPr>
          <p:cNvPr id="3" name="Content Placeholder 2"/>
          <p:cNvSpPr>
            <a:spLocks noGrp="1"/>
          </p:cNvSpPr>
          <p:nvPr>
            <p:ph idx="1"/>
          </p:nvPr>
        </p:nvSpPr>
        <p:spPr/>
        <p:txBody>
          <a:bodyPr>
            <a:normAutofit/>
          </a:bodyPr>
          <a:lstStyle/>
          <a:p>
            <a:r>
              <a:rPr lang="es-MX" sz="5400" dirty="0" smtClean="0"/>
              <a:t>Mueran de sed</a:t>
            </a:r>
            <a:endParaRPr lang="en-US" sz="5400" dirty="0"/>
          </a:p>
        </p:txBody>
      </p:sp>
      <p:pic>
        <p:nvPicPr>
          <p:cNvPr id="15364" name="Picture 4" descr="C:\Documents and Settings\jlopez\Local Settings\Temporary Internet Files\Content.IE5\H7JSHLPZ\MC900441750[1].png"/>
          <p:cNvPicPr>
            <a:picLocks noChangeAspect="1" noChangeArrowheads="1"/>
          </p:cNvPicPr>
          <p:nvPr/>
        </p:nvPicPr>
        <p:blipFill>
          <a:blip r:embed="rId2" cstate="print"/>
          <a:srcRect/>
          <a:stretch>
            <a:fillRect/>
          </a:stretch>
        </p:blipFill>
        <p:spPr bwMode="auto">
          <a:xfrm>
            <a:off x="3352800" y="3048000"/>
            <a:ext cx="2743200" cy="2743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vestirse</a:t>
            </a:r>
            <a:r>
              <a:rPr lang="en-US" dirty="0" smtClean="0"/>
              <a:t>: </a:t>
            </a:r>
            <a:r>
              <a:rPr lang="en-US" dirty="0" err="1" smtClean="0"/>
              <a:t>vostotros</a:t>
            </a:r>
            <a:endParaRPr lang="en-US" dirty="0"/>
          </a:p>
        </p:txBody>
      </p:sp>
      <p:sp>
        <p:nvSpPr>
          <p:cNvPr id="3" name="Content Placeholder 2"/>
          <p:cNvSpPr>
            <a:spLocks noGrp="1"/>
          </p:cNvSpPr>
          <p:nvPr>
            <p:ph idx="1"/>
          </p:nvPr>
        </p:nvSpPr>
        <p:spPr/>
        <p:txBody>
          <a:bodyPr>
            <a:normAutofit/>
          </a:bodyPr>
          <a:lstStyle/>
          <a:p>
            <a:r>
              <a:rPr lang="en-US" sz="6600" dirty="0" err="1" smtClean="0"/>
              <a:t>os</a:t>
            </a:r>
            <a:r>
              <a:rPr lang="en-US" sz="6600" dirty="0" smtClean="0"/>
              <a:t> </a:t>
            </a:r>
            <a:r>
              <a:rPr lang="en-US" sz="6600" dirty="0" err="1" smtClean="0"/>
              <a:t>v</a:t>
            </a:r>
            <a:r>
              <a:rPr lang="en-US" sz="6600" dirty="0" err="1" smtClean="0">
                <a:solidFill>
                  <a:srgbClr val="0070C0"/>
                </a:solidFill>
              </a:rPr>
              <a:t>i</a:t>
            </a:r>
            <a:r>
              <a:rPr lang="en-US" sz="6600" dirty="0" err="1" smtClean="0"/>
              <a:t>st</a:t>
            </a:r>
            <a:r>
              <a:rPr lang="es-MX" sz="6600" dirty="0" err="1" smtClean="0"/>
              <a:t>ái</a:t>
            </a:r>
            <a:r>
              <a:rPr lang="en-US" sz="6600" dirty="0" smtClean="0"/>
              <a:t>s</a:t>
            </a:r>
            <a:endParaRPr lang="en-US" sz="6600" dirty="0"/>
          </a:p>
        </p:txBody>
      </p:sp>
      <p:pic>
        <p:nvPicPr>
          <p:cNvPr id="1026" name="Picture 2" descr="C:\Documents and Settings\jlopez\Local Settings\Temporary Internet Files\Content.IE5\CT7593CZ\MC900295943[1].wmf"/>
          <p:cNvPicPr>
            <a:picLocks noChangeAspect="1" noChangeArrowheads="1"/>
          </p:cNvPicPr>
          <p:nvPr/>
        </p:nvPicPr>
        <p:blipFill>
          <a:blip r:embed="rId2" cstate="print"/>
          <a:srcRect/>
          <a:stretch>
            <a:fillRect/>
          </a:stretch>
        </p:blipFill>
        <p:spPr bwMode="auto">
          <a:xfrm>
            <a:off x="838200" y="2743200"/>
            <a:ext cx="3563115" cy="2877493"/>
          </a:xfrm>
          <a:prstGeom prst="rect">
            <a:avLst/>
          </a:prstGeom>
          <a:noFill/>
        </p:spPr>
      </p:pic>
      <p:pic>
        <p:nvPicPr>
          <p:cNvPr id="1028" name="Picture 4" descr="C:\Documents and Settings\jlopez\Local Settings\Temporary Internet Files\Content.IE5\6PTSUNH0\MC900231590[1].wmf"/>
          <p:cNvPicPr>
            <a:picLocks noChangeAspect="1" noChangeArrowheads="1"/>
          </p:cNvPicPr>
          <p:nvPr/>
        </p:nvPicPr>
        <p:blipFill>
          <a:blip r:embed="rId3" cstate="print"/>
          <a:srcRect/>
          <a:stretch>
            <a:fillRect/>
          </a:stretch>
        </p:blipFill>
        <p:spPr bwMode="auto">
          <a:xfrm>
            <a:off x="5334000" y="2667000"/>
            <a:ext cx="3242650" cy="336408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3200"/>
            <a:ext cx="8229600" cy="1858962"/>
          </a:xfrm>
        </p:spPr>
        <p:txBody>
          <a:bodyPr>
            <a:normAutofit fontScale="90000"/>
          </a:bodyPr>
          <a:lstStyle/>
          <a:p>
            <a:r>
              <a:rPr lang="es-MX" dirty="0" err="1" smtClean="0">
                <a:solidFill>
                  <a:schemeClr val="tx1"/>
                </a:solidFill>
              </a:rPr>
              <a:t>Remember</a:t>
            </a:r>
            <a:r>
              <a:rPr lang="es-MX" dirty="0" smtClean="0">
                <a:solidFill>
                  <a:schemeClr val="tx1"/>
                </a:solidFill>
              </a:rPr>
              <a:t> </a:t>
            </a:r>
            <a:r>
              <a:rPr lang="es-MX" dirty="0" err="1" smtClean="0">
                <a:solidFill>
                  <a:schemeClr val="tx1"/>
                </a:solidFill>
              </a:rPr>
              <a:t>the</a:t>
            </a:r>
            <a:r>
              <a:rPr lang="es-MX" dirty="0" smtClean="0">
                <a:solidFill>
                  <a:schemeClr val="tx1"/>
                </a:solidFill>
              </a:rPr>
              <a:t> </a:t>
            </a:r>
            <a:r>
              <a:rPr lang="es-MX" dirty="0" err="1" smtClean="0">
                <a:solidFill>
                  <a:schemeClr val="tx1"/>
                </a:solidFill>
              </a:rPr>
              <a:t>steps</a:t>
            </a:r>
            <a:r>
              <a:rPr lang="es-MX" dirty="0" smtClean="0">
                <a:solidFill>
                  <a:schemeClr val="tx1"/>
                </a:solidFill>
              </a:rPr>
              <a:t> </a:t>
            </a:r>
            <a:r>
              <a:rPr lang="es-MX" dirty="0" err="1" smtClean="0">
                <a:solidFill>
                  <a:schemeClr val="tx1"/>
                </a:solidFill>
              </a:rPr>
              <a:t>for</a:t>
            </a:r>
            <a:r>
              <a:rPr lang="es-MX" dirty="0" smtClean="0">
                <a:solidFill>
                  <a:schemeClr val="tx1"/>
                </a:solidFill>
              </a:rPr>
              <a:t> </a:t>
            </a:r>
            <a:r>
              <a:rPr lang="es-MX" dirty="0" err="1" smtClean="0">
                <a:solidFill>
                  <a:schemeClr val="tx1"/>
                </a:solidFill>
              </a:rPr>
              <a:t>formation</a:t>
            </a:r>
            <a:r>
              <a:rPr lang="es-MX" dirty="0" smtClean="0">
                <a:solidFill>
                  <a:schemeClr val="tx1"/>
                </a:solidFill>
              </a:rPr>
              <a:t> of regular </a:t>
            </a:r>
            <a:r>
              <a:rPr lang="es-MX" dirty="0" err="1" smtClean="0">
                <a:solidFill>
                  <a:schemeClr val="tx1"/>
                </a:solidFill>
              </a:rPr>
              <a:t>verbs</a:t>
            </a:r>
            <a:r>
              <a:rPr lang="es-MX" dirty="0" smtClean="0">
                <a:solidFill>
                  <a:schemeClr val="tx1"/>
                </a:solidFill>
              </a:rPr>
              <a:t> in </a:t>
            </a:r>
            <a:r>
              <a:rPr lang="es-MX" dirty="0" err="1" smtClean="0">
                <a:solidFill>
                  <a:schemeClr val="tx1"/>
                </a:solidFill>
              </a:rPr>
              <a:t>the</a:t>
            </a:r>
            <a:r>
              <a:rPr lang="es-MX" dirty="0" smtClean="0">
                <a:solidFill>
                  <a:schemeClr val="tx1"/>
                </a:solidFill>
              </a:rPr>
              <a:t> </a:t>
            </a:r>
            <a:r>
              <a:rPr lang="es-MX" dirty="0" err="1" smtClean="0">
                <a:solidFill>
                  <a:schemeClr val="tx1"/>
                </a:solidFill>
              </a:rPr>
              <a:t>present</a:t>
            </a:r>
            <a:r>
              <a:rPr lang="es-MX" dirty="0" smtClean="0">
                <a:solidFill>
                  <a:schemeClr val="tx1"/>
                </a:solidFill>
              </a:rPr>
              <a:t> </a:t>
            </a:r>
            <a:r>
              <a:rPr lang="es-MX" dirty="0" err="1" smtClean="0">
                <a:solidFill>
                  <a:schemeClr val="tx1"/>
                </a:solidFill>
              </a:rPr>
              <a:t>subjunctive</a:t>
            </a:r>
            <a:r>
              <a:rPr lang="es-MX" dirty="0" smtClean="0">
                <a:solidFill>
                  <a:schemeClr val="tx1"/>
                </a:solidFill>
              </a:rPr>
              <a:t>.</a:t>
            </a:r>
            <a:r>
              <a:rPr lang="es-MX" dirty="0" smtClean="0">
                <a:solidFill>
                  <a:srgbClr val="0070C0"/>
                </a:solidFill>
              </a:rPr>
              <a:t/>
            </a:r>
            <a:br>
              <a:rPr lang="es-MX" dirty="0" smtClean="0">
                <a:solidFill>
                  <a:srgbClr val="0070C0"/>
                </a:solidFill>
              </a:rPr>
            </a:br>
            <a:r>
              <a:rPr lang="es-MX" dirty="0" smtClean="0">
                <a:solidFill>
                  <a:srgbClr val="0070C0"/>
                </a:solidFill>
              </a:rPr>
              <a:t>1.) </a:t>
            </a:r>
            <a:r>
              <a:rPr lang="es-MX" dirty="0" err="1" smtClean="0">
                <a:solidFill>
                  <a:srgbClr val="0070C0"/>
                </a:solidFill>
              </a:rPr>
              <a:t>go</a:t>
            </a:r>
            <a:r>
              <a:rPr lang="es-MX" dirty="0" smtClean="0">
                <a:solidFill>
                  <a:srgbClr val="0070C0"/>
                </a:solidFill>
              </a:rPr>
              <a:t> </a:t>
            </a:r>
            <a:r>
              <a:rPr lang="es-MX" dirty="0" err="1" smtClean="0">
                <a:solidFill>
                  <a:srgbClr val="0070C0"/>
                </a:solidFill>
              </a:rPr>
              <a:t>to</a:t>
            </a:r>
            <a:r>
              <a:rPr lang="es-MX" dirty="0" smtClean="0">
                <a:solidFill>
                  <a:srgbClr val="0070C0"/>
                </a:solidFill>
              </a:rPr>
              <a:t> </a:t>
            </a:r>
            <a:r>
              <a:rPr lang="es-MX" dirty="0" err="1" smtClean="0">
                <a:solidFill>
                  <a:srgbClr val="0070C0"/>
                </a:solidFill>
              </a:rPr>
              <a:t>the</a:t>
            </a:r>
            <a:r>
              <a:rPr lang="es-MX" dirty="0" smtClean="0">
                <a:solidFill>
                  <a:srgbClr val="0070C0"/>
                </a:solidFill>
              </a:rPr>
              <a:t> yo of </a:t>
            </a:r>
            <a:r>
              <a:rPr lang="es-MX" dirty="0" err="1" smtClean="0">
                <a:solidFill>
                  <a:srgbClr val="0070C0"/>
                </a:solidFill>
              </a:rPr>
              <a:t>the</a:t>
            </a:r>
            <a:r>
              <a:rPr lang="es-MX" dirty="0" smtClean="0">
                <a:solidFill>
                  <a:srgbClr val="0070C0"/>
                </a:solidFill>
              </a:rPr>
              <a:t> </a:t>
            </a:r>
            <a:r>
              <a:rPr lang="es-MX" dirty="0" err="1" smtClean="0">
                <a:solidFill>
                  <a:srgbClr val="0070C0"/>
                </a:solidFill>
              </a:rPr>
              <a:t>present</a:t>
            </a:r>
            <a:r>
              <a:rPr lang="es-MX" dirty="0" smtClean="0">
                <a:solidFill>
                  <a:srgbClr val="0070C0"/>
                </a:solidFill>
              </a:rPr>
              <a:t> </a:t>
            </a:r>
            <a:r>
              <a:rPr lang="es-MX" dirty="0" err="1" smtClean="0">
                <a:solidFill>
                  <a:srgbClr val="0070C0"/>
                </a:solidFill>
              </a:rPr>
              <a:t>indicative</a:t>
            </a:r>
            <a:r>
              <a:rPr lang="es-MX" dirty="0" smtClean="0">
                <a:solidFill>
                  <a:srgbClr val="0070C0"/>
                </a:solidFill>
              </a:rPr>
              <a:t/>
            </a:r>
            <a:br>
              <a:rPr lang="es-MX" dirty="0" smtClean="0">
                <a:solidFill>
                  <a:srgbClr val="0070C0"/>
                </a:solidFill>
              </a:rPr>
            </a:br>
            <a:r>
              <a:rPr lang="es-MX" dirty="0" smtClean="0">
                <a:solidFill>
                  <a:srgbClr val="0070C0"/>
                </a:solidFill>
              </a:rPr>
              <a:t>2.) </a:t>
            </a:r>
            <a:r>
              <a:rPr lang="es-MX" dirty="0" err="1" smtClean="0">
                <a:solidFill>
                  <a:srgbClr val="0070C0"/>
                </a:solidFill>
              </a:rPr>
              <a:t>drop</a:t>
            </a:r>
            <a:r>
              <a:rPr lang="es-MX" dirty="0" smtClean="0">
                <a:solidFill>
                  <a:srgbClr val="0070C0"/>
                </a:solidFill>
              </a:rPr>
              <a:t> </a:t>
            </a:r>
            <a:r>
              <a:rPr lang="es-MX" dirty="0" err="1" smtClean="0">
                <a:solidFill>
                  <a:srgbClr val="0070C0"/>
                </a:solidFill>
              </a:rPr>
              <a:t>the</a:t>
            </a:r>
            <a:r>
              <a:rPr lang="es-MX" dirty="0" smtClean="0">
                <a:solidFill>
                  <a:srgbClr val="0070C0"/>
                </a:solidFill>
              </a:rPr>
              <a:t> –o</a:t>
            </a:r>
            <a:br>
              <a:rPr lang="es-MX" dirty="0" smtClean="0">
                <a:solidFill>
                  <a:srgbClr val="0070C0"/>
                </a:solidFill>
              </a:rPr>
            </a:br>
            <a:r>
              <a:rPr lang="es-MX" dirty="0" smtClean="0">
                <a:solidFill>
                  <a:srgbClr val="0070C0"/>
                </a:solidFill>
              </a:rPr>
              <a:t>3.) </a:t>
            </a:r>
            <a:r>
              <a:rPr lang="es-MX" dirty="0" err="1" smtClean="0">
                <a:solidFill>
                  <a:srgbClr val="0070C0"/>
                </a:solidFill>
              </a:rPr>
              <a:t>add</a:t>
            </a:r>
            <a:r>
              <a:rPr lang="es-MX" dirty="0" smtClean="0">
                <a:solidFill>
                  <a:srgbClr val="0070C0"/>
                </a:solidFill>
              </a:rPr>
              <a:t> </a:t>
            </a:r>
            <a:r>
              <a:rPr lang="es-MX" dirty="0" err="1" smtClean="0">
                <a:solidFill>
                  <a:srgbClr val="0070C0"/>
                </a:solidFill>
              </a:rPr>
              <a:t>the</a:t>
            </a:r>
            <a:r>
              <a:rPr lang="es-MX" dirty="0" smtClean="0">
                <a:solidFill>
                  <a:srgbClr val="0070C0"/>
                </a:solidFill>
              </a:rPr>
              <a:t> </a:t>
            </a:r>
            <a:r>
              <a:rPr lang="es-MX" dirty="0" err="1" smtClean="0">
                <a:solidFill>
                  <a:srgbClr val="0070C0"/>
                </a:solidFill>
              </a:rPr>
              <a:t>opposite</a:t>
            </a:r>
            <a:r>
              <a:rPr lang="es-MX" dirty="0" smtClean="0">
                <a:solidFill>
                  <a:srgbClr val="0070C0"/>
                </a:solidFill>
              </a:rPr>
              <a:t> </a:t>
            </a:r>
            <a:r>
              <a:rPr lang="es-MX" dirty="0" err="1" smtClean="0">
                <a:solidFill>
                  <a:srgbClr val="0070C0"/>
                </a:solidFill>
              </a:rPr>
              <a:t>verb</a:t>
            </a:r>
            <a:r>
              <a:rPr lang="es-MX" dirty="0" smtClean="0">
                <a:solidFill>
                  <a:srgbClr val="0070C0"/>
                </a:solidFill>
              </a:rPr>
              <a:t> </a:t>
            </a:r>
            <a:r>
              <a:rPr lang="es-MX" dirty="0" err="1" smtClean="0">
                <a:solidFill>
                  <a:srgbClr val="0070C0"/>
                </a:solidFill>
              </a:rPr>
              <a:t>ending</a:t>
            </a:r>
            <a:r>
              <a:rPr lang="es-MX" dirty="0" smtClean="0">
                <a:solidFill>
                  <a:srgbClr val="0070C0"/>
                </a:solidFill>
              </a:rPr>
              <a:t> (-</a:t>
            </a:r>
            <a:r>
              <a:rPr lang="es-MX" dirty="0" err="1" smtClean="0">
                <a:solidFill>
                  <a:srgbClr val="0070C0"/>
                </a:solidFill>
              </a:rPr>
              <a:t>ar</a:t>
            </a:r>
            <a:r>
              <a:rPr lang="es-MX" dirty="0" smtClean="0">
                <a:solidFill>
                  <a:srgbClr val="0070C0"/>
                </a:solidFill>
              </a:rPr>
              <a:t> </a:t>
            </a:r>
            <a:r>
              <a:rPr lang="es-MX" dirty="0" err="1" smtClean="0">
                <a:solidFill>
                  <a:srgbClr val="0070C0"/>
                </a:solidFill>
              </a:rPr>
              <a:t>verbs</a:t>
            </a:r>
            <a:r>
              <a:rPr lang="es-MX" dirty="0" smtClean="0">
                <a:solidFill>
                  <a:srgbClr val="0070C0"/>
                </a:solidFill>
              </a:rPr>
              <a:t> </a:t>
            </a:r>
            <a:r>
              <a:rPr lang="es-MX" dirty="0" err="1" smtClean="0">
                <a:solidFill>
                  <a:srgbClr val="0070C0"/>
                </a:solidFill>
              </a:rPr>
              <a:t>get</a:t>
            </a:r>
            <a:r>
              <a:rPr lang="es-MX" dirty="0" smtClean="0">
                <a:solidFill>
                  <a:srgbClr val="0070C0"/>
                </a:solidFill>
              </a:rPr>
              <a:t> –e and –</a:t>
            </a:r>
            <a:r>
              <a:rPr lang="es-MX" dirty="0" err="1" smtClean="0">
                <a:solidFill>
                  <a:srgbClr val="0070C0"/>
                </a:solidFill>
              </a:rPr>
              <a:t>er</a:t>
            </a:r>
            <a:r>
              <a:rPr lang="es-MX" dirty="0" smtClean="0">
                <a:solidFill>
                  <a:srgbClr val="0070C0"/>
                </a:solidFill>
              </a:rPr>
              <a:t>, -ir </a:t>
            </a:r>
            <a:r>
              <a:rPr lang="es-MX" dirty="0" err="1" smtClean="0">
                <a:solidFill>
                  <a:srgbClr val="0070C0"/>
                </a:solidFill>
              </a:rPr>
              <a:t>get</a:t>
            </a:r>
            <a:r>
              <a:rPr lang="es-MX" dirty="0" smtClean="0">
                <a:solidFill>
                  <a:srgbClr val="0070C0"/>
                </a:solidFill>
              </a:rPr>
              <a:t> –a.</a:t>
            </a:r>
            <a:endParaRPr lang="en-US" dirty="0">
              <a:solidFill>
                <a:srgbClr val="0070C0"/>
              </a:solidFill>
            </a:endParaRPr>
          </a:p>
        </p:txBody>
      </p:sp>
      <p:sp>
        <p:nvSpPr>
          <p:cNvPr id="3" name="Content Placeholder 2"/>
          <p:cNvSpPr>
            <a:spLocks noGrp="1"/>
          </p:cNvSpPr>
          <p:nvPr>
            <p:ph idx="1"/>
          </p:nvPr>
        </p:nvSpPr>
        <p:spPr>
          <a:xfrm>
            <a:off x="0" y="2514600"/>
            <a:ext cx="8839200" cy="5013960"/>
          </a:xfrm>
        </p:spPr>
        <p:txBody>
          <a:bodyPr/>
          <a:lstStyle/>
          <a:p>
            <a:endParaRPr lang="es-MX" dirty="0" smtClean="0"/>
          </a:p>
          <a:p>
            <a:endParaRPr lang="es-MX"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smtClean="0"/>
              <a:t>EL FIN </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Ejemplos</a:t>
            </a:r>
            <a:r>
              <a:rPr lang="en-US" dirty="0" smtClean="0"/>
              <a:t> de </a:t>
            </a:r>
            <a:r>
              <a:rPr lang="en-US" dirty="0" err="1" smtClean="0"/>
              <a:t>verbos</a:t>
            </a:r>
            <a:r>
              <a:rPr lang="en-US" dirty="0" smtClean="0"/>
              <a:t> </a:t>
            </a:r>
            <a:r>
              <a:rPr lang="en-US" dirty="0" err="1" smtClean="0"/>
              <a:t>regulares</a:t>
            </a:r>
            <a:r>
              <a:rPr lang="en-US" dirty="0" smtClean="0"/>
              <a:t> </a:t>
            </a:r>
            <a:br>
              <a:rPr lang="en-US" dirty="0" smtClean="0"/>
            </a:br>
            <a:r>
              <a:rPr lang="en-US" dirty="0" smtClean="0"/>
              <a:t>-</a:t>
            </a:r>
            <a:r>
              <a:rPr lang="en-US" dirty="0" err="1" smtClean="0"/>
              <a:t>ar</a:t>
            </a:r>
            <a:r>
              <a:rPr lang="en-US" dirty="0" smtClean="0"/>
              <a:t>		-</a:t>
            </a:r>
            <a:r>
              <a:rPr lang="en-US" dirty="0" err="1" smtClean="0"/>
              <a:t>er</a:t>
            </a:r>
            <a:r>
              <a:rPr lang="en-US" dirty="0" smtClean="0"/>
              <a:t>		-</a:t>
            </a:r>
            <a:r>
              <a:rPr lang="en-US" dirty="0" err="1" smtClean="0"/>
              <a:t>ir</a:t>
            </a:r>
            <a:endParaRPr lang="en-US" dirty="0"/>
          </a:p>
        </p:txBody>
      </p:sp>
      <p:sp>
        <p:nvSpPr>
          <p:cNvPr id="3" name="Content Placeholder 2"/>
          <p:cNvSpPr>
            <a:spLocks noGrp="1"/>
          </p:cNvSpPr>
          <p:nvPr>
            <p:ph idx="1"/>
          </p:nvPr>
        </p:nvSpPr>
        <p:spPr/>
        <p:txBody>
          <a:bodyPr/>
          <a:lstStyle/>
          <a:p>
            <a:pPr>
              <a:buNone/>
            </a:pPr>
            <a:r>
              <a:rPr lang="en-US" dirty="0" err="1" smtClean="0"/>
              <a:t>Yo</a:t>
            </a:r>
            <a:r>
              <a:rPr lang="en-US" dirty="0" smtClean="0"/>
              <a:t> </a:t>
            </a:r>
            <a:r>
              <a:rPr lang="en-US" dirty="0" err="1" smtClean="0"/>
              <a:t>hable</a:t>
            </a:r>
            <a:r>
              <a:rPr lang="en-US" dirty="0" smtClean="0"/>
              <a:t>  	</a:t>
            </a:r>
            <a:r>
              <a:rPr lang="en-US" dirty="0" err="1" smtClean="0"/>
              <a:t>nosotros</a:t>
            </a:r>
            <a:r>
              <a:rPr lang="en-US" dirty="0" smtClean="0"/>
              <a:t> </a:t>
            </a:r>
            <a:r>
              <a:rPr lang="en-US" dirty="0" err="1" smtClean="0"/>
              <a:t>hablemos</a:t>
            </a:r>
            <a:endParaRPr lang="en-US" dirty="0" smtClean="0"/>
          </a:p>
          <a:p>
            <a:pPr>
              <a:buNone/>
            </a:pPr>
            <a:r>
              <a:rPr lang="en-US" dirty="0" err="1" smtClean="0"/>
              <a:t>Tú</a:t>
            </a:r>
            <a:r>
              <a:rPr lang="en-US" dirty="0" smtClean="0"/>
              <a:t> </a:t>
            </a:r>
            <a:r>
              <a:rPr lang="en-US" dirty="0" err="1" smtClean="0"/>
              <a:t>hables</a:t>
            </a:r>
            <a:r>
              <a:rPr lang="en-US" dirty="0" smtClean="0"/>
              <a:t>	</a:t>
            </a:r>
            <a:r>
              <a:rPr lang="en-US" dirty="0" err="1" smtClean="0"/>
              <a:t>vosotros</a:t>
            </a:r>
            <a:r>
              <a:rPr lang="en-US" dirty="0" smtClean="0"/>
              <a:t> </a:t>
            </a:r>
            <a:r>
              <a:rPr lang="en-US" dirty="0" err="1" smtClean="0"/>
              <a:t>habléis</a:t>
            </a:r>
            <a:r>
              <a:rPr lang="en-US" dirty="0" smtClean="0"/>
              <a:t> </a:t>
            </a:r>
          </a:p>
          <a:p>
            <a:pPr>
              <a:buNone/>
            </a:pPr>
            <a:r>
              <a:rPr lang="es-MX" dirty="0" smtClean="0"/>
              <a:t>Él hable	ellos hablen</a:t>
            </a:r>
          </a:p>
          <a:p>
            <a:pPr>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Ejemplos</a:t>
            </a:r>
            <a:r>
              <a:rPr lang="en-US" dirty="0" smtClean="0"/>
              <a:t> de </a:t>
            </a:r>
            <a:r>
              <a:rPr lang="en-US" dirty="0" err="1" smtClean="0"/>
              <a:t>verbos</a:t>
            </a:r>
            <a:r>
              <a:rPr lang="en-US" dirty="0" smtClean="0"/>
              <a:t> </a:t>
            </a:r>
            <a:r>
              <a:rPr lang="en-US" dirty="0" err="1" smtClean="0"/>
              <a:t>regulares</a:t>
            </a:r>
            <a:r>
              <a:rPr lang="en-US" dirty="0" smtClean="0"/>
              <a:t> de  </a:t>
            </a:r>
            <a:br>
              <a:rPr lang="en-US" dirty="0" smtClean="0"/>
            </a:br>
            <a:r>
              <a:rPr lang="en-US" dirty="0" smtClean="0"/>
              <a:t>-</a:t>
            </a:r>
            <a:r>
              <a:rPr lang="en-US" dirty="0" err="1" smtClean="0"/>
              <a:t>er</a:t>
            </a:r>
            <a:r>
              <a:rPr lang="en-US" dirty="0" smtClean="0"/>
              <a:t> o -</a:t>
            </a:r>
            <a:r>
              <a:rPr lang="en-US" dirty="0" err="1" smtClean="0"/>
              <a:t>ir</a:t>
            </a:r>
            <a:endParaRPr lang="en-US" dirty="0"/>
          </a:p>
        </p:txBody>
      </p:sp>
      <p:sp>
        <p:nvSpPr>
          <p:cNvPr id="3" name="Content Placeholder 2"/>
          <p:cNvSpPr>
            <a:spLocks noGrp="1"/>
          </p:cNvSpPr>
          <p:nvPr>
            <p:ph idx="1"/>
          </p:nvPr>
        </p:nvSpPr>
        <p:spPr>
          <a:xfrm>
            <a:off x="0" y="1600200"/>
            <a:ext cx="8915400" cy="4709160"/>
          </a:xfrm>
        </p:spPr>
        <p:txBody>
          <a:bodyPr/>
          <a:lstStyle/>
          <a:p>
            <a:pPr>
              <a:buNone/>
            </a:pPr>
            <a:r>
              <a:rPr lang="en-US" dirty="0" err="1" smtClean="0"/>
              <a:t>Yo</a:t>
            </a:r>
            <a:r>
              <a:rPr lang="en-US" dirty="0" smtClean="0"/>
              <a:t> coma, </a:t>
            </a:r>
            <a:r>
              <a:rPr lang="en-US" dirty="0" err="1" smtClean="0"/>
              <a:t>escriba</a:t>
            </a:r>
            <a:r>
              <a:rPr lang="en-US" dirty="0" smtClean="0"/>
              <a:t>  	</a:t>
            </a:r>
            <a:r>
              <a:rPr lang="en-US" dirty="0" err="1" smtClean="0"/>
              <a:t>nosotros</a:t>
            </a:r>
            <a:r>
              <a:rPr lang="en-US" dirty="0" smtClean="0"/>
              <a:t> </a:t>
            </a:r>
            <a:r>
              <a:rPr lang="en-US" dirty="0" err="1" smtClean="0"/>
              <a:t>comamos</a:t>
            </a:r>
            <a:r>
              <a:rPr lang="en-US" dirty="0" smtClean="0"/>
              <a:t>, </a:t>
            </a:r>
            <a:r>
              <a:rPr lang="en-US" dirty="0" err="1" smtClean="0"/>
              <a:t>escribamos</a:t>
            </a:r>
            <a:endParaRPr lang="en-US" dirty="0" smtClean="0"/>
          </a:p>
          <a:p>
            <a:pPr>
              <a:buNone/>
            </a:pPr>
            <a:r>
              <a:rPr lang="en-US" dirty="0" err="1" smtClean="0"/>
              <a:t>Tú</a:t>
            </a:r>
            <a:r>
              <a:rPr lang="en-US" dirty="0" smtClean="0"/>
              <a:t> comas, </a:t>
            </a:r>
            <a:r>
              <a:rPr lang="en-US" dirty="0" err="1" smtClean="0"/>
              <a:t>escribas</a:t>
            </a:r>
            <a:r>
              <a:rPr lang="en-US" dirty="0" smtClean="0"/>
              <a:t>	</a:t>
            </a:r>
            <a:r>
              <a:rPr lang="en-US" dirty="0" err="1" smtClean="0"/>
              <a:t>vosotros</a:t>
            </a:r>
            <a:r>
              <a:rPr lang="en-US" dirty="0" smtClean="0"/>
              <a:t> </a:t>
            </a:r>
            <a:r>
              <a:rPr lang="en-US" dirty="0" err="1" smtClean="0"/>
              <a:t>comáis</a:t>
            </a:r>
            <a:r>
              <a:rPr lang="en-US" dirty="0" smtClean="0"/>
              <a:t>, </a:t>
            </a:r>
            <a:r>
              <a:rPr lang="en-US" dirty="0" err="1" smtClean="0"/>
              <a:t>escribáis</a:t>
            </a:r>
            <a:endParaRPr lang="en-US" dirty="0" smtClean="0"/>
          </a:p>
          <a:p>
            <a:pPr>
              <a:buNone/>
            </a:pPr>
            <a:r>
              <a:rPr lang="es-MX" dirty="0" smtClean="0"/>
              <a:t>Él, </a:t>
            </a:r>
            <a:r>
              <a:rPr lang="es-MX" sz="1800" dirty="0" smtClean="0"/>
              <a:t>ella, Ud. </a:t>
            </a:r>
            <a:r>
              <a:rPr lang="es-MX" dirty="0" smtClean="0"/>
              <a:t>coma, escriba	ellos, Uds. coman, escriban</a:t>
            </a:r>
          </a:p>
          <a:p>
            <a:pPr>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11362"/>
          </a:xfrm>
        </p:spPr>
        <p:txBody>
          <a:bodyPr>
            <a:noAutofit/>
          </a:bodyPr>
          <a:lstStyle/>
          <a:p>
            <a:r>
              <a:rPr lang="es-MX" sz="4400" dirty="0" smtClean="0"/>
              <a:t>Miren los infinitivos y escriban la forma correcta del presente del subjuntivo</a:t>
            </a:r>
            <a:endParaRPr lang="en-US" sz="4400" dirty="0"/>
          </a:p>
        </p:txBody>
      </p:sp>
      <p:sp>
        <p:nvSpPr>
          <p:cNvPr id="3" name="Content Placeholder 2"/>
          <p:cNvSpPr>
            <a:spLocks noGrp="1"/>
          </p:cNvSpPr>
          <p:nvPr>
            <p:ph idx="1"/>
          </p:nvPr>
        </p:nvSpPr>
        <p:spPr>
          <a:xfrm>
            <a:off x="457200" y="2590800"/>
            <a:ext cx="8229600" cy="914400"/>
          </a:xfrm>
        </p:spPr>
        <p:txBody>
          <a:bodyPr>
            <a:normAutofit/>
          </a:bodyPr>
          <a:lstStyle/>
          <a:p>
            <a:r>
              <a:rPr lang="es-MX" sz="4400" dirty="0" smtClean="0"/>
              <a:t>Modelo…comer: vosotros</a:t>
            </a:r>
          </a:p>
        </p:txBody>
      </p:sp>
      <p:sp>
        <p:nvSpPr>
          <p:cNvPr id="5" name="TextBox 4"/>
          <p:cNvSpPr txBox="1"/>
          <p:nvPr/>
        </p:nvSpPr>
        <p:spPr>
          <a:xfrm>
            <a:off x="990600" y="3276600"/>
            <a:ext cx="3429000" cy="1292662"/>
          </a:xfrm>
          <a:prstGeom prst="rect">
            <a:avLst/>
          </a:prstGeom>
          <a:noFill/>
        </p:spPr>
        <p:txBody>
          <a:bodyPr wrap="square" rtlCol="0">
            <a:spAutoFit/>
          </a:bodyPr>
          <a:lstStyle/>
          <a:p>
            <a:r>
              <a:rPr lang="es-MX" sz="6000" dirty="0" smtClean="0"/>
              <a:t>comáis</a:t>
            </a:r>
            <a:endParaRPr lang="en-US" sz="6000" dirty="0" smtClean="0"/>
          </a:p>
          <a:p>
            <a:endParaRPr lang="en-US" dirty="0"/>
          </a:p>
        </p:txBody>
      </p:sp>
      <p:pic>
        <p:nvPicPr>
          <p:cNvPr id="1026" name="Picture 2" descr="C:\Documents and Settings\jlopez\Local Settings\Temporary Internet Files\Content.IE5\8CWN8AR1\MC900279686[1].wmf"/>
          <p:cNvPicPr>
            <a:picLocks noChangeAspect="1" noChangeArrowheads="1"/>
          </p:cNvPicPr>
          <p:nvPr/>
        </p:nvPicPr>
        <p:blipFill>
          <a:blip r:embed="rId2" cstate="print"/>
          <a:srcRect/>
          <a:stretch>
            <a:fillRect/>
          </a:stretch>
        </p:blipFill>
        <p:spPr bwMode="auto">
          <a:xfrm>
            <a:off x="4800600" y="3429000"/>
            <a:ext cx="3658255" cy="262265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1"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MX" sz="5400" dirty="0" smtClean="0"/>
              <a:t>beber: ellas</a:t>
            </a:r>
            <a:endParaRPr lang="en-US" sz="5400" dirty="0"/>
          </a:p>
        </p:txBody>
      </p:sp>
      <p:sp>
        <p:nvSpPr>
          <p:cNvPr id="3" name="Content Placeholder 2"/>
          <p:cNvSpPr>
            <a:spLocks noGrp="1"/>
          </p:cNvSpPr>
          <p:nvPr>
            <p:ph idx="1"/>
          </p:nvPr>
        </p:nvSpPr>
        <p:spPr/>
        <p:txBody>
          <a:bodyPr>
            <a:normAutofit/>
          </a:bodyPr>
          <a:lstStyle/>
          <a:p>
            <a:r>
              <a:rPr lang="es-MX" sz="6600" dirty="0" smtClean="0"/>
              <a:t>beban</a:t>
            </a:r>
            <a:endParaRPr lang="en-US" sz="6600" dirty="0"/>
          </a:p>
        </p:txBody>
      </p:sp>
      <p:pic>
        <p:nvPicPr>
          <p:cNvPr id="2050" name="Picture 2" descr="C:\Documents and Settings\jlopez\Local Settings\Temporary Internet Files\Content.IE5\8CWN8AR1\MC900440544[1].wmf"/>
          <p:cNvPicPr>
            <a:picLocks noChangeAspect="1" noChangeArrowheads="1"/>
          </p:cNvPicPr>
          <p:nvPr/>
        </p:nvPicPr>
        <p:blipFill>
          <a:blip r:embed="rId2" cstate="print"/>
          <a:srcRect/>
          <a:stretch>
            <a:fillRect/>
          </a:stretch>
        </p:blipFill>
        <p:spPr bwMode="auto">
          <a:xfrm>
            <a:off x="3903662" y="2514600"/>
            <a:ext cx="1893623" cy="2590800"/>
          </a:xfrm>
          <a:prstGeom prst="rect">
            <a:avLst/>
          </a:prstGeom>
          <a:noFill/>
        </p:spPr>
      </p:pic>
      <p:pic>
        <p:nvPicPr>
          <p:cNvPr id="2051" name="Picture 3" descr="C:\Documents and Settings\jlopez\Local Settings\Temporary Internet Files\Content.IE5\RYAT9C35\MC900447066[1].jpg"/>
          <p:cNvPicPr>
            <a:picLocks noChangeAspect="1" noChangeArrowheads="1"/>
          </p:cNvPicPr>
          <p:nvPr/>
        </p:nvPicPr>
        <p:blipFill>
          <a:blip r:embed="rId3" cstate="print"/>
          <a:srcRect/>
          <a:stretch>
            <a:fillRect/>
          </a:stretch>
        </p:blipFill>
        <p:spPr bwMode="auto">
          <a:xfrm>
            <a:off x="5943600" y="2057400"/>
            <a:ext cx="2510314" cy="3200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MX" sz="5400" dirty="0" smtClean="0"/>
              <a:t>tomar el examen: yo</a:t>
            </a:r>
            <a:endParaRPr lang="en-US" sz="5400" dirty="0"/>
          </a:p>
        </p:txBody>
      </p:sp>
      <p:sp>
        <p:nvSpPr>
          <p:cNvPr id="3" name="Content Placeholder 2"/>
          <p:cNvSpPr>
            <a:spLocks noGrp="1"/>
          </p:cNvSpPr>
          <p:nvPr>
            <p:ph idx="1"/>
          </p:nvPr>
        </p:nvSpPr>
        <p:spPr/>
        <p:txBody>
          <a:bodyPr>
            <a:normAutofit/>
          </a:bodyPr>
          <a:lstStyle/>
          <a:p>
            <a:r>
              <a:rPr lang="es-MX" sz="6000" dirty="0" smtClean="0"/>
              <a:t>tome el examen</a:t>
            </a:r>
            <a:endParaRPr lang="en-US" sz="6600" dirty="0"/>
          </a:p>
        </p:txBody>
      </p:sp>
      <p:pic>
        <p:nvPicPr>
          <p:cNvPr id="3074" name="Picture 2" descr="C:\Documents and Settings\jlopez\Local Settings\Temporary Internet Files\Content.IE5\SPI7BM7W\MC900048382[1].wmf"/>
          <p:cNvPicPr>
            <a:picLocks noChangeAspect="1" noChangeArrowheads="1"/>
          </p:cNvPicPr>
          <p:nvPr/>
        </p:nvPicPr>
        <p:blipFill>
          <a:blip r:embed="rId2" cstate="print"/>
          <a:srcRect/>
          <a:stretch>
            <a:fillRect/>
          </a:stretch>
        </p:blipFill>
        <p:spPr bwMode="auto">
          <a:xfrm>
            <a:off x="4114800" y="2819400"/>
            <a:ext cx="3978182" cy="37946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MX" sz="5400" dirty="0" smtClean="0"/>
              <a:t>ser amable: Rodrigo</a:t>
            </a:r>
            <a:endParaRPr lang="en-US" sz="5400" dirty="0"/>
          </a:p>
        </p:txBody>
      </p:sp>
      <p:sp>
        <p:nvSpPr>
          <p:cNvPr id="3" name="Content Placeholder 2"/>
          <p:cNvSpPr>
            <a:spLocks noGrp="1"/>
          </p:cNvSpPr>
          <p:nvPr>
            <p:ph idx="1"/>
          </p:nvPr>
        </p:nvSpPr>
        <p:spPr/>
        <p:txBody>
          <a:bodyPr>
            <a:normAutofit/>
          </a:bodyPr>
          <a:lstStyle/>
          <a:p>
            <a:r>
              <a:rPr lang="es-MX" sz="6000" dirty="0" smtClean="0"/>
              <a:t>sea amable</a:t>
            </a:r>
            <a:endParaRPr lang="en-US" sz="6000" dirty="0"/>
          </a:p>
        </p:txBody>
      </p:sp>
      <p:pic>
        <p:nvPicPr>
          <p:cNvPr id="6146" name="Picture 2" descr="C:\Documents and Settings\jlopez\Local Settings\Temporary Internet Files\Content.IE5\H7JSHLPZ\MC900441916[1].wmf"/>
          <p:cNvPicPr>
            <a:picLocks noChangeAspect="1" noChangeArrowheads="1"/>
          </p:cNvPicPr>
          <p:nvPr/>
        </p:nvPicPr>
        <p:blipFill>
          <a:blip r:embed="rId2" cstate="print"/>
          <a:srcRect/>
          <a:stretch>
            <a:fillRect/>
          </a:stretch>
        </p:blipFill>
        <p:spPr bwMode="auto">
          <a:xfrm>
            <a:off x="2362200" y="3429000"/>
            <a:ext cx="6186347" cy="25812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smtClean="0"/>
              <a:t>conocer al niño: yo</a:t>
            </a:r>
            <a:endParaRPr lang="en-US" dirty="0"/>
          </a:p>
        </p:txBody>
      </p:sp>
      <p:sp>
        <p:nvSpPr>
          <p:cNvPr id="3" name="Content Placeholder 2"/>
          <p:cNvSpPr>
            <a:spLocks noGrp="1"/>
          </p:cNvSpPr>
          <p:nvPr>
            <p:ph idx="1"/>
          </p:nvPr>
        </p:nvSpPr>
        <p:spPr/>
        <p:txBody>
          <a:bodyPr>
            <a:normAutofit/>
          </a:bodyPr>
          <a:lstStyle/>
          <a:p>
            <a:r>
              <a:rPr lang="es-MX" sz="5400" dirty="0" smtClean="0"/>
              <a:t>conozca</a:t>
            </a:r>
            <a:endParaRPr lang="en-US" sz="5400" dirty="0"/>
          </a:p>
        </p:txBody>
      </p:sp>
      <p:pic>
        <p:nvPicPr>
          <p:cNvPr id="4" name="Picture 3" descr="C:\Documents and Settings\jlopez\Local Settings\Temporary Internet Files\Content.IE5\T4JDXFK3\MM900283633[1].gif"/>
          <p:cNvPicPr>
            <a:picLocks noChangeAspect="1" noChangeArrowheads="1" noCrop="1"/>
          </p:cNvPicPr>
          <p:nvPr/>
        </p:nvPicPr>
        <p:blipFill>
          <a:blip r:embed="rId2" cstate="print"/>
          <a:srcRect/>
          <a:stretch>
            <a:fillRect/>
          </a:stretch>
        </p:blipFill>
        <p:spPr bwMode="auto">
          <a:xfrm>
            <a:off x="3657600" y="3200400"/>
            <a:ext cx="4436805" cy="2895600"/>
          </a:xfrm>
          <a:prstGeom prst="rect">
            <a:avLst/>
          </a:prstGeom>
          <a:noFill/>
        </p:spPr>
      </p:pic>
      <p:sp>
        <p:nvSpPr>
          <p:cNvPr id="5" name="Oval Callout 4"/>
          <p:cNvSpPr/>
          <p:nvPr/>
        </p:nvSpPr>
        <p:spPr>
          <a:xfrm>
            <a:off x="6324600" y="1600200"/>
            <a:ext cx="2667000" cy="1828800"/>
          </a:xfrm>
          <a:prstGeom prst="wedgeEllipseCallout">
            <a:avLst>
              <a:gd name="adj1" fmla="val -51025"/>
              <a:gd name="adj2" fmla="val 5653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705600" y="1752600"/>
            <a:ext cx="1981200" cy="1323439"/>
          </a:xfrm>
          <a:prstGeom prst="rect">
            <a:avLst/>
          </a:prstGeom>
          <a:noFill/>
        </p:spPr>
        <p:txBody>
          <a:bodyPr wrap="square" rtlCol="0">
            <a:spAutoFit/>
          </a:bodyPr>
          <a:lstStyle/>
          <a:p>
            <a:r>
              <a:rPr lang="es-MX" sz="4000" dirty="0" smtClean="0"/>
              <a:t>Mucho gusto</a:t>
            </a:r>
            <a:endParaRPr 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Firelight">
      <a:dk1>
        <a:sysClr val="windowText" lastClr="000000"/>
      </a:dk1>
      <a:lt1>
        <a:sysClr val="window" lastClr="FFFFFF"/>
      </a:lt1>
      <a:dk2>
        <a:srgbClr val="9F1C00"/>
      </a:dk2>
      <a:lt2>
        <a:srgbClr val="EEECE1"/>
      </a:lt2>
      <a:accent1>
        <a:srgbClr val="FF881F"/>
      </a:accent1>
      <a:accent2>
        <a:srgbClr val="771C00"/>
      </a:accent2>
      <a:accent3>
        <a:srgbClr val="576A2C"/>
      </a:accent3>
      <a:accent4>
        <a:srgbClr val="A24D00"/>
      </a:accent4>
      <a:accent5>
        <a:srgbClr val="244872"/>
      </a:accent5>
      <a:accent6>
        <a:srgbClr val="5E341C"/>
      </a:accent6>
      <a:hlink>
        <a:srgbClr val="FF912E"/>
      </a:hlink>
      <a:folHlink>
        <a:srgbClr val="B5CB83"/>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405</TotalTime>
  <Words>205</Words>
  <Application>Microsoft Office PowerPoint</Application>
  <PresentationFormat>On-screen Show (4:3)</PresentationFormat>
  <Paragraphs>53</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Apex</vt:lpstr>
      <vt:lpstr>La práctiCa de la formación del presente del subjuntivo</vt:lpstr>
      <vt:lpstr>Remember the steps for formation of regular verbs in the present subjunctive. 1.) go to the yo of the present indicative 2.) drop the –o 3.) add the opposite verb ending (-ar verbs get –e and –er, -ir get –a.</vt:lpstr>
      <vt:lpstr>Ejemplos de verbos regulares  -ar  -er  -ir</vt:lpstr>
      <vt:lpstr>Ejemplos de verbos regulares de   -er o -ir</vt:lpstr>
      <vt:lpstr>Miren los infinitivos y escriban la forma correcta del presente del subjuntivo</vt:lpstr>
      <vt:lpstr>beber: ellas</vt:lpstr>
      <vt:lpstr>tomar el examen: yo</vt:lpstr>
      <vt:lpstr>ser amable: Rodrigo</vt:lpstr>
      <vt:lpstr>conocer al niño: yo</vt:lpstr>
      <vt:lpstr>estar torpes: nosotros</vt:lpstr>
      <vt:lpstr>For -ar and -er stem-changing verbs, the formula applies except that there is no stem change in the nosotros and vosotros forms.</vt:lpstr>
      <vt:lpstr>For -ir stem-changing verbs, the formula applies except that the stem change in the nosotros and vosotros forms follows these patterns: o:ue verbs change o to u; e:ie verbs change e to i; e:i verbs change  e to i.</vt:lpstr>
      <vt:lpstr>acostarse: Uds.</vt:lpstr>
      <vt:lpstr>dormir: vosotros</vt:lpstr>
      <vt:lpstr>perder: Ernesto</vt:lpstr>
      <vt:lpstr>servir: nosotros</vt:lpstr>
      <vt:lpstr>divertirse: nosotros</vt:lpstr>
      <vt:lpstr>Morir de sed: ellos</vt:lpstr>
      <vt:lpstr>vestirse: vostotros</vt:lpstr>
      <vt:lpstr>EL FIN </vt:lpstr>
    </vt:vector>
  </TitlesOfParts>
  <Company>TUHSD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práctiva de la formación del presente del subjuntivo</dc:title>
  <dc:creator>jlopez</dc:creator>
  <cp:lastModifiedBy>Jen</cp:lastModifiedBy>
  <cp:revision>45</cp:revision>
  <dcterms:created xsi:type="dcterms:W3CDTF">2011-01-07T17:03:33Z</dcterms:created>
  <dcterms:modified xsi:type="dcterms:W3CDTF">2012-06-26T12:16:18Z</dcterms:modified>
</cp:coreProperties>
</file>