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32.xml" ContentType="application/vnd.openxmlformats-officedocument.presentationml.slide+xml"/>
  <Override PartName="/ppt/slides/slide37.xml" ContentType="application/vnd.openxmlformats-officedocument.presentationml.slide+xml"/>
  <Override PartName="/ppt/slides/slide30.xml" ContentType="application/vnd.openxmlformats-officedocument.presentationml.slide+xml"/>
  <Override PartName="/ppt/slides/slide10.xml" ContentType="application/vnd.openxmlformats-officedocument.presentationml.slide+xml"/>
  <Override PartName="/ppt/slides/slide3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933F-FD97-46E7-A9CB-070E23354EE0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C5-7743-4ECE-8067-16502AD50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933F-FD97-46E7-A9CB-070E23354EE0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C5-7743-4ECE-8067-16502AD50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933F-FD97-46E7-A9CB-070E23354EE0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C5-7743-4ECE-8067-16502AD50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933F-FD97-46E7-A9CB-070E23354EE0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C5-7743-4ECE-8067-16502AD50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933F-FD97-46E7-A9CB-070E23354EE0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C5-7743-4ECE-8067-16502AD50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933F-FD97-46E7-A9CB-070E23354EE0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C5-7743-4ECE-8067-16502AD50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933F-FD97-46E7-A9CB-070E23354EE0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C5-7743-4ECE-8067-16502AD50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933F-FD97-46E7-A9CB-070E23354EE0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C5-7743-4ECE-8067-16502AD50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933F-FD97-46E7-A9CB-070E23354EE0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C5-7743-4ECE-8067-16502AD50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933F-FD97-46E7-A9CB-070E23354EE0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C5-7743-4ECE-8067-16502AD50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933F-FD97-46E7-A9CB-070E23354EE0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C5-7743-4ECE-8067-16502AD50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4933F-FD97-46E7-A9CB-070E23354EE0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393C5-7743-4ECE-8067-16502AD50C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bmpr.com/chip_martin/blogs/images/chip_martin/movie-theater-article.jpg&amp;imgrefurl=http://bmpr.com/chip_martin/default.aspx%3FPageIndex%3D56&amp;usg=__sdz3q5ieRXHT8tsYTs2biKcvxvc=&amp;h=227&amp;w=400&amp;sz=90&amp;hl=en&amp;start=8&amp;zoom=1&amp;um=1&amp;itbs=1&amp;tbnid=yJR6prbi5NzhDM:&amp;tbnh=70&amp;tbnw=124&amp;prev=/images%3Fq%3Dmovie%2Btheater%2Bad%26um%3D1%26hl%3Den%26rlz%3D1T4SUNA_enUS259US292%26tbs%3Disch: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8800" smtClean="0"/>
              <a:t>¿</a:t>
            </a:r>
            <a:r>
              <a:rPr lang="es-MX" sz="9600" smtClean="0"/>
              <a:t>por o para</a:t>
            </a:r>
            <a:r>
              <a:rPr lang="es-MX" sz="8800" smtClean="0"/>
              <a:t>?</a:t>
            </a:r>
            <a:endParaRPr lang="en-US" sz="88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7200" smtClean="0">
                <a:solidFill>
                  <a:srgbClr val="0070C0"/>
                </a:solidFill>
              </a:rPr>
              <a:t>por</a:t>
            </a:r>
            <a:endParaRPr lang="en-US" sz="7200" smtClean="0">
              <a:solidFill>
                <a:srgbClr val="0070C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Me gusta viajar </a:t>
            </a:r>
            <a:r>
              <a:rPr lang="es-MX" sz="4000" smtClean="0">
                <a:solidFill>
                  <a:srgbClr val="0070C0"/>
                </a:solidFill>
              </a:rPr>
              <a:t>por</a:t>
            </a:r>
            <a:r>
              <a:rPr lang="es-MX" sz="4000" smtClean="0"/>
              <a:t> avión</a:t>
            </a:r>
            <a:r>
              <a:rPr lang="es-MX" smtClean="0"/>
              <a:t>.</a:t>
            </a:r>
            <a:endParaRPr lang="en-US" smtClean="0"/>
          </a:p>
        </p:txBody>
      </p:sp>
      <p:pic>
        <p:nvPicPr>
          <p:cNvPr id="8196" name="Picture 4" descr="C:\Program Files\Microsoft Office\MEDIA\CAGCAT10\j02932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565400"/>
            <a:ext cx="2735262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Documents and Settings\jlopez\Local Settings\Temporary Internet Files\Content.IE5\YP3433CT\MM90028379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924175"/>
            <a:ext cx="14097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2636838"/>
            <a:ext cx="1804987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exchange</a:t>
            </a:r>
            <a:endParaRPr lang="en-US" sz="6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>
                <a:solidFill>
                  <a:srgbClr val="0070C0"/>
                </a:solidFill>
              </a:rPr>
              <a:t>por</a:t>
            </a:r>
            <a:endParaRPr lang="en-US" sz="6000" smtClean="0">
              <a:solidFill>
                <a:srgbClr val="0070C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3600" dirty="0" smtClean="0"/>
              <a:t>(Yo) Te doy el lápiz </a:t>
            </a:r>
            <a:r>
              <a:rPr lang="es-MX" sz="3600" dirty="0" smtClean="0">
                <a:solidFill>
                  <a:srgbClr val="0070C0"/>
                </a:solidFill>
              </a:rPr>
              <a:t>por</a:t>
            </a:r>
            <a:r>
              <a:rPr lang="es-MX" sz="3600" dirty="0" smtClean="0"/>
              <a:t> el </a:t>
            </a:r>
            <a:r>
              <a:rPr lang="es-MX" sz="3600" dirty="0" smtClean="0"/>
              <a:t>papel</a:t>
            </a:r>
            <a:r>
              <a:rPr lang="es-MX" dirty="0" smtClean="0"/>
              <a:t>. </a:t>
            </a:r>
            <a:endParaRPr lang="en-US" dirty="0" smtClean="0"/>
          </a:p>
        </p:txBody>
      </p:sp>
      <p:pic>
        <p:nvPicPr>
          <p:cNvPr id="10247" name="Picture 7" descr="http://t0.gstatic.com/images?q=tbn:ANd9GcQ5XXduKJuXDRotIB7ztUJmMKF-53NxH1DmnIJdbjVHqfBeF8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1762125" cy="1857376"/>
          </a:xfrm>
          <a:prstGeom prst="rect">
            <a:avLst/>
          </a:prstGeom>
          <a:noFill/>
        </p:spPr>
      </p:pic>
      <p:pic>
        <p:nvPicPr>
          <p:cNvPr id="10249" name="Picture 9" descr="http://t1.gstatic.com/images?q=tbn:ANd9GcTnX6zgumB96EBgOLyVChocsZhd47wgQhHINe_b4HS7v49eylx9L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36912"/>
            <a:ext cx="1876425" cy="24288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destination</a:t>
            </a:r>
            <a:endParaRPr lang="en-US" sz="6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7200" smtClean="0">
                <a:solidFill>
                  <a:srgbClr val="FF0000"/>
                </a:solidFill>
              </a:rPr>
              <a:t>para</a:t>
            </a:r>
            <a:endParaRPr lang="en-US" sz="720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Mañana voy </a:t>
            </a:r>
            <a:r>
              <a:rPr lang="es-MX" sz="4000" smtClean="0">
                <a:solidFill>
                  <a:srgbClr val="FF0000"/>
                </a:solidFill>
              </a:rPr>
              <a:t>para</a:t>
            </a:r>
            <a:r>
              <a:rPr lang="es-MX" sz="4000" smtClean="0"/>
              <a:t> Colombia. </a:t>
            </a:r>
            <a:endParaRPr lang="en-US" sz="4000" smtClean="0"/>
          </a:p>
        </p:txBody>
      </p:sp>
      <p:pic>
        <p:nvPicPr>
          <p:cNvPr id="12292" name="Picture 4" descr="C:\Documents and Settings\jlopez\Local Settings\Temporary Internet Files\Content.IE5\YP3433CT\MC9001616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420938"/>
            <a:ext cx="2995612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replacement</a:t>
            </a:r>
            <a:endParaRPr lang="en-US" sz="6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8000" smtClean="0">
                <a:solidFill>
                  <a:srgbClr val="0070C0"/>
                </a:solidFill>
              </a:rPr>
              <a:t>por</a:t>
            </a:r>
            <a:endParaRPr lang="en-US" sz="8000" smtClean="0">
              <a:solidFill>
                <a:srgbClr val="0070C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</a:t>
            </a:r>
            <a:r>
              <a:rPr lang="es-MX" sz="4400" smtClean="0"/>
              <a:t>Juan compró los regalos </a:t>
            </a:r>
            <a:r>
              <a:rPr lang="es-MX" sz="4800" smtClean="0">
                <a:solidFill>
                  <a:srgbClr val="0070C0"/>
                </a:solidFill>
              </a:rPr>
              <a:t>por </a:t>
            </a:r>
            <a:r>
              <a:rPr lang="es-MX" sz="4400" smtClean="0"/>
              <a:t>ella.  </a:t>
            </a:r>
            <a:endParaRPr lang="es-MX" smtClean="0"/>
          </a:p>
          <a:p>
            <a:pPr eaLnBrk="1" hangingPunct="1">
              <a:buFontTx/>
              <a:buNone/>
            </a:pPr>
            <a:r>
              <a:rPr lang="es-MX" smtClean="0"/>
              <a:t>	(Juan bought the gift for her because she was not able to buy it.)</a:t>
            </a:r>
            <a:endParaRPr lang="en-US" smtClean="0"/>
          </a:p>
        </p:txBody>
      </p:sp>
      <p:pic>
        <p:nvPicPr>
          <p:cNvPr id="14340" name="Picture 4" descr="C:\Documents and Settings\jlopez\Local Settings\Temporary Internet Files\Content.IE5\S76RRC44\MC9003474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4463" y="3860800"/>
            <a:ext cx="2649537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Documents and Settings\jlopez\Local Settings\Temporary Internet Files\Content.IE5\NAOI8N7I\MC91021595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076700"/>
            <a:ext cx="22098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C:\Documents and Settings\jlopez\Local Settings\Temporary Internet Files\Content.IE5\8QQLOJOI\MC90044039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5085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general area</a:t>
            </a:r>
            <a:endParaRPr lang="en-US" sz="6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8000" smtClean="0">
                <a:solidFill>
                  <a:srgbClr val="0070C0"/>
                </a:solidFill>
              </a:rPr>
              <a:t>por</a:t>
            </a:r>
            <a:endParaRPr lang="en-US" sz="8000" smtClean="0">
              <a:solidFill>
                <a:srgbClr val="0070C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Sé que mi amigo vive </a:t>
            </a:r>
            <a:r>
              <a:rPr lang="es-MX" sz="4000" smtClean="0">
                <a:solidFill>
                  <a:srgbClr val="0070C0"/>
                </a:solidFill>
              </a:rPr>
              <a:t>por</a:t>
            </a:r>
            <a:r>
              <a:rPr lang="es-MX" sz="4000" smtClean="0"/>
              <a:t> aquí. </a:t>
            </a:r>
            <a:endParaRPr lang="en-US" sz="4000" smtClean="0"/>
          </a:p>
        </p:txBody>
      </p:sp>
      <p:pic>
        <p:nvPicPr>
          <p:cNvPr id="16388" name="Picture 5" descr="C:\Documents and Settings\jlopez\Local Settings\Temporary Internet Files\Content.IE5\S76RRC44\MC9003320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420938"/>
            <a:ext cx="3306762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spatial motion</a:t>
            </a:r>
            <a:endParaRPr lang="en-US" sz="6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uses of “por y para”.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will</a:t>
            </a:r>
            <a:r>
              <a:rPr lang="es-MX" dirty="0" smtClean="0"/>
              <a:t> </a:t>
            </a:r>
            <a:r>
              <a:rPr lang="es-MX" dirty="0" err="1" smtClean="0"/>
              <a:t>see</a:t>
            </a:r>
            <a:r>
              <a:rPr lang="es-MX" dirty="0" smtClean="0"/>
              <a:t> a </a:t>
            </a:r>
            <a:r>
              <a:rPr lang="es-MX" dirty="0" err="1" smtClean="0"/>
              <a:t>reason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expression</a:t>
            </a:r>
            <a:r>
              <a:rPr lang="es-MX" dirty="0" smtClean="0"/>
              <a:t>. </a:t>
            </a:r>
          </a:p>
          <a:p>
            <a:r>
              <a:rPr lang="es-MX" dirty="0" err="1" smtClean="0"/>
              <a:t>Either</a:t>
            </a:r>
            <a:r>
              <a:rPr lang="es-MX" dirty="0" smtClean="0"/>
              <a:t> </a:t>
            </a:r>
            <a:r>
              <a:rPr lang="es-MX" dirty="0" err="1" smtClean="0"/>
              <a:t>write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down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quiz</a:t>
            </a:r>
            <a:r>
              <a:rPr lang="es-MX" dirty="0" smtClean="0"/>
              <a:t> </a:t>
            </a:r>
            <a:r>
              <a:rPr lang="es-MX" dirty="0" err="1" smtClean="0"/>
              <a:t>yourself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think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yourself</a:t>
            </a:r>
            <a:r>
              <a:rPr lang="es-MX" dirty="0" smtClean="0"/>
              <a:t> </a:t>
            </a:r>
            <a:r>
              <a:rPr lang="es-MX" dirty="0" err="1" smtClean="0"/>
              <a:t>which</a:t>
            </a:r>
            <a:r>
              <a:rPr lang="es-MX" dirty="0" smtClean="0"/>
              <a:t> </a:t>
            </a:r>
            <a:r>
              <a:rPr lang="es-MX" dirty="0" err="1" smtClean="0"/>
              <a:t>preposition</a:t>
            </a:r>
            <a:r>
              <a:rPr lang="es-MX" dirty="0" smtClean="0"/>
              <a:t> </a:t>
            </a:r>
            <a:r>
              <a:rPr lang="es-MX" dirty="0" err="1" smtClean="0"/>
              <a:t>would</a:t>
            </a:r>
            <a:r>
              <a:rPr lang="es-MX" dirty="0" smtClean="0"/>
              <a:t> </a:t>
            </a:r>
            <a:r>
              <a:rPr lang="es-MX" dirty="0" err="1" smtClean="0"/>
              <a:t>be</a:t>
            </a:r>
            <a:r>
              <a:rPr lang="es-MX" dirty="0" smtClean="0"/>
              <a:t> </a:t>
            </a:r>
            <a:r>
              <a:rPr lang="es-MX" dirty="0" err="1" smtClean="0"/>
              <a:t>used</a:t>
            </a:r>
            <a:r>
              <a:rPr lang="es-MX" dirty="0" smtClean="0"/>
              <a:t>.</a:t>
            </a:r>
          </a:p>
          <a:p>
            <a:r>
              <a:rPr lang="es-MX" dirty="0" err="1" smtClean="0"/>
              <a:t>Advance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presentation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get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answer</a:t>
            </a:r>
            <a:r>
              <a:rPr lang="es-MX" smtClean="0"/>
              <a:t>. 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7200" smtClean="0">
                <a:solidFill>
                  <a:srgbClr val="0070C0"/>
                </a:solidFill>
              </a:rPr>
              <a:t>por</a:t>
            </a:r>
            <a:endParaRPr lang="en-US" sz="7200" smtClean="0">
              <a:solidFill>
                <a:srgbClr val="0070C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/>
            <a:r>
              <a:rPr lang="es-MX" sz="4400" smtClean="0"/>
              <a:t>Nos gusta camina </a:t>
            </a:r>
            <a:r>
              <a:rPr lang="es-MX" sz="4400" smtClean="0">
                <a:solidFill>
                  <a:srgbClr val="0070C0"/>
                </a:solidFill>
              </a:rPr>
              <a:t>por</a:t>
            </a:r>
            <a:r>
              <a:rPr lang="es-MX" sz="4400" smtClean="0"/>
              <a:t> los aros.</a:t>
            </a:r>
          </a:p>
          <a:p>
            <a:pPr eaLnBrk="1" hangingPunct="1">
              <a:buFontTx/>
              <a:buNone/>
            </a:pPr>
            <a:r>
              <a:rPr lang="es-MX" smtClean="0"/>
              <a:t>   </a:t>
            </a:r>
            <a:r>
              <a:rPr lang="es-MX" sz="3600" smtClean="0"/>
              <a:t>(by, around, through, along, via)</a:t>
            </a:r>
            <a:endParaRPr lang="es-MX" smtClean="0"/>
          </a:p>
          <a:p>
            <a:pPr eaLnBrk="1" hangingPunct="1"/>
            <a:endParaRPr lang="en-US" smtClean="0"/>
          </a:p>
        </p:txBody>
      </p:sp>
      <p:pic>
        <p:nvPicPr>
          <p:cNvPr id="18436" name="Picture 6" descr="C:\Documents and Settings\jlopez\Local Settings\Temporary Internet Files\Content.IE5\NAOI8N7I\MC9000595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649663"/>
            <a:ext cx="3914775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221163"/>
            <a:ext cx="854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600" smtClean="0"/>
              <a:t>purpose, in order to</a:t>
            </a:r>
            <a:r>
              <a:rPr lang="es-MX" sz="4800" smtClean="0"/>
              <a:t> </a:t>
            </a:r>
            <a:endParaRPr lang="en-US" sz="48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7200" smtClean="0">
                <a:solidFill>
                  <a:srgbClr val="FF0000"/>
                </a:solidFill>
              </a:rPr>
              <a:t>para</a:t>
            </a:r>
            <a:endParaRPr lang="en-US" sz="7200" smtClean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3600" smtClean="0">
                <a:solidFill>
                  <a:srgbClr val="FF0000"/>
                </a:solidFill>
              </a:rPr>
              <a:t>Para</a:t>
            </a:r>
            <a:r>
              <a:rPr lang="es-MX" sz="3600" smtClean="0"/>
              <a:t> estar en plena forma, hay que hacer ejercicio.</a:t>
            </a:r>
            <a:endParaRPr lang="en-US" sz="3600" smtClean="0"/>
          </a:p>
        </p:txBody>
      </p:sp>
      <p:pic>
        <p:nvPicPr>
          <p:cNvPr id="20484" name="Picture 4" descr="C:\Documents and Settings\jlopez\Local Settings\Temporary Internet Files\Content.IE5\NAOI8N7I\MC9003515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71550" y="3211513"/>
            <a:ext cx="27066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Documents and Settings\jlopez\Local Settings\Temporary Internet Files\Content.IE5\8QQLOJOI\MC9003910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2974975"/>
            <a:ext cx="2173287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600" smtClean="0"/>
              <a:t>duration of time</a:t>
            </a:r>
            <a:endParaRPr lang="en-US" sz="6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7200" smtClean="0">
                <a:solidFill>
                  <a:srgbClr val="0070C0"/>
                </a:solidFill>
              </a:rPr>
              <a:t>por</a:t>
            </a:r>
            <a:endParaRPr lang="en-US" sz="7200" smtClean="0">
              <a:solidFill>
                <a:srgbClr val="0070C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Estudia </a:t>
            </a:r>
            <a:r>
              <a:rPr lang="es-MX" sz="4000" smtClean="0">
                <a:solidFill>
                  <a:srgbClr val="0070C0"/>
                </a:solidFill>
              </a:rPr>
              <a:t>por</a:t>
            </a:r>
            <a:r>
              <a:rPr lang="es-MX" sz="4000" smtClean="0"/>
              <a:t> dos hora cada noche.</a:t>
            </a:r>
            <a:endParaRPr lang="en-US" sz="4000" smtClean="0"/>
          </a:p>
        </p:txBody>
      </p:sp>
      <p:pic>
        <p:nvPicPr>
          <p:cNvPr id="22532" name="Picture 5" descr="C:\Documents and Settings\jlopez\Local Settings\Temporary Internet Files\Content.IE5\NAOI8N7I\MC9004462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636838"/>
            <a:ext cx="26844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C:\Documents and Settings\jlopez\Local Settings\Temporary Internet Files\Content.IE5\T4JDXFK3\MC90033627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420938"/>
            <a:ext cx="2006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6000" smtClean="0"/>
              <a:t>media</a:t>
            </a:r>
            <a:br>
              <a:rPr lang="es-MX" sz="6000" smtClean="0"/>
            </a:br>
            <a:r>
              <a:rPr lang="es-MX" sz="4000" smtClean="0"/>
              <a:t>(medios de comunicación)</a:t>
            </a:r>
            <a:endParaRPr lang="en-US" sz="6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8000" smtClean="0">
                <a:solidFill>
                  <a:srgbClr val="0070C0"/>
                </a:solidFill>
              </a:rPr>
              <a:t>por</a:t>
            </a:r>
            <a:endParaRPr lang="en-US" sz="8000" smtClean="0">
              <a:solidFill>
                <a:srgbClr val="0070C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Le mandé el correo electrónico </a:t>
            </a:r>
            <a:r>
              <a:rPr lang="es-MX" sz="4000" smtClean="0">
                <a:solidFill>
                  <a:srgbClr val="0070C0"/>
                </a:solidFill>
              </a:rPr>
              <a:t>por</a:t>
            </a:r>
            <a:r>
              <a:rPr lang="es-MX" sz="4000" smtClean="0"/>
              <a:t> la computadora. </a:t>
            </a:r>
            <a:endParaRPr lang="en-US" sz="4000" smtClean="0"/>
          </a:p>
        </p:txBody>
      </p:sp>
      <p:pic>
        <p:nvPicPr>
          <p:cNvPr id="24580" name="Picture 4" descr="C:\Documents and Settings\jlopez\Local Settings\Temporary Internet Files\Content.IE5\NAOI8N7I\MC9003204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2401888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laptop"/>
          <p:cNvSpPr>
            <a:spLocks noEditPoints="1" noChangeArrowheads="1"/>
          </p:cNvSpPr>
          <p:nvPr/>
        </p:nvSpPr>
        <p:spPr bwMode="auto">
          <a:xfrm>
            <a:off x="827088" y="3500438"/>
            <a:ext cx="1809750" cy="1362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7200" smtClean="0"/>
              <a:t>thanks for</a:t>
            </a:r>
            <a:endParaRPr lang="en-US" sz="72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7200" smtClean="0">
                <a:solidFill>
                  <a:srgbClr val="0070C0"/>
                </a:solidFill>
              </a:rPr>
              <a:t>por</a:t>
            </a:r>
            <a:endParaRPr lang="en-US" sz="7200" smtClean="0">
              <a:solidFill>
                <a:srgbClr val="0070C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Gracias </a:t>
            </a:r>
            <a:r>
              <a:rPr lang="es-MX" sz="4000" smtClean="0">
                <a:solidFill>
                  <a:srgbClr val="0070C0"/>
                </a:solidFill>
              </a:rPr>
              <a:t>por</a:t>
            </a:r>
            <a:r>
              <a:rPr lang="es-MX" sz="4000" smtClean="0"/>
              <a:t> verme hoy día, Doctor. </a:t>
            </a:r>
            <a:endParaRPr lang="en-US" sz="4000" smtClean="0"/>
          </a:p>
        </p:txBody>
      </p:sp>
      <p:pic>
        <p:nvPicPr>
          <p:cNvPr id="26628" name="Picture 4" descr="C:\Documents and Settings\jlopez\Local Settings\Temporary Internet Files\Content.IE5\8QQLOJOI\MC9001048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068638"/>
            <a:ext cx="29829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Documents and Settings\jlopez\Local Settings\Temporary Internet Files\Content.IE5\8QQLOJOI\MC9000602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997200"/>
            <a:ext cx="1893888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es-MX" sz="6600" smtClean="0"/>
              <a:t>despite or considering</a:t>
            </a:r>
            <a:endParaRPr lang="en-US" sz="66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7200" dirty="0" err="1" smtClean="0"/>
              <a:t>opinion</a:t>
            </a:r>
            <a:endParaRPr lang="en-US" sz="7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3688"/>
            <a:ext cx="7067550" cy="7524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7200" smtClean="0">
                <a:solidFill>
                  <a:srgbClr val="FF0000"/>
                </a:solidFill>
              </a:rPr>
              <a:t>para</a:t>
            </a:r>
            <a:endParaRPr lang="en-US" sz="7200" smtClean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3600" smtClean="0">
                <a:solidFill>
                  <a:srgbClr val="FF0000"/>
                </a:solidFill>
              </a:rPr>
              <a:t>Para</a:t>
            </a:r>
            <a:r>
              <a:rPr lang="es-MX" sz="3600" smtClean="0"/>
              <a:t> ser tortuga, sabe patinar bien.</a:t>
            </a:r>
            <a:endParaRPr lang="en-US" sz="3600" smtClean="0"/>
          </a:p>
        </p:txBody>
      </p:sp>
      <p:pic>
        <p:nvPicPr>
          <p:cNvPr id="28676" name="Picture 4" descr="C:\Documents and Settings\jlopez\Local Settings\Temporary Internet Files\Content.IE5\VN5MOTDL\MC9002153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636838"/>
            <a:ext cx="3033713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Documents and Settings\jlopez\Local Settings\Temporary Internet Files\Content.IE5\VN5MOTDL\MC90019881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076700"/>
            <a:ext cx="21256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to pay for something</a:t>
            </a:r>
            <a:endParaRPr lang="en-US" sz="6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pagar </a:t>
            </a:r>
            <a:r>
              <a:rPr lang="es-MX" sz="6000" smtClean="0">
                <a:solidFill>
                  <a:srgbClr val="0070C0"/>
                </a:solidFill>
              </a:rPr>
              <a:t>por</a:t>
            </a:r>
            <a:endParaRPr lang="en-US" sz="6000" smtClean="0">
              <a:solidFill>
                <a:srgbClr val="0070C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Los criminales deben pagar </a:t>
            </a:r>
            <a:r>
              <a:rPr lang="es-MX" smtClean="0">
                <a:solidFill>
                  <a:srgbClr val="0070C0"/>
                </a:solidFill>
              </a:rPr>
              <a:t>por </a:t>
            </a:r>
            <a:r>
              <a:rPr lang="es-MX" smtClean="0"/>
              <a:t>sus crímenes. </a:t>
            </a:r>
            <a:endParaRPr lang="en-US" smtClean="0"/>
          </a:p>
        </p:txBody>
      </p:sp>
      <p:pic>
        <p:nvPicPr>
          <p:cNvPr id="30724" name="Picture 4" descr="C:\Documents and Settings\jlopez\Local Settings\Temporary Internet Files\Content.IE5\S76RRC44\MC9003910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924175"/>
            <a:ext cx="2428875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recipient</a:t>
            </a:r>
            <a:endParaRPr lang="en-US" sz="6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7200" smtClean="0">
                <a:solidFill>
                  <a:srgbClr val="FF0000"/>
                </a:solidFill>
              </a:rPr>
              <a:t>para</a:t>
            </a:r>
            <a:endParaRPr lang="en-US" sz="7200" smtClean="0">
              <a:solidFill>
                <a:srgbClr val="FF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4400" dirty="0" smtClean="0"/>
              <a:t>Esta flor es </a:t>
            </a:r>
            <a:r>
              <a:rPr lang="es-MX" sz="4400" dirty="0" smtClean="0">
                <a:solidFill>
                  <a:srgbClr val="FF0000"/>
                </a:solidFill>
              </a:rPr>
              <a:t>para</a:t>
            </a:r>
            <a:r>
              <a:rPr lang="es-MX" sz="4400" dirty="0" smtClean="0"/>
              <a:t> ti.  </a:t>
            </a:r>
          </a:p>
          <a:p>
            <a:pPr lvl="1" eaLnBrk="1" hangingPunct="1">
              <a:defRPr/>
            </a:pP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para mí		-- para nosotros</a:t>
            </a:r>
          </a:p>
          <a:p>
            <a:pPr lvl="1" eaLnBrk="1" hangingPunct="1">
              <a:defRPr/>
            </a:pP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para ti			-- para vosotros</a:t>
            </a:r>
          </a:p>
          <a:p>
            <a:pPr lvl="1" eaLnBrk="1" hangingPunct="1">
              <a:defRPr/>
            </a:pP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para él, ella, 	-- para ellos</a:t>
            </a:r>
          </a:p>
          <a:p>
            <a:pPr lvl="1" eaLnBrk="1" hangingPunct="1">
              <a:defRPr/>
            </a:pP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para Ud. 		-- para Uds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2772" name="Picture 4" descr="C:\Documents and Settings\jlopez\Local Settings\Temporary Internet Files\Content.IE5\VN5MOTDL\MC90044191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437063"/>
            <a:ext cx="51593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in search of</a:t>
            </a:r>
            <a:endParaRPr lang="en-US" sz="6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8000" smtClean="0">
                <a:solidFill>
                  <a:srgbClr val="0070C0"/>
                </a:solidFill>
              </a:rPr>
              <a:t>por</a:t>
            </a:r>
            <a:endParaRPr lang="en-US" sz="8000" smtClean="0">
              <a:solidFill>
                <a:srgbClr val="0070C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4400" smtClean="0"/>
              <a:t>¿Quieres ir </a:t>
            </a:r>
            <a:r>
              <a:rPr lang="es-MX" sz="4400" b="1" smtClean="0">
                <a:solidFill>
                  <a:srgbClr val="0070C0"/>
                </a:solidFill>
              </a:rPr>
              <a:t>por</a:t>
            </a:r>
            <a:r>
              <a:rPr lang="es-MX" sz="4400" smtClean="0"/>
              <a:t> helado?</a:t>
            </a:r>
            <a:endParaRPr lang="en-US" sz="4400" smtClean="0"/>
          </a:p>
        </p:txBody>
      </p:sp>
      <p:pic>
        <p:nvPicPr>
          <p:cNvPr id="34820" name="Picture 4" descr="C:\Documents and Settings\jlopez\Local Settings\Temporary Internet Files\Content.IE5\YP3433CT\MC9000133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636838"/>
            <a:ext cx="1824038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C:\Documents and Settings\jlopez\Local Settings\Temporary Internet Files\Content.IE5\CT7593CZ\MC9003612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2565400"/>
            <a:ext cx="25034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cost</a:t>
            </a:r>
            <a:endParaRPr lang="en-US" sz="60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7200" smtClean="0">
                <a:solidFill>
                  <a:srgbClr val="0070C0"/>
                </a:solidFill>
              </a:rPr>
              <a:t>por</a:t>
            </a:r>
            <a:endParaRPr lang="en-US" sz="7200" smtClean="0">
              <a:solidFill>
                <a:srgbClr val="0070C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Cuesta </a:t>
            </a:r>
            <a:r>
              <a:rPr lang="es-MX" sz="4000" smtClean="0">
                <a:solidFill>
                  <a:srgbClr val="0070C0"/>
                </a:solidFill>
              </a:rPr>
              <a:t>dos </a:t>
            </a:r>
            <a:r>
              <a:rPr lang="es-MX" sz="4000" smtClean="0"/>
              <a:t>dólares por cuaderno. (per)</a:t>
            </a:r>
          </a:p>
          <a:p>
            <a:pPr eaLnBrk="1" hangingPunct="1"/>
            <a:endParaRPr lang="en-US" smtClean="0"/>
          </a:p>
        </p:txBody>
      </p:sp>
      <p:pic>
        <p:nvPicPr>
          <p:cNvPr id="36868" name="Picture 4" descr="C:\Documents and Settings\jlopez\Local Settings\Temporary Internet Files\Content.IE5\NAOI8N7I\MC9003363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429000"/>
            <a:ext cx="19542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C:\Documents and Settings\jlopez\Local Settings\Temporary Internet Files\Content.IE5\NAOI8N7I\MC9003363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0" y="3492500"/>
            <a:ext cx="173831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C:\Documents and Settings\jlopez\Local Settings\Temporary Internet Files\Content.IE5\S76RRC44\MC90030454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2924175"/>
            <a:ext cx="2239962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5400" smtClean="0"/>
              <a:t>to be about to do + verbo</a:t>
            </a:r>
            <a:endParaRPr lang="en-US" sz="54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Estar…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7200" smtClean="0">
                <a:solidFill>
                  <a:srgbClr val="FF0000"/>
                </a:solidFill>
              </a:rPr>
              <a:t>para</a:t>
            </a:r>
            <a:endParaRPr lang="en-US" sz="720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4000" dirty="0" smtClean="0"/>
              <a:t> </a:t>
            </a:r>
            <a:r>
              <a:rPr lang="es-MX" sz="4000" dirty="0" smtClean="0">
                <a:solidFill>
                  <a:srgbClr val="FF0000"/>
                </a:solidFill>
              </a:rPr>
              <a:t>Para</a:t>
            </a:r>
            <a:r>
              <a:rPr lang="es-MX" sz="4000" dirty="0" smtClean="0"/>
              <a:t> él, es divertido servir</a:t>
            </a:r>
            <a:r>
              <a:rPr lang="es-MX" dirty="0" smtClean="0"/>
              <a:t>. </a:t>
            </a:r>
            <a:endParaRPr lang="en-US" dirty="0" smtClean="0"/>
          </a:p>
        </p:txBody>
      </p:sp>
      <p:pic>
        <p:nvPicPr>
          <p:cNvPr id="4102" name="Picture 6" descr="C:\Documents and Settings\jlopez\Local Settings\Temporary Internet Files\Content.IE5\NAOI8N7I\MC9000556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20888"/>
            <a:ext cx="27400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600" smtClean="0"/>
              <a:t>estar </a:t>
            </a:r>
            <a:r>
              <a:rPr lang="es-MX" sz="6600" smtClean="0">
                <a:solidFill>
                  <a:srgbClr val="FF0000"/>
                </a:solidFill>
              </a:rPr>
              <a:t>para</a:t>
            </a:r>
            <a:r>
              <a:rPr lang="es-MX" sz="6600" smtClean="0"/>
              <a:t> </a:t>
            </a:r>
            <a:r>
              <a:rPr lang="en-US" sz="6600" smtClean="0"/>
              <a:t>+ </a:t>
            </a:r>
            <a:r>
              <a:rPr lang="es-MX" sz="6600" smtClean="0"/>
              <a:t>verbo</a:t>
            </a:r>
            <a:endParaRPr lang="en-US" sz="66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1108075"/>
          </a:xfrm>
        </p:spPr>
        <p:txBody>
          <a:bodyPr/>
          <a:lstStyle/>
          <a:p>
            <a:pPr eaLnBrk="1" hangingPunct="1"/>
            <a:r>
              <a:rPr lang="en-US" sz="4000" smtClean="0"/>
              <a:t>La pel</a:t>
            </a:r>
            <a:r>
              <a:rPr lang="es-MX" sz="4000" smtClean="0"/>
              <a:t>ícula está </a:t>
            </a:r>
            <a:r>
              <a:rPr lang="es-MX" sz="4000" smtClean="0">
                <a:solidFill>
                  <a:srgbClr val="FF0000"/>
                </a:solidFill>
              </a:rPr>
              <a:t>para</a:t>
            </a:r>
            <a:r>
              <a:rPr lang="es-MX" sz="4000" smtClean="0"/>
              <a:t> comenzar</a:t>
            </a:r>
            <a:r>
              <a:rPr lang="es-MX" smtClean="0"/>
              <a:t>. </a:t>
            </a:r>
            <a:endParaRPr lang="en-US" smtClean="0"/>
          </a:p>
        </p:txBody>
      </p:sp>
      <p:pic>
        <p:nvPicPr>
          <p:cNvPr id="38916" name="Picture 5" descr="http://t2.gstatic.com/images?q=tbn:yJR6prbi5NzhDM:http://bmpr.com/chip_martin/blogs/images/chip_martin/movie-theater-artic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068638"/>
            <a:ext cx="40814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for example</a:t>
            </a:r>
            <a:endParaRPr lang="en-US" sz="60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>
                <a:solidFill>
                  <a:srgbClr val="0070C0"/>
                </a:solidFill>
              </a:rPr>
              <a:t>por</a:t>
            </a:r>
            <a:r>
              <a:rPr lang="es-MX" sz="6000" smtClean="0"/>
              <a:t> ejemplo</a:t>
            </a:r>
            <a:endParaRPr lang="en-US" sz="60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68638"/>
            <a:ext cx="2243138" cy="30575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4" name="Picture 5" descr="http://t1.gstatic.com/images?q=tbn:ANd9GcSy1pyNK7qwAgYz397HcPTO9y5E2KDoqqMEr9EMK6YbOsR5IJ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78130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because of</a:t>
            </a:r>
            <a:endParaRPr lang="en-US" sz="60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>
                <a:solidFill>
                  <a:srgbClr val="0070C0"/>
                </a:solidFill>
              </a:rPr>
              <a:t>por</a:t>
            </a:r>
            <a:endParaRPr lang="en-US" sz="6000" smtClean="0">
              <a:solidFill>
                <a:srgbClr val="0070C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965200"/>
          </a:xfrm>
        </p:spPr>
        <p:txBody>
          <a:bodyPr/>
          <a:lstStyle/>
          <a:p>
            <a:pPr eaLnBrk="1" hangingPunct="1"/>
            <a:r>
              <a:rPr lang="es-MX" smtClean="0"/>
              <a:t>Por no tener la tarea nunca, tiene una F.  </a:t>
            </a:r>
            <a:endParaRPr lang="en-US" smtClean="0"/>
          </a:p>
        </p:txBody>
      </p:sp>
      <p:pic>
        <p:nvPicPr>
          <p:cNvPr id="43012" name="Picture 5" descr="C:\Documents and Settings\jlopez\Local Settings\Temporary Internet Files\Content.IE5\CT7593CZ\MC900029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565400"/>
            <a:ext cx="238283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C:\Documents and Settings\jlopez\Local Settings\Temporary Internet Files\Content.IE5\VN5MOTDL\MC9002932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205038"/>
            <a:ext cx="38957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at least</a:t>
            </a:r>
            <a:endParaRPr lang="en-US" sz="60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>
                <a:solidFill>
                  <a:srgbClr val="0070C0"/>
                </a:solidFill>
              </a:rPr>
              <a:t>por</a:t>
            </a:r>
            <a:r>
              <a:rPr lang="es-MX" sz="6000" smtClean="0"/>
              <a:t> lo menos</a:t>
            </a:r>
            <a:endParaRPr lang="en-US" sz="60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4475163" cy="4568825"/>
          </a:xfrm>
        </p:spPr>
        <p:txBody>
          <a:bodyPr/>
          <a:lstStyle/>
          <a:p>
            <a:pPr eaLnBrk="1" hangingPunct="1"/>
            <a:r>
              <a:rPr lang="en-US" smtClean="0"/>
              <a:t>Por lo menos el ni</a:t>
            </a:r>
            <a:r>
              <a:rPr lang="es-MX" smtClean="0"/>
              <a:t>ño come frutas.</a:t>
            </a:r>
            <a:endParaRPr lang="en-US" smtClean="0"/>
          </a:p>
        </p:txBody>
      </p:sp>
      <p:pic>
        <p:nvPicPr>
          <p:cNvPr id="45060" name="Picture 6" descr="C:\Documents and Settings\jlopez\Local Settings\Temporary Internet Files\Content.IE5\VN5MOTDL\MC9004418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68413"/>
            <a:ext cx="28321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8" descr="C:\Documents and Settings\jlopez\Local Settings\Temporary Internet Files\Content.IE5\VN5MOTDL\MC90019154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97425"/>
            <a:ext cx="21510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9" descr="C:\Documents and Settings\jlopez\Local Settings\Temporary Internet Files\Content.IE5\CT7593CZ\MC90001475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221163"/>
            <a:ext cx="107473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0" descr="C:\Documents and Settings\jlopez\Local Settings\Temporary Internet Files\Content.IE5\6PTSUNH0\MC90011236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652963"/>
            <a:ext cx="107156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1" descr="C:\Documents and Settings\jlopez\Local Settings\Temporary Internet Files\Content.IE5\RPASN5QZ\MC90025084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3933825"/>
            <a:ext cx="15748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2" descr="C:\Documents and Settings\jlopez\Local Settings\Temporary Internet Files\Content.IE5\VN5MOTDL\MC90005828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513" y="3860800"/>
            <a:ext cx="20256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4" descr="C:\Documents and Settings\jlopez\Local Settings\Temporary Internet Files\Content.IE5\RPASN5QZ\MC90030367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981075"/>
            <a:ext cx="2830513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5400" smtClean="0"/>
              <a:t> because of this, therefore</a:t>
            </a:r>
            <a:endParaRPr lang="en-US" sz="54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>
                <a:solidFill>
                  <a:srgbClr val="0070C0"/>
                </a:solidFill>
              </a:rPr>
              <a:t>por</a:t>
            </a:r>
            <a:r>
              <a:rPr lang="es-MX" sz="6000" smtClean="0"/>
              <a:t> eso</a:t>
            </a:r>
            <a:endParaRPr lang="en-US" sz="60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84538"/>
            <a:ext cx="3106738" cy="2841625"/>
          </a:xfrm>
        </p:spPr>
        <p:txBody>
          <a:bodyPr/>
          <a:lstStyle/>
          <a:p>
            <a:pPr eaLnBrk="1" hangingPunct="1"/>
            <a:r>
              <a:rPr lang="en-US" smtClean="0"/>
              <a:t>Por eso, soy el mejor maestro del mundo.</a:t>
            </a:r>
          </a:p>
        </p:txBody>
      </p:sp>
      <p:pic>
        <p:nvPicPr>
          <p:cNvPr id="47108" name="Picture 5" descr="http://t0.gstatic.com/images?q=tbn:ANd9GcQxqd5aXKy_2vwUIPPnSTYFpIx9GMnWRewrMte5FAPG0jlb-Bf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013" y="2708275"/>
            <a:ext cx="253365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no way, at all</a:t>
            </a:r>
            <a:endParaRPr lang="en-US" sz="60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7200" smtClean="0"/>
              <a:t>employment</a:t>
            </a:r>
            <a:endParaRPr lang="en-US" sz="72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3688"/>
            <a:ext cx="7067550" cy="7524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>
                <a:solidFill>
                  <a:srgbClr val="FF0000"/>
                </a:solidFill>
              </a:rPr>
              <a:t>para</a:t>
            </a:r>
            <a:r>
              <a:rPr lang="es-MX" sz="6000" smtClean="0"/>
              <a:t> nada</a:t>
            </a:r>
            <a:endParaRPr lang="en-US" sz="60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5770563" cy="4425950"/>
          </a:xfrm>
        </p:spPr>
        <p:txBody>
          <a:bodyPr/>
          <a:lstStyle/>
          <a:p>
            <a:pPr eaLnBrk="1" hangingPunct="1"/>
            <a:r>
              <a:rPr lang="en-US" smtClean="0"/>
              <a:t>A Paco no le gusta el pescado para nada.</a:t>
            </a:r>
          </a:p>
        </p:txBody>
      </p:sp>
      <p:pic>
        <p:nvPicPr>
          <p:cNvPr id="49156" name="Picture 5" descr="http://t1.gstatic.com/images?q=tbn:ANd9GcTGFFBRT_nbckqqOJKzPNzKHWo_oMrZ1m4t5EPngfiYsnP5YKGf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997200"/>
            <a:ext cx="520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forever</a:t>
            </a:r>
            <a:endParaRPr lang="en-US" sz="60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5400" smtClean="0">
                <a:solidFill>
                  <a:srgbClr val="FF0000"/>
                </a:solidFill>
              </a:rPr>
              <a:t>para</a:t>
            </a:r>
            <a:r>
              <a:rPr lang="es-MX" sz="5400" smtClean="0"/>
              <a:t> siempre</a:t>
            </a:r>
            <a:endParaRPr lang="en-US" sz="54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84763"/>
            <a:ext cx="2890838" cy="1041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4" name="Picture 5" descr="http://t0.gstatic.com/images?q=tbn:ANd9GcT2v-ERNPCgCubHB0Oe7Av6ZFbB44xvLcNZC6PQDQaw71d6eHh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773238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finally</a:t>
            </a:r>
            <a:endParaRPr lang="en-US" sz="60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>
                <a:solidFill>
                  <a:srgbClr val="0070C0"/>
                </a:solidFill>
              </a:rPr>
              <a:t>por</a:t>
            </a:r>
            <a:r>
              <a:rPr lang="es-MX" sz="6000" smtClean="0"/>
              <a:t> fin</a:t>
            </a:r>
            <a:endParaRPr lang="en-US" sz="60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7643813" cy="2049463"/>
          </a:xfrm>
        </p:spPr>
        <p:txBody>
          <a:bodyPr/>
          <a:lstStyle/>
          <a:p>
            <a:pPr eaLnBrk="1" hangingPunct="1"/>
            <a:r>
              <a:rPr lang="en-US" smtClean="0"/>
              <a:t>Por fin llegamos a Nueva York.</a:t>
            </a:r>
          </a:p>
        </p:txBody>
      </p:sp>
      <p:pic>
        <p:nvPicPr>
          <p:cNvPr id="53252" name="Picture 7" descr="C:\Documents and Settings\jlopez\Local Settings\Temporary Internet Files\Content.IE5\RPASN5QZ\MC9004374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133600"/>
            <a:ext cx="2895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9" descr="C:\Documents and Settings\jlopez\Local Settings\Temporary Internet Files\Content.IE5\6PTSUNH0\MM90023627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2438" y="2852738"/>
            <a:ext cx="33877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es-MX" sz="6000" smtClean="0"/>
              <a:t>multiplying or dividing</a:t>
            </a:r>
            <a:endParaRPr lang="en-US" sz="600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(dividido) </a:t>
            </a:r>
            <a:r>
              <a:rPr lang="es-MX" sz="6000" smtClean="0">
                <a:solidFill>
                  <a:srgbClr val="0070C0"/>
                </a:solidFill>
              </a:rPr>
              <a:t>por </a:t>
            </a:r>
            <a:endParaRPr lang="en-US" sz="6000" smtClean="0">
              <a:solidFill>
                <a:srgbClr val="0070C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770563" cy="4784725"/>
          </a:xfrm>
        </p:spPr>
        <p:txBody>
          <a:bodyPr/>
          <a:lstStyle/>
          <a:p>
            <a:pPr eaLnBrk="1" hangingPunct="1"/>
            <a:r>
              <a:rPr lang="es-MX" smtClean="0"/>
              <a:t>Dos por tres son seis. </a:t>
            </a:r>
            <a:endParaRPr lang="en-US" smtClean="0"/>
          </a:p>
        </p:txBody>
      </p:sp>
      <p:pic>
        <p:nvPicPr>
          <p:cNvPr id="55300" name="Picture 4" descr="C:\Documents and Settings\jlopez\Local Settings\Temporary Internet Files\Content.IE5\RPASN5QZ\MC9000565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479550"/>
            <a:ext cx="3636963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in the morning</a:t>
            </a:r>
            <a:endParaRPr lang="en-US" sz="60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To express a general time period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6000" smtClean="0">
                <a:solidFill>
                  <a:srgbClr val="0070C0"/>
                </a:solidFill>
              </a:rPr>
              <a:t>por</a:t>
            </a:r>
            <a:r>
              <a:rPr lang="es-MX" sz="6000" smtClean="0"/>
              <a:t> la mañana (tarde, noche)</a:t>
            </a:r>
            <a:endParaRPr lang="en-US" sz="600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7348" name="Picture 4" descr="C:\Documents and Settings\jlopez\Local Settings\Temporary Internet Files\Content.IE5\CT7593CZ\MP9004120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989138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5400" dirty="0" err="1" smtClean="0"/>
              <a:t>to</a:t>
            </a:r>
            <a:r>
              <a:rPr lang="es-MX" sz="5400" dirty="0" smtClean="0"/>
              <a:t> </a:t>
            </a:r>
            <a:r>
              <a:rPr lang="es-MX" sz="5400" dirty="0" err="1" smtClean="0"/>
              <a:t>be</a:t>
            </a:r>
            <a:r>
              <a:rPr lang="es-MX" sz="5400" dirty="0" smtClean="0"/>
              <a:t> in </a:t>
            </a:r>
            <a:r>
              <a:rPr lang="es-MX" sz="5400" dirty="0" err="1" smtClean="0"/>
              <a:t>the</a:t>
            </a:r>
            <a:r>
              <a:rPr lang="es-MX" sz="5400" dirty="0" smtClean="0"/>
              <a:t> </a:t>
            </a:r>
            <a:r>
              <a:rPr lang="es-MX" sz="5400" dirty="0" err="1" smtClean="0"/>
              <a:t>mood</a:t>
            </a:r>
            <a:r>
              <a:rPr lang="es-MX" sz="5400" dirty="0" smtClean="0"/>
              <a:t> </a:t>
            </a:r>
            <a:r>
              <a:rPr lang="es-MX" sz="5400" dirty="0" err="1" smtClean="0"/>
              <a:t>to</a:t>
            </a:r>
            <a:r>
              <a:rPr lang="es-MX" sz="5400" dirty="0" smtClean="0"/>
              <a:t> </a:t>
            </a:r>
            <a:r>
              <a:rPr lang="es-MX" sz="5400" dirty="0" smtClean="0"/>
              <a:t>do  </a:t>
            </a:r>
            <a:r>
              <a:rPr lang="es-MX" sz="5400" dirty="0" err="1" smtClean="0"/>
              <a:t>something</a:t>
            </a:r>
            <a:endParaRPr lang="en-US" sz="5400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7200" smtClean="0">
                <a:solidFill>
                  <a:srgbClr val="FF0000"/>
                </a:solidFill>
              </a:rPr>
              <a:t>para</a:t>
            </a:r>
            <a:endParaRPr lang="en-US" sz="720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Mi tío trabaja </a:t>
            </a:r>
            <a:r>
              <a:rPr lang="es-MX" sz="4000" smtClean="0">
                <a:solidFill>
                  <a:srgbClr val="FF0000"/>
                </a:solidFill>
              </a:rPr>
              <a:t>para</a:t>
            </a:r>
            <a:r>
              <a:rPr lang="es-MX" sz="4000" smtClean="0"/>
              <a:t> el restaurante</a:t>
            </a:r>
            <a:r>
              <a:rPr lang="es-MX" smtClean="0"/>
              <a:t>. </a:t>
            </a:r>
            <a:endParaRPr lang="en-US" smtClean="0"/>
          </a:p>
        </p:txBody>
      </p:sp>
      <p:pic>
        <p:nvPicPr>
          <p:cNvPr id="4100" name="Picture 4" descr="C:\Documents and Settings\jlopez\Local Settings\Temporary Internet Files\Content.IE5\S76RRC44\MC9000402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420938"/>
            <a:ext cx="18811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Documents and Settings\jlopez\Local Settings\Temporary Internet Files\Content.IE5\3BHWB6N7\MC9000571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997200"/>
            <a:ext cx="16017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Documents and Settings\jlopez\Local Settings\Temporary Internet Files\Content.IE5\NAOI8N7I\MC9000556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2349500"/>
            <a:ext cx="27400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estar</a:t>
            </a:r>
            <a:r>
              <a:rPr lang="en-US" sz="6000" smtClean="0"/>
              <a:t> + </a:t>
            </a:r>
            <a:r>
              <a:rPr lang="en-US" sz="6000" smtClean="0">
                <a:solidFill>
                  <a:srgbClr val="0070C0"/>
                </a:solidFill>
              </a:rPr>
              <a:t>por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Estoy por comer algo.  </a:t>
            </a:r>
          </a:p>
        </p:txBody>
      </p:sp>
      <p:pic>
        <p:nvPicPr>
          <p:cNvPr id="61444" name="Picture 4" descr="C:\Documents and Settings\jlopez\Local Settings\Temporary Internet Files\Content.IE5\6PTSUNH0\MC9000902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317750"/>
            <a:ext cx="3989388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smtClean="0"/>
              <a:t>deadline, by, </a:t>
            </a:r>
            <a:br>
              <a:rPr lang="en-US" sz="5400" smtClean="0"/>
            </a:br>
            <a:r>
              <a:rPr lang="en-US" sz="5400" smtClean="0"/>
              <a:t>or “at the latest”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rgbClr val="FF0000"/>
                </a:solidFill>
              </a:rPr>
              <a:t>para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 proyecto es para el lunes.</a:t>
            </a:r>
          </a:p>
        </p:txBody>
      </p:sp>
      <p:pic>
        <p:nvPicPr>
          <p:cNvPr id="63492" name="Picture 4" descr="C:\Documents and Settings\jlopez\Local Settings\Temporary Internet Files\Content.IE5\VN5MOTDL\MP9004423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492375"/>
            <a:ext cx="6227762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3848" y="2420888"/>
            <a:ext cx="2762296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r>
              <a:rPr lang="es-MX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 lunes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eaLnBrk="1" hangingPunct="1"/>
            <a:r>
              <a:rPr lang="es-MX" sz="5400" dirty="0" err="1" smtClean="0"/>
              <a:t>for</a:t>
            </a:r>
            <a:r>
              <a:rPr lang="es-MX" sz="5400" dirty="0" smtClean="0"/>
              <a:t> </a:t>
            </a:r>
            <a:r>
              <a:rPr lang="es-MX" sz="5400" dirty="0" err="1" smtClean="0"/>
              <a:t>the</a:t>
            </a:r>
            <a:r>
              <a:rPr lang="es-MX" sz="5400" dirty="0" smtClean="0"/>
              <a:t> sake of, </a:t>
            </a:r>
            <a:r>
              <a:rPr lang="es-MX" sz="5400" dirty="0" err="1" smtClean="0"/>
              <a:t>on</a:t>
            </a:r>
            <a:r>
              <a:rPr lang="es-MX" sz="5400" dirty="0" smtClean="0"/>
              <a:t> </a:t>
            </a:r>
            <a:r>
              <a:rPr lang="es-MX" sz="5400" dirty="0" err="1" smtClean="0"/>
              <a:t>behalf</a:t>
            </a:r>
            <a:r>
              <a:rPr lang="es-MX" sz="5400" dirty="0" smtClean="0"/>
              <a:t> of</a:t>
            </a:r>
            <a:endParaRPr lang="en-US" sz="5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7200" smtClean="0">
                <a:solidFill>
                  <a:srgbClr val="0070C0"/>
                </a:solidFill>
              </a:rPr>
              <a:t>por</a:t>
            </a:r>
            <a:endParaRPr lang="en-US" sz="7200" smtClean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El padre hace todo </a:t>
            </a:r>
            <a:r>
              <a:rPr lang="es-MX" sz="4000" smtClean="0">
                <a:solidFill>
                  <a:srgbClr val="0070C0"/>
                </a:solidFill>
              </a:rPr>
              <a:t>por</a:t>
            </a:r>
            <a:r>
              <a:rPr lang="es-MX" sz="4000" smtClean="0"/>
              <a:t> sus hijos. </a:t>
            </a:r>
            <a:endParaRPr lang="en-US" sz="4000" smtClean="0"/>
          </a:p>
        </p:txBody>
      </p:sp>
      <p:pic>
        <p:nvPicPr>
          <p:cNvPr id="6148" name="Picture 5" descr="C:\Documents and Settings\jlopez\Local Settings\Temporary Internet Files\Content.IE5\8QQLOJOI\MC9000649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5888" y="2516188"/>
            <a:ext cx="12922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C:\Documents and Settings\jlopez\Local Settings\Temporary Internet Files\Content.IE5\8QQLOJOI\MC9000533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708275"/>
            <a:ext cx="18399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C:\Documents and Settings\jlopez\Local Settings\Temporary Internet Files\Content.IE5\8QQLOJOI\MC90005728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708275"/>
            <a:ext cx="1792288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7200" smtClean="0"/>
              <a:t>transportation</a:t>
            </a:r>
            <a:endParaRPr lang="en-US" sz="7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age" ma:contentTypeID="0x010100C568DB52D9D0A14D9B2FDCC96666E9F2007948130EC3DB064584E219954237AF39007440C5C2D3F4B14F9ADB3480866DE14A" ma:contentTypeVersion="1" ma:contentTypeDescription="Page is a system content type template created by the Publishing Resources feature. The column templates from Page will be added to all Pages libraries created by the Publishing feature." ma:contentTypeScope="" ma:versionID="1e369d376254acfa798b838c5619f87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ae9f5723b20835a7f264595426a6ea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" ma:hidden="true" ma:internalName="PublishingExpirationDate">
      <xsd:simpleType>
        <xsd:restriction base="dms:Unknown"/>
      </xsd:simpleType>
    </xsd:element>
    <xsd:element name="PublishingContact" ma:index="11" nillable="true" ma:displayName="Contact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Contact E-Mail Address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Contact Name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Contact Picture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Page 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 Group 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Variation Relationship Link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Rollup Image" ma:internalName="PublishingRollupImage">
      <xsd:simpleType>
        <xsd:restriction base="dms:Unknown"/>
      </xsd:simpleType>
    </xsd:element>
    <xsd:element name="Audience" ma:index="19" nillable="true" ma:displayName="Target Audiences" ma:description="" ma:internalName="Audienc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RollupImage xmlns="http://schemas.microsoft.com/sharepoint/v3" xsi:nil="true"/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VariationGroupID xmlns="http://schemas.microsoft.com/sharepoint/v3" xsi:nil="true"/>
    <Audience xmlns="http://schemas.microsoft.com/sharepoint/v3" xsi:nil="true"/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43C840C-288C-49E7-9466-D86363441ACB}"/>
</file>

<file path=customXml/itemProps2.xml><?xml version="1.0" encoding="utf-8"?>
<ds:datastoreItem xmlns:ds="http://schemas.openxmlformats.org/officeDocument/2006/customXml" ds:itemID="{9F4C5B82-E5A5-46F4-A7D4-672278FBAF48}"/>
</file>

<file path=customXml/itemProps3.xml><?xml version="1.0" encoding="utf-8"?>
<ds:datastoreItem xmlns:ds="http://schemas.openxmlformats.org/officeDocument/2006/customXml" ds:itemID="{43216398-4823-4C78-966E-5AD1AD340646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421</Words>
  <Application>Microsoft Office PowerPoint</Application>
  <PresentationFormat>On-screen Show (4:3)</PresentationFormat>
  <Paragraphs>101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¿por o para?</vt:lpstr>
      <vt:lpstr>Practice the uses of “por y para”.</vt:lpstr>
      <vt:lpstr>opinion</vt:lpstr>
      <vt:lpstr>para</vt:lpstr>
      <vt:lpstr>employment</vt:lpstr>
      <vt:lpstr>para</vt:lpstr>
      <vt:lpstr>for the sake of, on behalf of</vt:lpstr>
      <vt:lpstr>por</vt:lpstr>
      <vt:lpstr>transportation</vt:lpstr>
      <vt:lpstr>por</vt:lpstr>
      <vt:lpstr>exchange</vt:lpstr>
      <vt:lpstr>por</vt:lpstr>
      <vt:lpstr>destination</vt:lpstr>
      <vt:lpstr>para</vt:lpstr>
      <vt:lpstr>replacement</vt:lpstr>
      <vt:lpstr>por</vt:lpstr>
      <vt:lpstr>general area</vt:lpstr>
      <vt:lpstr>por</vt:lpstr>
      <vt:lpstr>spatial motion</vt:lpstr>
      <vt:lpstr>por</vt:lpstr>
      <vt:lpstr>purpose, in order to </vt:lpstr>
      <vt:lpstr>para</vt:lpstr>
      <vt:lpstr>duration of time</vt:lpstr>
      <vt:lpstr>por</vt:lpstr>
      <vt:lpstr>media (medios de comunicación)</vt:lpstr>
      <vt:lpstr>por</vt:lpstr>
      <vt:lpstr>thanks for</vt:lpstr>
      <vt:lpstr>por</vt:lpstr>
      <vt:lpstr>despite or considering</vt:lpstr>
      <vt:lpstr>para</vt:lpstr>
      <vt:lpstr>to pay for something</vt:lpstr>
      <vt:lpstr>pagar por</vt:lpstr>
      <vt:lpstr>recipient</vt:lpstr>
      <vt:lpstr>para</vt:lpstr>
      <vt:lpstr>in search of</vt:lpstr>
      <vt:lpstr>por</vt:lpstr>
      <vt:lpstr>cost</vt:lpstr>
      <vt:lpstr>por</vt:lpstr>
      <vt:lpstr>to be about to do + verbo</vt:lpstr>
      <vt:lpstr>estar para + verbo</vt:lpstr>
      <vt:lpstr>for example</vt:lpstr>
      <vt:lpstr>por ejemplo</vt:lpstr>
      <vt:lpstr>because of</vt:lpstr>
      <vt:lpstr>por</vt:lpstr>
      <vt:lpstr>at least</vt:lpstr>
      <vt:lpstr>por lo menos</vt:lpstr>
      <vt:lpstr> because of this, therefore</vt:lpstr>
      <vt:lpstr>por eso</vt:lpstr>
      <vt:lpstr>no way, at all</vt:lpstr>
      <vt:lpstr>para nada</vt:lpstr>
      <vt:lpstr>forever</vt:lpstr>
      <vt:lpstr>para siempre</vt:lpstr>
      <vt:lpstr>finally</vt:lpstr>
      <vt:lpstr>por fin</vt:lpstr>
      <vt:lpstr>multiplying or dividing</vt:lpstr>
      <vt:lpstr>(dividido) por </vt:lpstr>
      <vt:lpstr>in the morning</vt:lpstr>
      <vt:lpstr>por la mañana (tarde, noche)</vt:lpstr>
      <vt:lpstr>to be in the mood to do  something</vt:lpstr>
      <vt:lpstr>estar + por </vt:lpstr>
      <vt:lpstr>deadline, by,  or “at the latest”</vt:lpstr>
      <vt:lpstr>para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o para?</dc:title>
  <dc:creator>Jen</dc:creator>
  <cp:lastModifiedBy>Jen</cp:lastModifiedBy>
  <cp:revision>1</cp:revision>
  <dcterms:created xsi:type="dcterms:W3CDTF">2012-10-31T12:03:08Z</dcterms:created>
  <dcterms:modified xsi:type="dcterms:W3CDTF">2012-10-31T12:05:13Z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0x010100C568DB52D9D0A14D9B2FDCC96666E9F2007948130EC3DB064584E219954237AF39007440C5C2D3F4B14F9ADB3480866DE14A</vt:lpwstr>
  </property>
</Properties>
</file>