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1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933F-FD97-46E7-A9CB-070E23354EE0}" type="datetimeFigureOut">
              <a:rPr lang="en-US" smtClean="0"/>
              <a:t>10/31/2012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393C5-7743-4ECE-8067-16502AD50C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w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bmpr.com/chip_martin/blogs/images/chip_martin/movie-theater-article.jpg&amp;imgrefurl=http://bmpr.com/chip_martin/default.aspx%3FPageIndex%3D56&amp;usg=__sdz3q5ieRXHT8tsYTs2biKcvxvc=&amp;h=227&amp;w=400&amp;sz=90&amp;hl=en&amp;start=8&amp;zoom=1&amp;um=1&amp;itbs=1&amp;tbnid=yJR6prbi5NzhDM:&amp;tbnh=70&amp;tbnw=124&amp;prev=/images%3Fq%3Dmovie%2Btheater%2Bad%26um%3D1%26hl%3Den%26rlz%3D1T4SUNA_enUS259US292%26tbs%3D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gi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wmf"/><Relationship Id="rId4" Type="http://schemas.openxmlformats.org/officeDocument/2006/relationships/image" Target="../media/image3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8800" smtClean="0"/>
              <a:t>¿</a:t>
            </a:r>
            <a:r>
              <a:rPr lang="es-MX" sz="9600" smtClean="0"/>
              <a:t>por o para</a:t>
            </a:r>
            <a:r>
              <a:rPr lang="es-MX" sz="8800" smtClean="0"/>
              <a:t>?</a:t>
            </a:r>
            <a:endParaRPr lang="en-US" sz="880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Me gusta viajar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avión</a:t>
            </a:r>
            <a:r>
              <a:rPr lang="es-MX" smtClean="0"/>
              <a:t>.</a:t>
            </a:r>
            <a:endParaRPr lang="en-US" smtClean="0"/>
          </a:p>
        </p:txBody>
      </p:sp>
      <p:pic>
        <p:nvPicPr>
          <p:cNvPr id="8196" name="Picture 4" descr="C:\Program Files\Microsoft Office\MEDIA\CAGCAT10\j029323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2565400"/>
            <a:ext cx="2735262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C:\Documents and Settings\jlopez\Local Settings\Temporary Internet Files\Content.IE5\YP3433CT\MM900283797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2924175"/>
            <a:ext cx="14097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2636838"/>
            <a:ext cx="1804987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exchange</a:t>
            </a:r>
            <a:endParaRPr lang="en-US" sz="600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endParaRPr lang="en-US" sz="6000" smtClean="0">
              <a:solidFill>
                <a:srgbClr val="0070C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3600" dirty="0" smtClean="0"/>
              <a:t>(Yo) Te doy el lápiz </a:t>
            </a:r>
            <a:r>
              <a:rPr lang="es-MX" sz="3600" dirty="0" smtClean="0">
                <a:solidFill>
                  <a:srgbClr val="0070C0"/>
                </a:solidFill>
              </a:rPr>
              <a:t>por</a:t>
            </a:r>
            <a:r>
              <a:rPr lang="es-MX" sz="3600" dirty="0" smtClean="0"/>
              <a:t> el </a:t>
            </a:r>
            <a:r>
              <a:rPr lang="es-MX" sz="3600" dirty="0" smtClean="0"/>
              <a:t>papel</a:t>
            </a:r>
            <a:r>
              <a:rPr lang="es-MX" dirty="0" smtClean="0"/>
              <a:t>. </a:t>
            </a:r>
            <a:endParaRPr lang="en-US" dirty="0" smtClean="0"/>
          </a:p>
        </p:txBody>
      </p:sp>
      <p:pic>
        <p:nvPicPr>
          <p:cNvPr id="10247" name="Picture 7" descr="http://t0.gstatic.com/images?q=tbn:ANd9GcQ5XXduKJuXDRotIB7ztUJmMKF-53NxH1DmnIJdbjVHqfBeF8A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852936"/>
            <a:ext cx="1762125" cy="1857376"/>
          </a:xfrm>
          <a:prstGeom prst="rect">
            <a:avLst/>
          </a:prstGeom>
          <a:noFill/>
        </p:spPr>
      </p:pic>
      <p:pic>
        <p:nvPicPr>
          <p:cNvPr id="10249" name="Picture 9" descr="http://t1.gstatic.com/images?q=tbn:ANd9GcTnX6zgumB96EBgOLyVChocsZhd47wgQhHINe_b4HS7v49eylx9L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636912"/>
            <a:ext cx="1876425" cy="242887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destination</a:t>
            </a:r>
            <a:endParaRPr lang="en-US" sz="60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Mañana voy </a:t>
            </a:r>
            <a:r>
              <a:rPr lang="es-MX" sz="4000" smtClean="0">
                <a:solidFill>
                  <a:srgbClr val="FF0000"/>
                </a:solidFill>
              </a:rPr>
              <a:t>para</a:t>
            </a:r>
            <a:r>
              <a:rPr lang="es-MX" sz="4000" smtClean="0"/>
              <a:t> Colombia. </a:t>
            </a:r>
            <a:endParaRPr lang="en-US" sz="4000" smtClean="0"/>
          </a:p>
        </p:txBody>
      </p:sp>
      <p:pic>
        <p:nvPicPr>
          <p:cNvPr id="12292" name="Picture 4" descr="C:\Documents and Settings\jlopez\Local Settings\Temporary Internet Files\Content.IE5\YP3433CT\MC90016166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2420938"/>
            <a:ext cx="2995612" cy="405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replacement</a:t>
            </a:r>
            <a:endParaRPr lang="en-US" sz="600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8000" smtClean="0">
                <a:solidFill>
                  <a:srgbClr val="0070C0"/>
                </a:solidFill>
              </a:rPr>
              <a:t>por</a:t>
            </a:r>
            <a:endParaRPr lang="en-US" sz="8000" smtClean="0">
              <a:solidFill>
                <a:srgbClr val="0070C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 </a:t>
            </a:r>
            <a:r>
              <a:rPr lang="es-MX" sz="4400" smtClean="0"/>
              <a:t>Juan compró los regalos </a:t>
            </a:r>
            <a:r>
              <a:rPr lang="es-MX" sz="4800" smtClean="0">
                <a:solidFill>
                  <a:srgbClr val="0070C0"/>
                </a:solidFill>
              </a:rPr>
              <a:t>por </a:t>
            </a:r>
            <a:r>
              <a:rPr lang="es-MX" sz="4400" smtClean="0"/>
              <a:t>ella.  </a:t>
            </a:r>
            <a:endParaRPr lang="es-MX" smtClean="0"/>
          </a:p>
          <a:p>
            <a:pPr eaLnBrk="1" hangingPunct="1">
              <a:buFontTx/>
              <a:buNone/>
            </a:pPr>
            <a:r>
              <a:rPr lang="es-MX" smtClean="0"/>
              <a:t>	(Juan bought the gift for her because she was not able to buy it.)</a:t>
            </a:r>
            <a:endParaRPr lang="en-US" smtClean="0"/>
          </a:p>
        </p:txBody>
      </p:sp>
      <p:pic>
        <p:nvPicPr>
          <p:cNvPr id="14340" name="Picture 4" descr="C:\Documents and Settings\jlopez\Local Settings\Temporary Internet Files\Content.IE5\S76RRC44\MC90034747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4463" y="3860800"/>
            <a:ext cx="2649537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C:\Documents and Settings\jlopez\Local Settings\Temporary Internet Files\Content.IE5\NAOI8N7I\MC910215959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4076700"/>
            <a:ext cx="22098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C:\Documents and Settings\jlopez\Local Settings\Temporary Internet Files\Content.IE5\8QQLOJOI\MC900440391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50850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general area</a:t>
            </a:r>
            <a:endParaRPr lang="en-US" sz="60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MX" sz="8000" smtClean="0">
                <a:solidFill>
                  <a:srgbClr val="0070C0"/>
                </a:solidFill>
              </a:rPr>
              <a:t>por</a:t>
            </a:r>
            <a:endParaRPr lang="en-US" sz="8000" smtClean="0">
              <a:solidFill>
                <a:srgbClr val="0070C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Sé que mi amigo vive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aquí. </a:t>
            </a:r>
            <a:endParaRPr lang="en-US" sz="4000" smtClean="0"/>
          </a:p>
        </p:txBody>
      </p:sp>
      <p:pic>
        <p:nvPicPr>
          <p:cNvPr id="16388" name="Picture 5" descr="C:\Documents and Settings\jlopez\Local Settings\Temporary Internet Files\Content.IE5\S76RRC44\MC90033208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2420938"/>
            <a:ext cx="3306762" cy="398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spatial motion</a:t>
            </a:r>
            <a:endParaRPr lang="en-US" sz="60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Practice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uses of “por y para”.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You</a:t>
            </a:r>
            <a:r>
              <a:rPr lang="es-MX" dirty="0" smtClean="0"/>
              <a:t> </a:t>
            </a:r>
            <a:r>
              <a:rPr lang="es-MX" dirty="0" err="1" smtClean="0"/>
              <a:t>will</a:t>
            </a:r>
            <a:r>
              <a:rPr lang="es-MX" dirty="0" smtClean="0"/>
              <a:t> </a:t>
            </a:r>
            <a:r>
              <a:rPr lang="es-MX" dirty="0" err="1" smtClean="0"/>
              <a:t>see</a:t>
            </a:r>
            <a:r>
              <a:rPr lang="es-MX" dirty="0" smtClean="0"/>
              <a:t> a </a:t>
            </a:r>
            <a:r>
              <a:rPr lang="es-MX" dirty="0" err="1" smtClean="0"/>
              <a:t>reason</a:t>
            </a:r>
            <a:r>
              <a:rPr lang="es-MX" dirty="0" smtClean="0"/>
              <a:t> </a:t>
            </a:r>
            <a:r>
              <a:rPr lang="es-MX" dirty="0" err="1" smtClean="0"/>
              <a:t>or</a:t>
            </a:r>
            <a:r>
              <a:rPr lang="es-MX" dirty="0" smtClean="0"/>
              <a:t> </a:t>
            </a:r>
            <a:r>
              <a:rPr lang="es-MX" dirty="0" err="1" smtClean="0"/>
              <a:t>expression</a:t>
            </a:r>
            <a:r>
              <a:rPr lang="es-MX" dirty="0" smtClean="0"/>
              <a:t>. </a:t>
            </a:r>
          </a:p>
          <a:p>
            <a:r>
              <a:rPr lang="es-MX" dirty="0" err="1" smtClean="0"/>
              <a:t>Either</a:t>
            </a:r>
            <a:r>
              <a:rPr lang="es-MX" dirty="0" smtClean="0"/>
              <a:t> </a:t>
            </a:r>
            <a:r>
              <a:rPr lang="es-MX" dirty="0" err="1" smtClean="0"/>
              <a:t>write</a:t>
            </a:r>
            <a:r>
              <a:rPr lang="es-MX" dirty="0" smtClean="0"/>
              <a:t> </a:t>
            </a:r>
            <a:r>
              <a:rPr lang="es-MX" dirty="0" err="1" smtClean="0"/>
              <a:t>it</a:t>
            </a:r>
            <a:r>
              <a:rPr lang="es-MX" dirty="0" smtClean="0"/>
              <a:t> </a:t>
            </a:r>
            <a:r>
              <a:rPr lang="es-MX" dirty="0" err="1" smtClean="0"/>
              <a:t>down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quiz</a:t>
            </a:r>
            <a:r>
              <a:rPr lang="es-MX" dirty="0" smtClean="0"/>
              <a:t> </a:t>
            </a:r>
            <a:r>
              <a:rPr lang="es-MX" dirty="0" err="1" smtClean="0"/>
              <a:t>yourself</a:t>
            </a:r>
            <a:r>
              <a:rPr lang="es-MX" dirty="0" smtClean="0"/>
              <a:t> </a:t>
            </a:r>
            <a:r>
              <a:rPr lang="es-MX" dirty="0" err="1" smtClean="0"/>
              <a:t>or</a:t>
            </a:r>
            <a:r>
              <a:rPr lang="es-MX" dirty="0" smtClean="0"/>
              <a:t> </a:t>
            </a:r>
            <a:r>
              <a:rPr lang="es-MX" dirty="0" err="1" smtClean="0"/>
              <a:t>think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yourself</a:t>
            </a:r>
            <a:r>
              <a:rPr lang="es-MX" dirty="0" smtClean="0"/>
              <a:t> </a:t>
            </a:r>
            <a:r>
              <a:rPr lang="es-MX" dirty="0" err="1" smtClean="0"/>
              <a:t>which</a:t>
            </a:r>
            <a:r>
              <a:rPr lang="es-MX" dirty="0" smtClean="0"/>
              <a:t> </a:t>
            </a:r>
            <a:r>
              <a:rPr lang="es-MX" dirty="0" err="1" smtClean="0"/>
              <a:t>preposition</a:t>
            </a:r>
            <a:r>
              <a:rPr lang="es-MX" dirty="0" smtClean="0"/>
              <a:t> </a:t>
            </a:r>
            <a:r>
              <a:rPr lang="es-MX" dirty="0" err="1" smtClean="0"/>
              <a:t>would</a:t>
            </a:r>
            <a:r>
              <a:rPr lang="es-MX" dirty="0" smtClean="0"/>
              <a:t> </a:t>
            </a:r>
            <a:r>
              <a:rPr lang="es-MX" dirty="0" err="1" smtClean="0"/>
              <a:t>be</a:t>
            </a:r>
            <a:r>
              <a:rPr lang="es-MX" dirty="0" smtClean="0"/>
              <a:t> </a:t>
            </a:r>
            <a:r>
              <a:rPr lang="es-MX" dirty="0" err="1" smtClean="0"/>
              <a:t>used</a:t>
            </a:r>
            <a:r>
              <a:rPr lang="es-MX" dirty="0" smtClean="0"/>
              <a:t>.</a:t>
            </a:r>
          </a:p>
          <a:p>
            <a:r>
              <a:rPr lang="es-MX" dirty="0" err="1" smtClean="0"/>
              <a:t>Advance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presentation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get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answer</a:t>
            </a:r>
            <a:r>
              <a:rPr lang="es-MX" smtClean="0"/>
              <a:t>.   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eaLnBrk="1" hangingPunct="1"/>
            <a:r>
              <a:rPr lang="es-MX" sz="4400" smtClean="0"/>
              <a:t>Nos gusta camina </a:t>
            </a:r>
            <a:r>
              <a:rPr lang="es-MX" sz="4400" smtClean="0">
                <a:solidFill>
                  <a:srgbClr val="0070C0"/>
                </a:solidFill>
              </a:rPr>
              <a:t>por</a:t>
            </a:r>
            <a:r>
              <a:rPr lang="es-MX" sz="4400" smtClean="0"/>
              <a:t> los aros.</a:t>
            </a:r>
          </a:p>
          <a:p>
            <a:pPr eaLnBrk="1" hangingPunct="1">
              <a:buFontTx/>
              <a:buNone/>
            </a:pPr>
            <a:r>
              <a:rPr lang="es-MX" smtClean="0"/>
              <a:t>   </a:t>
            </a:r>
            <a:r>
              <a:rPr lang="es-MX" sz="3600" smtClean="0"/>
              <a:t>(by, around, through, along, via)</a:t>
            </a:r>
            <a:endParaRPr lang="es-MX" smtClean="0"/>
          </a:p>
          <a:p>
            <a:pPr eaLnBrk="1" hangingPunct="1"/>
            <a:endParaRPr lang="en-US" smtClean="0"/>
          </a:p>
        </p:txBody>
      </p:sp>
      <p:pic>
        <p:nvPicPr>
          <p:cNvPr id="18436" name="Picture 6" descr="C:\Documents and Settings\jlopez\Local Settings\Temporary Internet Files\Content.IE5\NAOI8N7I\MC90005955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3649663"/>
            <a:ext cx="3914775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C:\Program Files\Microsoft Office\MEDIA\OFFICE12\Bullets\BD21298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4221163"/>
            <a:ext cx="8540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600" smtClean="0"/>
              <a:t>purpose, in order to</a:t>
            </a:r>
            <a:r>
              <a:rPr lang="es-MX" sz="4800" smtClean="0"/>
              <a:t> </a:t>
            </a:r>
            <a:endParaRPr lang="en-US" sz="48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3600" smtClean="0">
                <a:solidFill>
                  <a:srgbClr val="FF0000"/>
                </a:solidFill>
              </a:rPr>
              <a:t>Para</a:t>
            </a:r>
            <a:r>
              <a:rPr lang="es-MX" sz="3600" smtClean="0"/>
              <a:t> estar en plena forma, hay que hacer ejercicio.</a:t>
            </a:r>
            <a:endParaRPr lang="en-US" sz="3600" smtClean="0"/>
          </a:p>
        </p:txBody>
      </p:sp>
      <p:pic>
        <p:nvPicPr>
          <p:cNvPr id="20484" name="Picture 4" descr="C:\Documents and Settings\jlopez\Local Settings\Temporary Internet Files\Content.IE5\NAOI8N7I\MC90035159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71550" y="3211513"/>
            <a:ext cx="2706688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Documents and Settings\jlopez\Local Settings\Temporary Internet Files\Content.IE5\8QQLOJOI\MC90039100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2974975"/>
            <a:ext cx="2173287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600" smtClean="0"/>
              <a:t>duration of time</a:t>
            </a:r>
            <a:endParaRPr lang="en-US" sz="660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Estudia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dos hora cada noche.</a:t>
            </a:r>
            <a:endParaRPr lang="en-US" sz="4000" smtClean="0"/>
          </a:p>
        </p:txBody>
      </p:sp>
      <p:pic>
        <p:nvPicPr>
          <p:cNvPr id="22532" name="Picture 5" descr="C:\Documents and Settings\jlopez\Local Settings\Temporary Internet Files\Content.IE5\NAOI8N7I\MC90044625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2636838"/>
            <a:ext cx="268446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6" descr="C:\Documents and Settings\jlopez\Local Settings\Temporary Internet Files\Content.IE5\T4JDXFK3\MC90033627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2420938"/>
            <a:ext cx="20066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6000" smtClean="0"/>
              <a:t>media</a:t>
            </a:r>
            <a:br>
              <a:rPr lang="es-MX" sz="6000" smtClean="0"/>
            </a:br>
            <a:r>
              <a:rPr lang="es-MX" sz="4000" smtClean="0"/>
              <a:t>(medios de comunicación)</a:t>
            </a:r>
            <a:endParaRPr lang="en-US" sz="6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8000" smtClean="0">
                <a:solidFill>
                  <a:srgbClr val="0070C0"/>
                </a:solidFill>
              </a:rPr>
              <a:t>por</a:t>
            </a:r>
            <a:endParaRPr lang="en-US" sz="8000" smtClean="0">
              <a:solidFill>
                <a:srgbClr val="0070C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Le mandé el correo electrónico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la computadora. </a:t>
            </a:r>
            <a:endParaRPr lang="en-US" sz="4000" smtClean="0"/>
          </a:p>
        </p:txBody>
      </p:sp>
      <p:pic>
        <p:nvPicPr>
          <p:cNvPr id="24580" name="Picture 4" descr="C:\Documents and Settings\jlopez\Local Settings\Temporary Internet Files\Content.IE5\NAOI8N7I\MC9003204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971800"/>
            <a:ext cx="2401888" cy="24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laptop"/>
          <p:cNvSpPr>
            <a:spLocks noEditPoints="1" noChangeArrowheads="1"/>
          </p:cNvSpPr>
          <p:nvPr/>
        </p:nvSpPr>
        <p:spPr bwMode="auto">
          <a:xfrm>
            <a:off x="827088" y="3500438"/>
            <a:ext cx="1809750" cy="13620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4445 w 21600"/>
              <a:gd name="T25" fmla="*/ 1858 h 21600"/>
              <a:gd name="T26" fmla="*/ 17311 w 21600"/>
              <a:gd name="T27" fmla="*/ 12323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/>
              <a:t>thanks for</a:t>
            </a:r>
            <a:endParaRPr lang="en-US" sz="7200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Gracias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verme hoy día, Doctor. </a:t>
            </a:r>
            <a:endParaRPr lang="en-US" sz="4000" smtClean="0"/>
          </a:p>
        </p:txBody>
      </p:sp>
      <p:pic>
        <p:nvPicPr>
          <p:cNvPr id="26628" name="Picture 4" descr="C:\Documents and Settings\jlopez\Local Settings\Temporary Internet Files\Content.IE5\8QQLOJOI\MC9001048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3068638"/>
            <a:ext cx="2982912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C:\Documents and Settings\jlopez\Local Settings\Temporary Internet Files\Content.IE5\8QQLOJOI\MC90006023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997200"/>
            <a:ext cx="1893888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/>
          <a:lstStyle/>
          <a:p>
            <a:pPr eaLnBrk="1" hangingPunct="1"/>
            <a:r>
              <a:rPr lang="es-MX" sz="6600" smtClean="0"/>
              <a:t>despite or considering</a:t>
            </a:r>
            <a:endParaRPr lang="en-US" sz="6600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dirty="0" err="1" smtClean="0"/>
              <a:t>opinion</a:t>
            </a:r>
            <a:endParaRPr lang="en-US" sz="72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73688"/>
            <a:ext cx="7067550" cy="75247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3600" smtClean="0">
                <a:solidFill>
                  <a:srgbClr val="FF0000"/>
                </a:solidFill>
              </a:rPr>
              <a:t>Para</a:t>
            </a:r>
            <a:r>
              <a:rPr lang="es-MX" sz="3600" smtClean="0"/>
              <a:t> ser tortuga, sabe patinar bien.</a:t>
            </a:r>
            <a:endParaRPr lang="en-US" sz="3600" smtClean="0"/>
          </a:p>
        </p:txBody>
      </p:sp>
      <p:pic>
        <p:nvPicPr>
          <p:cNvPr id="28676" name="Picture 4" descr="C:\Documents and Settings\jlopez\Local Settings\Temporary Internet Files\Content.IE5\VN5MOTDL\MC90021530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2636838"/>
            <a:ext cx="3033713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Documents and Settings\jlopez\Local Settings\Temporary Internet Files\Content.IE5\VN5MOTDL\MC90019881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9700" y="4076700"/>
            <a:ext cx="212566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to pay for something</a:t>
            </a:r>
            <a:endParaRPr lang="en-US" sz="60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pagar </a:t>
            </a:r>
            <a:r>
              <a:rPr lang="es-MX" sz="6000" smtClean="0">
                <a:solidFill>
                  <a:srgbClr val="0070C0"/>
                </a:solidFill>
              </a:rPr>
              <a:t>por</a:t>
            </a:r>
            <a:endParaRPr lang="en-US" sz="6000" smtClean="0">
              <a:solidFill>
                <a:srgbClr val="0070C0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Los criminales deben pagar </a:t>
            </a:r>
            <a:r>
              <a:rPr lang="es-MX" smtClean="0">
                <a:solidFill>
                  <a:srgbClr val="0070C0"/>
                </a:solidFill>
              </a:rPr>
              <a:t>por </a:t>
            </a:r>
            <a:r>
              <a:rPr lang="es-MX" smtClean="0"/>
              <a:t>sus crímenes. </a:t>
            </a:r>
            <a:endParaRPr lang="en-US" smtClean="0"/>
          </a:p>
        </p:txBody>
      </p:sp>
      <p:pic>
        <p:nvPicPr>
          <p:cNvPr id="30724" name="Picture 4" descr="C:\Documents and Settings\jlopez\Local Settings\Temporary Internet Files\Content.IE5\S76RRC44\MC90039103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924175"/>
            <a:ext cx="2428875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recipient</a:t>
            </a:r>
            <a:endParaRPr lang="en-US" sz="60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s-MX" sz="4400" dirty="0" smtClean="0"/>
              <a:t>Esta flor es </a:t>
            </a:r>
            <a:r>
              <a:rPr lang="es-MX" sz="4400" dirty="0" smtClean="0">
                <a:solidFill>
                  <a:srgbClr val="FF0000"/>
                </a:solidFill>
              </a:rPr>
              <a:t>para</a:t>
            </a:r>
            <a:r>
              <a:rPr lang="es-MX" sz="4400" dirty="0" smtClean="0"/>
              <a:t> ti.  </a:t>
            </a:r>
          </a:p>
          <a:p>
            <a:pPr lvl="1" eaLnBrk="1" hangingPunct="1">
              <a:defRPr/>
            </a:pPr>
            <a:r>
              <a:rPr lang="es-MX" b="1" dirty="0" smtClean="0">
                <a:solidFill>
                  <a:schemeClr val="accent6">
                    <a:lumMod val="75000"/>
                  </a:schemeClr>
                </a:solidFill>
              </a:rPr>
              <a:t>para mí		-- para nosotros</a:t>
            </a:r>
          </a:p>
          <a:p>
            <a:pPr lvl="1" eaLnBrk="1" hangingPunct="1">
              <a:defRPr/>
            </a:pPr>
            <a:r>
              <a:rPr lang="es-MX" b="1" dirty="0" smtClean="0">
                <a:solidFill>
                  <a:schemeClr val="accent6">
                    <a:lumMod val="75000"/>
                  </a:schemeClr>
                </a:solidFill>
              </a:rPr>
              <a:t>para ti			-- para vosotros</a:t>
            </a:r>
          </a:p>
          <a:p>
            <a:pPr lvl="1" eaLnBrk="1" hangingPunct="1">
              <a:defRPr/>
            </a:pPr>
            <a:r>
              <a:rPr lang="es-MX" b="1" dirty="0" smtClean="0">
                <a:solidFill>
                  <a:schemeClr val="accent6">
                    <a:lumMod val="75000"/>
                  </a:schemeClr>
                </a:solidFill>
              </a:rPr>
              <a:t>para él, ella, 	-- para ellos</a:t>
            </a:r>
          </a:p>
          <a:p>
            <a:pPr lvl="1" eaLnBrk="1" hangingPunct="1">
              <a:defRPr/>
            </a:pPr>
            <a:r>
              <a:rPr lang="es-MX" b="1" dirty="0" smtClean="0">
                <a:solidFill>
                  <a:schemeClr val="accent6">
                    <a:lumMod val="75000"/>
                  </a:schemeClr>
                </a:solidFill>
              </a:rPr>
              <a:t>para Ud. 		-- para Uds</a:t>
            </a:r>
            <a:r>
              <a:rPr lang="es-MX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2772" name="Picture 4" descr="C:\Documents and Settings\jlopez\Local Settings\Temporary Internet Files\Content.IE5\VN5MOTDL\MC90044191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4437063"/>
            <a:ext cx="51593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in search of</a:t>
            </a:r>
            <a:endParaRPr lang="en-US" sz="60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8000" smtClean="0">
                <a:solidFill>
                  <a:srgbClr val="0070C0"/>
                </a:solidFill>
              </a:rPr>
              <a:t>por</a:t>
            </a:r>
            <a:endParaRPr lang="en-US" sz="8000" smtClean="0">
              <a:solidFill>
                <a:srgbClr val="0070C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400" smtClean="0"/>
              <a:t>¿Quieres ir </a:t>
            </a:r>
            <a:r>
              <a:rPr lang="es-MX" sz="4400" b="1" smtClean="0">
                <a:solidFill>
                  <a:srgbClr val="0070C0"/>
                </a:solidFill>
              </a:rPr>
              <a:t>por</a:t>
            </a:r>
            <a:r>
              <a:rPr lang="es-MX" sz="4400" smtClean="0"/>
              <a:t> helado?</a:t>
            </a:r>
            <a:endParaRPr lang="en-US" sz="4400" smtClean="0"/>
          </a:p>
        </p:txBody>
      </p:sp>
      <p:pic>
        <p:nvPicPr>
          <p:cNvPr id="34820" name="Picture 4" descr="C:\Documents and Settings\jlopez\Local Settings\Temporary Internet Files\Content.IE5\YP3433CT\MC90001332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636838"/>
            <a:ext cx="1824038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C:\Documents and Settings\jlopez\Local Settings\Temporary Internet Files\Content.IE5\CT7593CZ\MC90036126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2565400"/>
            <a:ext cx="25034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cost</a:t>
            </a:r>
            <a:endParaRPr lang="en-US" sz="60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Cuesta </a:t>
            </a:r>
            <a:r>
              <a:rPr lang="es-MX" sz="4000" smtClean="0">
                <a:solidFill>
                  <a:srgbClr val="0070C0"/>
                </a:solidFill>
              </a:rPr>
              <a:t>dos </a:t>
            </a:r>
            <a:r>
              <a:rPr lang="es-MX" sz="4000" smtClean="0"/>
              <a:t>dólares por cuaderno. (per)</a:t>
            </a:r>
          </a:p>
          <a:p>
            <a:pPr eaLnBrk="1" hangingPunct="1"/>
            <a:endParaRPr lang="en-US" smtClean="0"/>
          </a:p>
        </p:txBody>
      </p:sp>
      <p:pic>
        <p:nvPicPr>
          <p:cNvPr id="36868" name="Picture 4" descr="C:\Documents and Settings\jlopez\Local Settings\Temporary Internet Files\Content.IE5\NAOI8N7I\MC90033630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429000"/>
            <a:ext cx="1954213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C:\Documents and Settings\jlopez\Local Settings\Temporary Internet Files\Content.IE5\NAOI8N7I\MC90033630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0" y="3492500"/>
            <a:ext cx="1738313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C:\Documents and Settings\jlopez\Local Settings\Temporary Internet Files\Content.IE5\S76RRC44\MC90030454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2924175"/>
            <a:ext cx="2239962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5400" smtClean="0"/>
              <a:t>to be about to do + verbo</a:t>
            </a:r>
            <a:endParaRPr lang="en-US" sz="540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Estar…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dirty="0" smtClean="0"/>
              <a:t> </a:t>
            </a:r>
            <a:r>
              <a:rPr lang="es-MX" sz="4000" dirty="0" smtClean="0">
                <a:solidFill>
                  <a:srgbClr val="FF0000"/>
                </a:solidFill>
              </a:rPr>
              <a:t>Para</a:t>
            </a:r>
            <a:r>
              <a:rPr lang="es-MX" sz="4000" dirty="0" smtClean="0"/>
              <a:t> él, es divertido servir</a:t>
            </a:r>
            <a:r>
              <a:rPr lang="es-MX" dirty="0" smtClean="0"/>
              <a:t>. </a:t>
            </a:r>
            <a:endParaRPr lang="en-US" dirty="0" smtClean="0"/>
          </a:p>
        </p:txBody>
      </p:sp>
      <p:pic>
        <p:nvPicPr>
          <p:cNvPr id="4102" name="Picture 6" descr="C:\Documents and Settings\jlopez\Local Settings\Temporary Internet Files\Content.IE5\NAOI8N7I\MC90005561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420888"/>
            <a:ext cx="27400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600" smtClean="0"/>
              <a:t>estar </a:t>
            </a:r>
            <a:r>
              <a:rPr lang="es-MX" sz="6600" smtClean="0">
                <a:solidFill>
                  <a:srgbClr val="FF0000"/>
                </a:solidFill>
              </a:rPr>
              <a:t>para</a:t>
            </a:r>
            <a:r>
              <a:rPr lang="es-MX" sz="6600" smtClean="0"/>
              <a:t> </a:t>
            </a:r>
            <a:r>
              <a:rPr lang="en-US" sz="6600" smtClean="0"/>
              <a:t>+ </a:t>
            </a:r>
            <a:r>
              <a:rPr lang="es-MX" sz="6600" smtClean="0"/>
              <a:t>verbo</a:t>
            </a:r>
            <a:endParaRPr lang="en-US" sz="66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91513" cy="1108075"/>
          </a:xfrm>
        </p:spPr>
        <p:txBody>
          <a:bodyPr/>
          <a:lstStyle/>
          <a:p>
            <a:pPr eaLnBrk="1" hangingPunct="1"/>
            <a:r>
              <a:rPr lang="en-US" sz="4000" smtClean="0"/>
              <a:t>La pel</a:t>
            </a:r>
            <a:r>
              <a:rPr lang="es-MX" sz="4000" smtClean="0"/>
              <a:t>ícula está </a:t>
            </a:r>
            <a:r>
              <a:rPr lang="es-MX" sz="4000" smtClean="0">
                <a:solidFill>
                  <a:srgbClr val="FF0000"/>
                </a:solidFill>
              </a:rPr>
              <a:t>para</a:t>
            </a:r>
            <a:r>
              <a:rPr lang="es-MX" sz="4000" smtClean="0"/>
              <a:t> comenzar</a:t>
            </a:r>
            <a:r>
              <a:rPr lang="es-MX" smtClean="0"/>
              <a:t>. </a:t>
            </a:r>
            <a:endParaRPr lang="en-US" smtClean="0"/>
          </a:p>
        </p:txBody>
      </p:sp>
      <p:pic>
        <p:nvPicPr>
          <p:cNvPr id="38916" name="Picture 5" descr="http://t2.gstatic.com/images?q=tbn:yJR6prbi5NzhDM:http://bmpr.com/chip_martin/blogs/images/chip_martin/movie-theater-articl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3068638"/>
            <a:ext cx="40814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for example</a:t>
            </a:r>
            <a:endParaRPr lang="en-US" sz="60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r>
              <a:rPr lang="es-MX" sz="6000" smtClean="0"/>
              <a:t> ejemplo</a:t>
            </a:r>
            <a:endParaRPr lang="en-US" sz="600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68638"/>
            <a:ext cx="2243138" cy="305752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0964" name="Picture 5" descr="http://t1.gstatic.com/images?q=tbn:ANd9GcSy1pyNK7qwAgYz397HcPTO9y5E2KDoqqMEr9EMK6YbOsR5IJ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2781300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because of</a:t>
            </a:r>
            <a:endParaRPr lang="en-US" sz="600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endParaRPr lang="en-US" sz="6000" smtClean="0">
              <a:solidFill>
                <a:srgbClr val="0070C0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965200"/>
          </a:xfrm>
        </p:spPr>
        <p:txBody>
          <a:bodyPr/>
          <a:lstStyle/>
          <a:p>
            <a:pPr eaLnBrk="1" hangingPunct="1"/>
            <a:r>
              <a:rPr lang="es-MX" smtClean="0"/>
              <a:t>Por no tener la tarea nunca, tiene una F.  </a:t>
            </a:r>
            <a:endParaRPr lang="en-US" smtClean="0"/>
          </a:p>
        </p:txBody>
      </p:sp>
      <p:pic>
        <p:nvPicPr>
          <p:cNvPr id="43012" name="Picture 5" descr="C:\Documents and Settings\jlopez\Local Settings\Temporary Internet Files\Content.IE5\CT7593CZ\MC90002993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2565400"/>
            <a:ext cx="23828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6" descr="C:\Documents and Settings\jlopez\Local Settings\Temporary Internet Files\Content.IE5\VN5MOTDL\MC90029322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2205038"/>
            <a:ext cx="38957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at least</a:t>
            </a:r>
            <a:endParaRPr lang="en-US" sz="6000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r>
              <a:rPr lang="es-MX" sz="6000" smtClean="0"/>
              <a:t> lo menos</a:t>
            </a:r>
            <a:endParaRPr lang="en-US" sz="6000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4475163" cy="4568825"/>
          </a:xfrm>
        </p:spPr>
        <p:txBody>
          <a:bodyPr/>
          <a:lstStyle/>
          <a:p>
            <a:pPr eaLnBrk="1" hangingPunct="1"/>
            <a:r>
              <a:rPr lang="en-US" smtClean="0"/>
              <a:t>Por lo menos el ni</a:t>
            </a:r>
            <a:r>
              <a:rPr lang="es-MX" smtClean="0"/>
              <a:t>ño come frutas.</a:t>
            </a:r>
            <a:endParaRPr lang="en-US" smtClean="0"/>
          </a:p>
        </p:txBody>
      </p:sp>
      <p:pic>
        <p:nvPicPr>
          <p:cNvPr id="45060" name="Picture 6" descr="C:\Documents and Settings\jlopez\Local Settings\Temporary Internet Files\Content.IE5\VN5MOTDL\MC90044187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268413"/>
            <a:ext cx="283210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8" descr="C:\Documents and Settings\jlopez\Local Settings\Temporary Internet Files\Content.IE5\VN5MOTDL\MC90019154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797425"/>
            <a:ext cx="2151063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9" descr="C:\Documents and Settings\jlopez\Local Settings\Temporary Internet Files\Content.IE5\CT7593CZ\MC900014752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4221163"/>
            <a:ext cx="1074737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10" descr="C:\Documents and Settings\jlopez\Local Settings\Temporary Internet Files\Content.IE5\6PTSUNH0\MC90011236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4652963"/>
            <a:ext cx="10715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11" descr="C:\Documents and Settings\jlopez\Local Settings\Temporary Internet Files\Content.IE5\RPASN5QZ\MC90025084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3933825"/>
            <a:ext cx="1574800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5" name="Picture 12" descr="C:\Documents and Settings\jlopez\Local Settings\Temporary Internet Files\Content.IE5\VN5MOTDL\MC90005828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513" y="3860800"/>
            <a:ext cx="2025650" cy="159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14" descr="C:\Documents and Settings\jlopez\Local Settings\Temporary Internet Files\Content.IE5\RPASN5QZ\MC900303675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425" y="981075"/>
            <a:ext cx="2830513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5400" smtClean="0"/>
              <a:t> because of this, therefore</a:t>
            </a:r>
            <a:endParaRPr lang="en-US" sz="540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r>
              <a:rPr lang="es-MX" sz="6000" smtClean="0"/>
              <a:t> eso</a:t>
            </a:r>
            <a:endParaRPr lang="en-US" sz="600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84538"/>
            <a:ext cx="3106738" cy="2841625"/>
          </a:xfrm>
        </p:spPr>
        <p:txBody>
          <a:bodyPr/>
          <a:lstStyle/>
          <a:p>
            <a:pPr eaLnBrk="1" hangingPunct="1"/>
            <a:r>
              <a:rPr lang="en-US" smtClean="0"/>
              <a:t>Por eso, soy el mejor maestro del mundo.</a:t>
            </a:r>
          </a:p>
        </p:txBody>
      </p:sp>
      <p:pic>
        <p:nvPicPr>
          <p:cNvPr id="47108" name="Picture 5" descr="http://t0.gstatic.com/images?q=tbn:ANd9GcQxqd5aXKy_2vwUIPPnSTYFpIx9GMnWRewrMte5FAPG0jlb-Bf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6013" y="2708275"/>
            <a:ext cx="2533650" cy="319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no way, at all</a:t>
            </a:r>
            <a:endParaRPr lang="en-US" sz="6000" smtClean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/>
              <a:t>employment</a:t>
            </a:r>
            <a:endParaRPr lang="en-US" sz="72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73688"/>
            <a:ext cx="7067550" cy="75247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FF0000"/>
                </a:solidFill>
              </a:rPr>
              <a:t>para</a:t>
            </a:r>
            <a:r>
              <a:rPr lang="es-MX" sz="6000" smtClean="0"/>
              <a:t> nada</a:t>
            </a:r>
            <a:endParaRPr lang="en-US" sz="6000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5770563" cy="4425950"/>
          </a:xfrm>
        </p:spPr>
        <p:txBody>
          <a:bodyPr/>
          <a:lstStyle/>
          <a:p>
            <a:pPr eaLnBrk="1" hangingPunct="1"/>
            <a:r>
              <a:rPr lang="en-US" smtClean="0"/>
              <a:t>A Paco no le gusta el pescado para nada.</a:t>
            </a:r>
          </a:p>
        </p:txBody>
      </p:sp>
      <p:pic>
        <p:nvPicPr>
          <p:cNvPr id="49156" name="Picture 5" descr="http://t1.gstatic.com/images?q=tbn:ANd9GcTGFFBRT_nbckqqOJKzPNzKHWo_oMrZ1m4t5EPngfiYsnP5YKGfv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2997200"/>
            <a:ext cx="5207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forever</a:t>
            </a:r>
            <a:endParaRPr lang="en-US" sz="6000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5400" smtClean="0">
                <a:solidFill>
                  <a:srgbClr val="FF0000"/>
                </a:solidFill>
              </a:rPr>
              <a:t>para</a:t>
            </a:r>
            <a:r>
              <a:rPr lang="es-MX" sz="5400" smtClean="0"/>
              <a:t> siempre</a:t>
            </a:r>
            <a:endParaRPr lang="en-US" sz="5400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084763"/>
            <a:ext cx="2890838" cy="1041400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04" name="Picture 5" descr="http://t0.gstatic.com/images?q=tbn:ANd9GcT2v-ERNPCgCubHB0Oe7Av6ZFbB44xvLcNZC6PQDQaw71d6eHh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1773238"/>
            <a:ext cx="38163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finally</a:t>
            </a:r>
            <a:endParaRPr lang="en-US" sz="600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r>
              <a:rPr lang="es-MX" sz="6000" smtClean="0"/>
              <a:t> fin</a:t>
            </a:r>
            <a:endParaRPr lang="en-US" sz="600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7643813" cy="2049463"/>
          </a:xfrm>
        </p:spPr>
        <p:txBody>
          <a:bodyPr/>
          <a:lstStyle/>
          <a:p>
            <a:pPr eaLnBrk="1" hangingPunct="1"/>
            <a:r>
              <a:rPr lang="en-US" smtClean="0"/>
              <a:t>Por fin llegamos a Nueva York.</a:t>
            </a:r>
          </a:p>
        </p:txBody>
      </p:sp>
      <p:pic>
        <p:nvPicPr>
          <p:cNvPr id="53252" name="Picture 7" descr="C:\Documents and Settings\jlopez\Local Settings\Temporary Internet Files\Content.IE5\RPASN5QZ\MC90043740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2133600"/>
            <a:ext cx="2895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9" descr="C:\Documents and Settings\jlopez\Local Settings\Temporary Internet Files\Content.IE5\6PTSUNH0\MM900236274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22438" y="2852738"/>
            <a:ext cx="33877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es-MX" sz="6000" smtClean="0"/>
              <a:t>multiplying or dividing</a:t>
            </a:r>
            <a:endParaRPr lang="en-US" sz="6000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(dividido) </a:t>
            </a:r>
            <a:r>
              <a:rPr lang="es-MX" sz="6000" smtClean="0">
                <a:solidFill>
                  <a:srgbClr val="0070C0"/>
                </a:solidFill>
              </a:rPr>
              <a:t>por </a:t>
            </a:r>
            <a:endParaRPr lang="en-US" sz="6000" smtClean="0">
              <a:solidFill>
                <a:srgbClr val="0070C0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5770563" cy="4784725"/>
          </a:xfrm>
        </p:spPr>
        <p:txBody>
          <a:bodyPr/>
          <a:lstStyle/>
          <a:p>
            <a:pPr eaLnBrk="1" hangingPunct="1"/>
            <a:r>
              <a:rPr lang="es-MX" smtClean="0"/>
              <a:t>Dos por tres son seis. </a:t>
            </a:r>
            <a:endParaRPr lang="en-US" smtClean="0"/>
          </a:p>
        </p:txBody>
      </p:sp>
      <p:pic>
        <p:nvPicPr>
          <p:cNvPr id="55300" name="Picture 4" descr="C:\Documents and Settings\jlopez\Local Settings\Temporary Internet Files\Content.IE5\RPASN5QZ\MC90005658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1479550"/>
            <a:ext cx="3636963" cy="537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in the morning</a:t>
            </a:r>
            <a:endParaRPr lang="en-US" sz="600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mtClean="0"/>
              <a:t>To express a general time period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14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MX" sz="6000" smtClean="0">
                <a:solidFill>
                  <a:srgbClr val="0070C0"/>
                </a:solidFill>
              </a:rPr>
              <a:t>por</a:t>
            </a:r>
            <a:r>
              <a:rPr lang="es-MX" sz="6000" smtClean="0"/>
              <a:t> la mañana (tarde, noche)</a:t>
            </a:r>
            <a:endParaRPr lang="en-US" sz="6000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7348" name="Picture 4" descr="C:\Documents and Settings\jlopez\Local Settings\Temporary Internet Files\Content.IE5\CT7593CZ\MP900412062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1989138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5400" dirty="0" err="1" smtClean="0"/>
              <a:t>to</a:t>
            </a:r>
            <a:r>
              <a:rPr lang="es-MX" sz="5400" dirty="0" smtClean="0"/>
              <a:t> </a:t>
            </a:r>
            <a:r>
              <a:rPr lang="es-MX" sz="5400" dirty="0" err="1" smtClean="0"/>
              <a:t>be</a:t>
            </a:r>
            <a:r>
              <a:rPr lang="es-MX" sz="5400" dirty="0" smtClean="0"/>
              <a:t> in </a:t>
            </a:r>
            <a:r>
              <a:rPr lang="es-MX" sz="5400" dirty="0" err="1" smtClean="0"/>
              <a:t>the</a:t>
            </a:r>
            <a:r>
              <a:rPr lang="es-MX" sz="5400" dirty="0" smtClean="0"/>
              <a:t> </a:t>
            </a:r>
            <a:r>
              <a:rPr lang="es-MX" sz="5400" dirty="0" err="1" smtClean="0"/>
              <a:t>mood</a:t>
            </a:r>
            <a:r>
              <a:rPr lang="es-MX" sz="5400" dirty="0" smtClean="0"/>
              <a:t> </a:t>
            </a:r>
            <a:r>
              <a:rPr lang="es-MX" sz="5400" dirty="0" err="1" smtClean="0"/>
              <a:t>to</a:t>
            </a:r>
            <a:r>
              <a:rPr lang="es-MX" sz="5400" dirty="0" smtClean="0"/>
              <a:t> </a:t>
            </a:r>
            <a:r>
              <a:rPr lang="es-MX" sz="5400" dirty="0" smtClean="0"/>
              <a:t>do  </a:t>
            </a:r>
            <a:r>
              <a:rPr lang="es-MX" sz="5400" dirty="0" err="1" smtClean="0"/>
              <a:t>something</a:t>
            </a:r>
            <a:endParaRPr lang="en-US" sz="5400" dirty="0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FF0000"/>
                </a:solidFill>
              </a:rPr>
              <a:t>para</a:t>
            </a:r>
            <a:endParaRPr lang="en-US" sz="720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Mi tío trabaja </a:t>
            </a:r>
            <a:r>
              <a:rPr lang="es-MX" sz="4000" smtClean="0">
                <a:solidFill>
                  <a:srgbClr val="FF0000"/>
                </a:solidFill>
              </a:rPr>
              <a:t>para</a:t>
            </a:r>
            <a:r>
              <a:rPr lang="es-MX" sz="4000" smtClean="0"/>
              <a:t> el restaurante</a:t>
            </a:r>
            <a:r>
              <a:rPr lang="es-MX" smtClean="0"/>
              <a:t>. </a:t>
            </a:r>
            <a:endParaRPr lang="en-US" smtClean="0"/>
          </a:p>
        </p:txBody>
      </p:sp>
      <p:pic>
        <p:nvPicPr>
          <p:cNvPr id="4100" name="Picture 4" descr="C:\Documents and Settings\jlopez\Local Settings\Temporary Internet Files\Content.IE5\S76RRC44\MC90004021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2420938"/>
            <a:ext cx="18811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 descr="C:\Documents and Settings\jlopez\Local Settings\Temporary Internet Files\Content.IE5\3BHWB6N7\MC900057117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2997200"/>
            <a:ext cx="16017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Documents and Settings\jlopez\Local Settings\Temporary Internet Files\Content.IE5\NAOI8N7I\MC900055617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2349500"/>
            <a:ext cx="27400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MX" sz="6000" smtClean="0"/>
              <a:t>estar</a:t>
            </a:r>
            <a:r>
              <a:rPr lang="en-US" sz="6000" smtClean="0"/>
              <a:t> + </a:t>
            </a:r>
            <a:r>
              <a:rPr lang="en-US" sz="6000" smtClean="0">
                <a:solidFill>
                  <a:srgbClr val="0070C0"/>
                </a:solidFill>
              </a:rPr>
              <a:t>por 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Estoy por comer algo.  </a:t>
            </a:r>
          </a:p>
        </p:txBody>
      </p:sp>
      <p:pic>
        <p:nvPicPr>
          <p:cNvPr id="61444" name="Picture 4" descr="C:\Documents and Settings\jlopez\Local Settings\Temporary Internet Files\Content.IE5\6PTSUNH0\MC90009026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2317750"/>
            <a:ext cx="3989388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5400" smtClean="0"/>
              <a:t>deadline, by, </a:t>
            </a:r>
            <a:br>
              <a:rPr lang="en-US" sz="5400" smtClean="0"/>
            </a:br>
            <a:r>
              <a:rPr lang="en-US" sz="5400" smtClean="0"/>
              <a:t>or “at the latest”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smtClean="0">
                <a:solidFill>
                  <a:srgbClr val="FF0000"/>
                </a:solidFill>
              </a:rPr>
              <a:t>para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El proyecto es para el lunes.</a:t>
            </a:r>
          </a:p>
        </p:txBody>
      </p:sp>
      <p:pic>
        <p:nvPicPr>
          <p:cNvPr id="63492" name="Picture 4" descr="C:\Documents and Settings\jlopez\Local Settings\Temporary Internet Files\Content.IE5\VN5MOTDL\MP900442379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2492375"/>
            <a:ext cx="62277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03848" y="2420888"/>
            <a:ext cx="2762296" cy="923330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</a:t>
            </a:r>
            <a:r>
              <a:rPr lang="es-MX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 lunes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/>
          <a:lstStyle/>
          <a:p>
            <a:pPr eaLnBrk="1" hangingPunct="1"/>
            <a:r>
              <a:rPr lang="es-MX" sz="5400" dirty="0" err="1" smtClean="0"/>
              <a:t>for</a:t>
            </a:r>
            <a:r>
              <a:rPr lang="es-MX" sz="5400" dirty="0" smtClean="0"/>
              <a:t> </a:t>
            </a:r>
            <a:r>
              <a:rPr lang="es-MX" sz="5400" dirty="0" err="1" smtClean="0"/>
              <a:t>the</a:t>
            </a:r>
            <a:r>
              <a:rPr lang="es-MX" sz="5400" dirty="0" smtClean="0"/>
              <a:t> sake of, </a:t>
            </a:r>
            <a:r>
              <a:rPr lang="es-MX" sz="5400" dirty="0" err="1" smtClean="0"/>
              <a:t>on</a:t>
            </a:r>
            <a:r>
              <a:rPr lang="es-MX" sz="5400" dirty="0" smtClean="0"/>
              <a:t> </a:t>
            </a:r>
            <a:r>
              <a:rPr lang="es-MX" sz="5400" dirty="0" err="1" smtClean="0"/>
              <a:t>behalf</a:t>
            </a:r>
            <a:r>
              <a:rPr lang="es-MX" sz="5400" dirty="0" smtClean="0"/>
              <a:t> of</a:t>
            </a:r>
            <a:endParaRPr lang="en-US" sz="54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>
                <a:solidFill>
                  <a:srgbClr val="0070C0"/>
                </a:solidFill>
              </a:rPr>
              <a:t>por</a:t>
            </a:r>
            <a:endParaRPr lang="en-US" sz="7200" smtClean="0">
              <a:solidFill>
                <a:srgbClr val="0070C0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s-MX" sz="4000" smtClean="0"/>
              <a:t>El padre hace todo </a:t>
            </a:r>
            <a:r>
              <a:rPr lang="es-MX" sz="4000" smtClean="0">
                <a:solidFill>
                  <a:srgbClr val="0070C0"/>
                </a:solidFill>
              </a:rPr>
              <a:t>por</a:t>
            </a:r>
            <a:r>
              <a:rPr lang="es-MX" sz="4000" smtClean="0"/>
              <a:t> sus hijos. </a:t>
            </a:r>
            <a:endParaRPr lang="en-US" sz="4000" smtClean="0"/>
          </a:p>
        </p:txBody>
      </p:sp>
      <p:pic>
        <p:nvPicPr>
          <p:cNvPr id="6148" name="Picture 5" descr="C:\Documents and Settings\jlopez\Local Settings\Temporary Internet Files\Content.IE5\8QQLOJOI\MC90006490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5888" y="2516188"/>
            <a:ext cx="1292225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C:\Documents and Settings\jlopez\Local Settings\Temporary Internet Files\Content.IE5\8QQLOJOI\MC90005339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2708275"/>
            <a:ext cx="1839912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8" descr="C:\Documents and Settings\jlopez\Local Settings\Temporary Internet Files\Content.IE5\8QQLOJOI\MC900057288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2708275"/>
            <a:ext cx="1792288" cy="159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s-MX" sz="7200" smtClean="0"/>
              <a:t>transportation</a:t>
            </a:r>
            <a:endParaRPr lang="en-US" sz="72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421</Words>
  <Application>Microsoft Office PowerPoint</Application>
  <PresentationFormat>On-screen Show (4:3)</PresentationFormat>
  <Paragraphs>101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¿por o para?</vt:lpstr>
      <vt:lpstr>Practice the uses of “por y para”.</vt:lpstr>
      <vt:lpstr>opinion</vt:lpstr>
      <vt:lpstr>para</vt:lpstr>
      <vt:lpstr>employment</vt:lpstr>
      <vt:lpstr>para</vt:lpstr>
      <vt:lpstr>for the sake of, on behalf of</vt:lpstr>
      <vt:lpstr>por</vt:lpstr>
      <vt:lpstr>transportation</vt:lpstr>
      <vt:lpstr>por</vt:lpstr>
      <vt:lpstr>exchange</vt:lpstr>
      <vt:lpstr>por</vt:lpstr>
      <vt:lpstr>destination</vt:lpstr>
      <vt:lpstr>para</vt:lpstr>
      <vt:lpstr>replacement</vt:lpstr>
      <vt:lpstr>por</vt:lpstr>
      <vt:lpstr>general area</vt:lpstr>
      <vt:lpstr>por</vt:lpstr>
      <vt:lpstr>spatial motion</vt:lpstr>
      <vt:lpstr>por</vt:lpstr>
      <vt:lpstr>purpose, in order to </vt:lpstr>
      <vt:lpstr>para</vt:lpstr>
      <vt:lpstr>duration of time</vt:lpstr>
      <vt:lpstr>por</vt:lpstr>
      <vt:lpstr>media (medios de comunicación)</vt:lpstr>
      <vt:lpstr>por</vt:lpstr>
      <vt:lpstr>thanks for</vt:lpstr>
      <vt:lpstr>por</vt:lpstr>
      <vt:lpstr>despite or considering</vt:lpstr>
      <vt:lpstr>para</vt:lpstr>
      <vt:lpstr>to pay for something</vt:lpstr>
      <vt:lpstr>pagar por</vt:lpstr>
      <vt:lpstr>recipient</vt:lpstr>
      <vt:lpstr>para</vt:lpstr>
      <vt:lpstr>in search of</vt:lpstr>
      <vt:lpstr>por</vt:lpstr>
      <vt:lpstr>cost</vt:lpstr>
      <vt:lpstr>por</vt:lpstr>
      <vt:lpstr>to be about to do + verbo</vt:lpstr>
      <vt:lpstr>estar para + verbo</vt:lpstr>
      <vt:lpstr>for example</vt:lpstr>
      <vt:lpstr>por ejemplo</vt:lpstr>
      <vt:lpstr>because of</vt:lpstr>
      <vt:lpstr>por</vt:lpstr>
      <vt:lpstr>at least</vt:lpstr>
      <vt:lpstr>por lo menos</vt:lpstr>
      <vt:lpstr> because of this, therefore</vt:lpstr>
      <vt:lpstr>por eso</vt:lpstr>
      <vt:lpstr>no way, at all</vt:lpstr>
      <vt:lpstr>para nada</vt:lpstr>
      <vt:lpstr>forever</vt:lpstr>
      <vt:lpstr>para siempre</vt:lpstr>
      <vt:lpstr>finally</vt:lpstr>
      <vt:lpstr>por fin</vt:lpstr>
      <vt:lpstr>multiplying or dividing</vt:lpstr>
      <vt:lpstr>(dividido) por </vt:lpstr>
      <vt:lpstr>in the morning</vt:lpstr>
      <vt:lpstr>por la mañana (tarde, noche)</vt:lpstr>
      <vt:lpstr>to be in the mood to do  something</vt:lpstr>
      <vt:lpstr>estar + por </vt:lpstr>
      <vt:lpstr>deadline, by,  or “at the latest”</vt:lpstr>
      <vt:lpstr>para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¿por o para?</dc:title>
  <dc:creator>Jen</dc:creator>
  <cp:lastModifiedBy>Jen</cp:lastModifiedBy>
  <cp:revision>1</cp:revision>
  <dcterms:created xsi:type="dcterms:W3CDTF">2012-10-31T12:03:08Z</dcterms:created>
  <dcterms:modified xsi:type="dcterms:W3CDTF">2012-10-31T12:05:13Z</dcterms:modified>
</cp:coreProperties>
</file>